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2" r:id="rId6"/>
    <p:sldMasterId id="2147483658" r:id="rId7"/>
  </p:sldMasterIdLst>
  <p:notesMasterIdLst>
    <p:notesMasterId r:id="rId55"/>
  </p:notesMasterIdLst>
  <p:sldIdLst>
    <p:sldId id="295" r:id="rId8"/>
    <p:sldId id="934" r:id="rId9"/>
    <p:sldId id="303" r:id="rId10"/>
    <p:sldId id="807" r:id="rId11"/>
    <p:sldId id="992" r:id="rId12"/>
    <p:sldId id="983" r:id="rId13"/>
    <p:sldId id="984" r:id="rId14"/>
    <p:sldId id="985" r:id="rId15"/>
    <p:sldId id="993" r:id="rId16"/>
    <p:sldId id="806" r:id="rId17"/>
    <p:sldId id="994" r:id="rId18"/>
    <p:sldId id="968" r:id="rId19"/>
    <p:sldId id="995" r:id="rId20"/>
    <p:sldId id="971" r:id="rId21"/>
    <p:sldId id="969" r:id="rId22"/>
    <p:sldId id="970" r:id="rId23"/>
    <p:sldId id="998" r:id="rId24"/>
    <p:sldId id="972" r:id="rId25"/>
    <p:sldId id="999" r:id="rId26"/>
    <p:sldId id="996" r:id="rId27"/>
    <p:sldId id="986" r:id="rId28"/>
    <p:sldId id="997" r:id="rId29"/>
    <p:sldId id="900" r:id="rId30"/>
    <p:sldId id="304" r:id="rId31"/>
    <p:sldId id="959" r:id="rId32"/>
    <p:sldId id="1008" r:id="rId33"/>
    <p:sldId id="1009" r:id="rId34"/>
    <p:sldId id="1010" r:id="rId35"/>
    <p:sldId id="1000" r:id="rId36"/>
    <p:sldId id="1007" r:id="rId37"/>
    <p:sldId id="976" r:id="rId38"/>
    <p:sldId id="975" r:id="rId39"/>
    <p:sldId id="1003" r:id="rId40"/>
    <p:sldId id="1002" r:id="rId41"/>
    <p:sldId id="963" r:id="rId42"/>
    <p:sldId id="960" r:id="rId43"/>
    <p:sldId id="912" r:id="rId44"/>
    <p:sldId id="964" r:id="rId45"/>
    <p:sldId id="961" r:id="rId46"/>
    <p:sldId id="928" r:id="rId47"/>
    <p:sldId id="808" r:id="rId48"/>
    <p:sldId id="965" r:id="rId49"/>
    <p:sldId id="962" r:id="rId50"/>
    <p:sldId id="1004" r:id="rId51"/>
    <p:sldId id="966" r:id="rId52"/>
    <p:sldId id="974" r:id="rId53"/>
    <p:sldId id="298"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3C3"/>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3969" autoAdjust="0"/>
  </p:normalViewPr>
  <p:slideViewPr>
    <p:cSldViewPr snapToGrid="0">
      <p:cViewPr varScale="1">
        <p:scale>
          <a:sx n="53" d="100"/>
          <a:sy n="53" d="100"/>
        </p:scale>
        <p:origin x="183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1.xml"/><Relationship Id="rId61" Type="http://schemas.microsoft.com/office/2018/10/relationships/authors" Targe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2026/06/08</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2</a:t>
            </a:fld>
            <a:endParaRPr lang="en-ZA">
              <a:solidFill>
                <a:prstClr val="black"/>
              </a:solidFill>
            </a:endParaRPr>
          </a:p>
        </p:txBody>
      </p:sp>
    </p:spTree>
    <p:extLst>
      <p:ext uri="{BB962C8B-B14F-4D97-AF65-F5344CB8AC3E}">
        <p14:creationId xmlns:p14="http://schemas.microsoft.com/office/powerpoint/2010/main" val="238765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ED2B2-64AA-4CEC-A1DE-A62437402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8F4A6-426C-60C4-5899-76F6CC327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F441C-1686-47B2-B226-90CF28772B54}"/>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58F0157A-D849-F888-F105-9C937CD8D134}"/>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17</a:t>
            </a:fld>
            <a:endParaRPr lang="en-ZA">
              <a:solidFill>
                <a:prstClr val="black"/>
              </a:solidFill>
            </a:endParaRPr>
          </a:p>
        </p:txBody>
      </p:sp>
    </p:spTree>
    <p:extLst>
      <p:ext uri="{BB962C8B-B14F-4D97-AF65-F5344CB8AC3E}">
        <p14:creationId xmlns:p14="http://schemas.microsoft.com/office/powerpoint/2010/main" val="424080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18</a:t>
            </a:fld>
            <a:endParaRPr lang="en-ZA">
              <a:solidFill>
                <a:prstClr val="black"/>
              </a:solidFill>
            </a:endParaRPr>
          </a:p>
        </p:txBody>
      </p:sp>
    </p:spTree>
    <p:extLst>
      <p:ext uri="{BB962C8B-B14F-4D97-AF65-F5344CB8AC3E}">
        <p14:creationId xmlns:p14="http://schemas.microsoft.com/office/powerpoint/2010/main" val="165440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774F1-6B64-5D14-D022-A2FBB1241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1C99E-BA5A-F005-023F-E227BF5FF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F8547-3B95-B1DF-542B-51809AED92CA}"/>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4F0F6ABA-294E-50BD-E84D-94177E06FFEF}"/>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19</a:t>
            </a:fld>
            <a:endParaRPr lang="en-ZA">
              <a:solidFill>
                <a:prstClr val="black"/>
              </a:solidFill>
            </a:endParaRPr>
          </a:p>
        </p:txBody>
      </p:sp>
    </p:spTree>
    <p:extLst>
      <p:ext uri="{BB962C8B-B14F-4D97-AF65-F5344CB8AC3E}">
        <p14:creationId xmlns:p14="http://schemas.microsoft.com/office/powerpoint/2010/main" val="1368143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FCD20-A4E9-C3F7-E206-3357DE1E8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AC91A-271A-707E-1B97-BFAAADA45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0577E-9B9C-C86F-B723-8CC5BF254369}"/>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BAC911CC-D1A7-43FA-D0B5-77B9228F9F05}"/>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20</a:t>
            </a:fld>
            <a:endParaRPr lang="en-ZA">
              <a:solidFill>
                <a:prstClr val="black"/>
              </a:solidFill>
            </a:endParaRPr>
          </a:p>
        </p:txBody>
      </p:sp>
    </p:spTree>
    <p:extLst>
      <p:ext uri="{BB962C8B-B14F-4D97-AF65-F5344CB8AC3E}">
        <p14:creationId xmlns:p14="http://schemas.microsoft.com/office/powerpoint/2010/main" val="150002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335D-0D7E-59D1-397E-FEE7FCC8C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4DC21-F3C7-9950-4D64-B76301043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0F53A-B341-F85D-2674-6D28360E061F}"/>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A1B81227-082F-3814-D367-5ADC542F8939}"/>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21</a:t>
            </a:fld>
            <a:endParaRPr lang="en-ZA">
              <a:solidFill>
                <a:prstClr val="black"/>
              </a:solidFill>
            </a:endParaRPr>
          </a:p>
        </p:txBody>
      </p:sp>
    </p:spTree>
    <p:extLst>
      <p:ext uri="{BB962C8B-B14F-4D97-AF65-F5344CB8AC3E}">
        <p14:creationId xmlns:p14="http://schemas.microsoft.com/office/powerpoint/2010/main" val="356512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D921A-FA7D-36D4-4DB8-D09975B27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4B6FF-7560-A396-DCEF-FE86D16D6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FCAEC-E8C1-ABA6-5E45-B0878972D04A}"/>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5DE25B08-1351-8A6B-8CDF-48B3C5150A95}"/>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22</a:t>
            </a:fld>
            <a:endParaRPr lang="en-ZA">
              <a:solidFill>
                <a:prstClr val="black"/>
              </a:solidFill>
            </a:endParaRPr>
          </a:p>
        </p:txBody>
      </p:sp>
    </p:spTree>
    <p:extLst>
      <p:ext uri="{BB962C8B-B14F-4D97-AF65-F5344CB8AC3E}">
        <p14:creationId xmlns:p14="http://schemas.microsoft.com/office/powerpoint/2010/main" val="284911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a:t>Facilitator: Please include additional slides – for example</a:t>
            </a:r>
            <a:r>
              <a:rPr lang="en-ZA" baseline="0" dirty="0"/>
              <a:t> if you need more</a:t>
            </a:r>
            <a:r>
              <a:rPr lang="en-ZA" dirty="0"/>
              <a:t> explanations or appropriate images!</a:t>
            </a:r>
          </a:p>
          <a:p>
            <a:pPr>
              <a:spcBef>
                <a:spcPct val="0"/>
              </a:spcBef>
            </a:pPr>
            <a:r>
              <a:rPr lang="en-ZA" b="1" dirty="0"/>
              <a:t>To set up the Presenter view </a:t>
            </a:r>
            <a:r>
              <a:rPr lang="en-ZA" dirty="0"/>
              <a:t>(where the facilitator can see</a:t>
            </a:r>
            <a:r>
              <a:rPr lang="en-ZA" baseline="0" dirty="0"/>
              <a:t> the notes pane as well as the slides to come) do the following:</a:t>
            </a:r>
          </a:p>
          <a:p>
            <a:pPr marL="226131" indent="-226131">
              <a:spcBef>
                <a:spcPct val="0"/>
              </a:spcBef>
              <a:buFont typeface="+mj-lt"/>
              <a:buAutoNum type="arabicPeriod"/>
            </a:pPr>
            <a:r>
              <a:rPr lang="en-ZA" baseline="0" dirty="0"/>
              <a:t>Open the Slide Show menu</a:t>
            </a:r>
          </a:p>
          <a:p>
            <a:pPr marL="226131" indent="-226131">
              <a:spcBef>
                <a:spcPct val="0"/>
              </a:spcBef>
              <a:buFont typeface="+mj-lt"/>
              <a:buAutoNum type="arabicPeriod"/>
            </a:pPr>
            <a:r>
              <a:rPr lang="en-ZA" baseline="0" dirty="0"/>
              <a:t>Select the ‘Use Presenter View’ checkbox</a:t>
            </a:r>
          </a:p>
          <a:p>
            <a:pPr marL="226131" indent="-226131">
              <a:spcBef>
                <a:spcPct val="0"/>
              </a:spcBef>
              <a:buFont typeface="+mj-lt"/>
              <a:buAutoNum type="arabicPeriod"/>
            </a:pPr>
            <a:r>
              <a:rPr lang="en-ZA" baseline="0" dirty="0"/>
              <a:t>On the drop down box next to ‘Show On:’ select the secondary monitor (….this is to say </a:t>
            </a:r>
            <a:r>
              <a:rPr lang="en-ZA" b="1" i="1" baseline="0" dirty="0"/>
              <a:t>where</a:t>
            </a:r>
            <a:r>
              <a:rPr lang="en-ZA" baseline="0" dirty="0"/>
              <a:t> the presenter view with notes pane etc. will display. Remember the primary monitor might be the screen in front of the training room. Play with this till you have the full screen slide show on the projector screen and the Presenter view on your laptop’s monitor.)</a:t>
            </a:r>
          </a:p>
          <a:p>
            <a:pPr marL="226131" indent="-226131">
              <a:spcBef>
                <a:spcPct val="0"/>
              </a:spcBef>
              <a:buFont typeface="+mj-lt"/>
              <a:buAutoNum type="arabicPeriod"/>
            </a:pPr>
            <a:r>
              <a:rPr lang="en-ZA" baseline="0" dirty="0"/>
              <a:t>It might be necessary to repeat some of the steps.</a:t>
            </a:r>
            <a:endParaRPr lang="en-GB" dirty="0"/>
          </a:p>
          <a:p>
            <a:pPr>
              <a:spcBef>
                <a:spcPct val="0"/>
              </a:spcBef>
            </a:pPr>
            <a:endParaRPr lang="en-GB"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49D1D-F1AA-4477-8A1B-B76A467CEA6E}" type="slidenum">
              <a:rPr lang="en-ZA">
                <a:solidFill>
                  <a:prstClr val="black"/>
                </a:solidFill>
              </a:rPr>
              <a:pPr/>
              <a:t>25</a:t>
            </a:fld>
            <a:endParaRPr lang="en-ZA" dirty="0">
              <a:solidFill>
                <a:prstClr val="black"/>
              </a:solidFill>
            </a:endParaRPr>
          </a:p>
        </p:txBody>
      </p:sp>
    </p:spTree>
    <p:extLst>
      <p:ext uri="{BB962C8B-B14F-4D97-AF65-F5344CB8AC3E}">
        <p14:creationId xmlns:p14="http://schemas.microsoft.com/office/powerpoint/2010/main" val="249875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a:t>Facilitator: Please include additional slides – for example</a:t>
            </a:r>
            <a:r>
              <a:rPr lang="en-ZA" baseline="0" dirty="0"/>
              <a:t> if you need more</a:t>
            </a:r>
            <a:r>
              <a:rPr lang="en-ZA" dirty="0"/>
              <a:t> explanations or appropriate images!</a:t>
            </a:r>
          </a:p>
          <a:p>
            <a:pPr>
              <a:spcBef>
                <a:spcPct val="0"/>
              </a:spcBef>
            </a:pPr>
            <a:r>
              <a:rPr lang="en-ZA" b="1" dirty="0"/>
              <a:t>To set up the Presenter view </a:t>
            </a:r>
            <a:r>
              <a:rPr lang="en-ZA" dirty="0"/>
              <a:t>(where the facilitator can see</a:t>
            </a:r>
            <a:r>
              <a:rPr lang="en-ZA" baseline="0" dirty="0"/>
              <a:t> the notes pane as well as the slides to come) do the following:</a:t>
            </a:r>
          </a:p>
          <a:p>
            <a:pPr marL="226131" indent="-226131">
              <a:spcBef>
                <a:spcPct val="0"/>
              </a:spcBef>
              <a:buFont typeface="+mj-lt"/>
              <a:buAutoNum type="arabicPeriod"/>
            </a:pPr>
            <a:r>
              <a:rPr lang="en-ZA" baseline="0" dirty="0"/>
              <a:t>Open the Slide Show menu</a:t>
            </a:r>
          </a:p>
          <a:p>
            <a:pPr marL="226131" indent="-226131">
              <a:spcBef>
                <a:spcPct val="0"/>
              </a:spcBef>
              <a:buFont typeface="+mj-lt"/>
              <a:buAutoNum type="arabicPeriod"/>
            </a:pPr>
            <a:r>
              <a:rPr lang="en-ZA" baseline="0" dirty="0"/>
              <a:t>Select the ‘Use Presenter View’ checkbox</a:t>
            </a:r>
          </a:p>
          <a:p>
            <a:pPr marL="226131" indent="-226131">
              <a:spcBef>
                <a:spcPct val="0"/>
              </a:spcBef>
              <a:buFont typeface="+mj-lt"/>
              <a:buAutoNum type="arabicPeriod"/>
            </a:pPr>
            <a:r>
              <a:rPr lang="en-ZA" baseline="0" dirty="0"/>
              <a:t>On the drop down box next to ‘Show On:’ select the secondary monitor (….this is to say </a:t>
            </a:r>
            <a:r>
              <a:rPr lang="en-ZA" b="1" i="1" baseline="0" dirty="0"/>
              <a:t>where</a:t>
            </a:r>
            <a:r>
              <a:rPr lang="en-ZA" baseline="0" dirty="0"/>
              <a:t> the presenter view with notes pane etc. will display. Remember the primary monitor might be the screen in front of the training room. Play with this till you have the full screen slide show on the projector screen and the Presenter view on your laptop’s monitor.)</a:t>
            </a:r>
          </a:p>
          <a:p>
            <a:pPr marL="226131" indent="-226131">
              <a:spcBef>
                <a:spcPct val="0"/>
              </a:spcBef>
              <a:buFont typeface="+mj-lt"/>
              <a:buAutoNum type="arabicPeriod"/>
            </a:pPr>
            <a:r>
              <a:rPr lang="en-ZA" baseline="0" dirty="0"/>
              <a:t>It might be necessary to repeat some of the steps.</a:t>
            </a:r>
            <a:endParaRPr lang="en-GB" dirty="0"/>
          </a:p>
          <a:p>
            <a:pPr>
              <a:spcBef>
                <a:spcPct val="0"/>
              </a:spcBef>
            </a:pPr>
            <a:endParaRPr lang="en-GB"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49D1D-F1AA-4477-8A1B-B76A467CEA6E}" type="slidenum">
              <a:rPr lang="en-ZA">
                <a:solidFill>
                  <a:prstClr val="black"/>
                </a:solidFill>
              </a:rPr>
              <a:pPr/>
              <a:t>32</a:t>
            </a:fld>
            <a:endParaRPr lang="en-ZA" dirty="0">
              <a:solidFill>
                <a:prstClr val="black"/>
              </a:solidFill>
            </a:endParaRPr>
          </a:p>
        </p:txBody>
      </p:sp>
    </p:spTree>
    <p:extLst>
      <p:ext uri="{BB962C8B-B14F-4D97-AF65-F5344CB8AC3E}">
        <p14:creationId xmlns:p14="http://schemas.microsoft.com/office/powerpoint/2010/main" val="338686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9ABD3-E638-07E1-179C-4E1C43BD4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1EB2C-D08A-16FF-F8D9-8B19F6734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407DC-8702-D0C1-09D9-D775A4B98C5C}"/>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64672BF6-3C05-65F6-384F-A93D310F4A5C}"/>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33</a:t>
            </a:fld>
            <a:endParaRPr lang="en-ZA">
              <a:solidFill>
                <a:prstClr val="black"/>
              </a:solidFill>
            </a:endParaRPr>
          </a:p>
        </p:txBody>
      </p:sp>
    </p:spTree>
    <p:extLst>
      <p:ext uri="{BB962C8B-B14F-4D97-AF65-F5344CB8AC3E}">
        <p14:creationId xmlns:p14="http://schemas.microsoft.com/office/powerpoint/2010/main" val="65601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a:t>Facilitator: Please include additional slides – for example</a:t>
            </a:r>
            <a:r>
              <a:rPr lang="en-ZA" baseline="0" dirty="0"/>
              <a:t> if you need more</a:t>
            </a:r>
            <a:r>
              <a:rPr lang="en-ZA" dirty="0"/>
              <a:t> explanations or appropriate images!</a:t>
            </a:r>
          </a:p>
          <a:p>
            <a:pPr>
              <a:spcBef>
                <a:spcPct val="0"/>
              </a:spcBef>
            </a:pPr>
            <a:r>
              <a:rPr lang="en-ZA" b="1" dirty="0"/>
              <a:t>To set up the Presenter view </a:t>
            </a:r>
            <a:r>
              <a:rPr lang="en-ZA" dirty="0"/>
              <a:t>(where the facilitator can see</a:t>
            </a:r>
            <a:r>
              <a:rPr lang="en-ZA" baseline="0" dirty="0"/>
              <a:t> the notes pane as well as the slides to come) do the following:</a:t>
            </a:r>
          </a:p>
          <a:p>
            <a:pPr marL="226131" indent="-226131">
              <a:spcBef>
                <a:spcPct val="0"/>
              </a:spcBef>
              <a:buFont typeface="+mj-lt"/>
              <a:buAutoNum type="arabicPeriod"/>
            </a:pPr>
            <a:r>
              <a:rPr lang="en-ZA" baseline="0" dirty="0"/>
              <a:t>Open the Slide Show menu</a:t>
            </a:r>
          </a:p>
          <a:p>
            <a:pPr marL="226131" indent="-226131">
              <a:spcBef>
                <a:spcPct val="0"/>
              </a:spcBef>
              <a:buFont typeface="+mj-lt"/>
              <a:buAutoNum type="arabicPeriod"/>
            </a:pPr>
            <a:r>
              <a:rPr lang="en-ZA" baseline="0" dirty="0"/>
              <a:t>Select the ‘Use Presenter View’ checkbox</a:t>
            </a:r>
          </a:p>
          <a:p>
            <a:pPr marL="226131" indent="-226131">
              <a:spcBef>
                <a:spcPct val="0"/>
              </a:spcBef>
              <a:buFont typeface="+mj-lt"/>
              <a:buAutoNum type="arabicPeriod"/>
            </a:pPr>
            <a:r>
              <a:rPr lang="en-ZA" baseline="0" dirty="0"/>
              <a:t>On the drop down box next to ‘Show On:’ select the secondary monitor (….this is to say </a:t>
            </a:r>
            <a:r>
              <a:rPr lang="en-ZA" b="1" i="1" baseline="0" dirty="0"/>
              <a:t>where</a:t>
            </a:r>
            <a:r>
              <a:rPr lang="en-ZA" baseline="0" dirty="0"/>
              <a:t> the presenter view with notes pane etc. will display. Remember the primary monitor might be the screen in front of the training room. Play with this till you have the full screen slide show on the projector screen and the Presenter view on your laptop’s monitor.)</a:t>
            </a:r>
          </a:p>
          <a:p>
            <a:pPr marL="226131" indent="-226131">
              <a:spcBef>
                <a:spcPct val="0"/>
              </a:spcBef>
              <a:buFont typeface="+mj-lt"/>
              <a:buAutoNum type="arabicPeriod"/>
            </a:pPr>
            <a:r>
              <a:rPr lang="en-ZA" baseline="0" dirty="0"/>
              <a:t>It might be necessary to repeat some of the steps.</a:t>
            </a:r>
            <a:endParaRPr lang="en-GB" dirty="0"/>
          </a:p>
          <a:p>
            <a:pPr>
              <a:spcBef>
                <a:spcPct val="0"/>
              </a:spcBef>
            </a:pPr>
            <a:endParaRPr lang="en-GB"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49D1D-F1AA-4477-8A1B-B76A467CEA6E}" type="slidenum">
              <a:rPr lang="en-ZA">
                <a:solidFill>
                  <a:prstClr val="black"/>
                </a:solidFill>
              </a:rPr>
              <a:pPr/>
              <a:t>36</a:t>
            </a:fld>
            <a:endParaRPr lang="en-ZA" dirty="0">
              <a:solidFill>
                <a:prstClr val="black"/>
              </a:solidFill>
            </a:endParaRPr>
          </a:p>
        </p:txBody>
      </p:sp>
    </p:spTree>
    <p:extLst>
      <p:ext uri="{BB962C8B-B14F-4D97-AF65-F5344CB8AC3E}">
        <p14:creationId xmlns:p14="http://schemas.microsoft.com/office/powerpoint/2010/main" val="74117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4</a:t>
            </a:fld>
            <a:endParaRPr lang="en-ZA">
              <a:solidFill>
                <a:prstClr val="black"/>
              </a:solidFill>
            </a:endParaRPr>
          </a:p>
        </p:txBody>
      </p:sp>
    </p:spTree>
    <p:extLst>
      <p:ext uri="{BB962C8B-B14F-4D97-AF65-F5344CB8AC3E}">
        <p14:creationId xmlns:p14="http://schemas.microsoft.com/office/powerpoint/2010/main" val="238765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a:t>Facilitator: Please include additional slides – for example</a:t>
            </a:r>
            <a:r>
              <a:rPr lang="en-ZA" baseline="0" dirty="0"/>
              <a:t> if you need more</a:t>
            </a:r>
            <a:r>
              <a:rPr lang="en-ZA" dirty="0"/>
              <a:t> explanations or appropriate images!</a:t>
            </a:r>
          </a:p>
          <a:p>
            <a:pPr>
              <a:spcBef>
                <a:spcPct val="0"/>
              </a:spcBef>
            </a:pPr>
            <a:r>
              <a:rPr lang="en-ZA" b="1" dirty="0"/>
              <a:t>To set up the Presenter view </a:t>
            </a:r>
            <a:r>
              <a:rPr lang="en-ZA" dirty="0"/>
              <a:t>(where the facilitator can see</a:t>
            </a:r>
            <a:r>
              <a:rPr lang="en-ZA" baseline="0" dirty="0"/>
              <a:t> the notes pane as well as the slides to come) do the following:</a:t>
            </a:r>
          </a:p>
          <a:p>
            <a:pPr marL="226131" indent="-226131">
              <a:spcBef>
                <a:spcPct val="0"/>
              </a:spcBef>
              <a:buFont typeface="+mj-lt"/>
              <a:buAutoNum type="arabicPeriod"/>
            </a:pPr>
            <a:r>
              <a:rPr lang="en-ZA" baseline="0" dirty="0"/>
              <a:t>Open the Slide Show menu</a:t>
            </a:r>
          </a:p>
          <a:p>
            <a:pPr marL="226131" indent="-226131">
              <a:spcBef>
                <a:spcPct val="0"/>
              </a:spcBef>
              <a:buFont typeface="+mj-lt"/>
              <a:buAutoNum type="arabicPeriod"/>
            </a:pPr>
            <a:r>
              <a:rPr lang="en-ZA" baseline="0" dirty="0"/>
              <a:t>Select the ‘Use Presenter View’ checkbox</a:t>
            </a:r>
          </a:p>
          <a:p>
            <a:pPr marL="226131" indent="-226131">
              <a:spcBef>
                <a:spcPct val="0"/>
              </a:spcBef>
              <a:buFont typeface="+mj-lt"/>
              <a:buAutoNum type="arabicPeriod"/>
            </a:pPr>
            <a:r>
              <a:rPr lang="en-ZA" baseline="0" dirty="0"/>
              <a:t>On the drop down box next to ‘Show On:’ select the secondary monitor (….this is to say </a:t>
            </a:r>
            <a:r>
              <a:rPr lang="en-ZA" b="1" i="1" baseline="0" dirty="0"/>
              <a:t>where</a:t>
            </a:r>
            <a:r>
              <a:rPr lang="en-ZA" baseline="0" dirty="0"/>
              <a:t> the presenter view with notes pane etc. will display. Remember the primary monitor might be the screen in front of the training room. Play with this till you have the full screen slide show on the projector screen and the Presenter view on your laptop’s monitor.)</a:t>
            </a:r>
          </a:p>
          <a:p>
            <a:pPr marL="226131" indent="-226131">
              <a:spcBef>
                <a:spcPct val="0"/>
              </a:spcBef>
              <a:buFont typeface="+mj-lt"/>
              <a:buAutoNum type="arabicPeriod"/>
            </a:pPr>
            <a:r>
              <a:rPr lang="en-ZA" baseline="0" dirty="0"/>
              <a:t>It might be necessary to repeat some of the steps.</a:t>
            </a:r>
            <a:endParaRPr lang="en-GB" dirty="0"/>
          </a:p>
          <a:p>
            <a:pPr>
              <a:spcBef>
                <a:spcPct val="0"/>
              </a:spcBef>
            </a:pPr>
            <a:endParaRPr lang="en-GB"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49D1D-F1AA-4477-8A1B-B76A467CEA6E}" type="slidenum">
              <a:rPr lang="en-ZA">
                <a:solidFill>
                  <a:prstClr val="black"/>
                </a:solidFill>
              </a:rPr>
              <a:pPr/>
              <a:t>39</a:t>
            </a:fld>
            <a:endParaRPr lang="en-ZA" dirty="0">
              <a:solidFill>
                <a:prstClr val="black"/>
              </a:solidFill>
            </a:endParaRPr>
          </a:p>
        </p:txBody>
      </p:sp>
    </p:spTree>
    <p:extLst>
      <p:ext uri="{BB962C8B-B14F-4D97-AF65-F5344CB8AC3E}">
        <p14:creationId xmlns:p14="http://schemas.microsoft.com/office/powerpoint/2010/main" val="2868693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a:t>Facilitator: Please include additional slides – for example</a:t>
            </a:r>
            <a:r>
              <a:rPr lang="en-ZA" baseline="0" dirty="0"/>
              <a:t> if you need more</a:t>
            </a:r>
            <a:r>
              <a:rPr lang="en-ZA" dirty="0"/>
              <a:t> explanations or appropriate images!</a:t>
            </a:r>
          </a:p>
          <a:p>
            <a:pPr>
              <a:spcBef>
                <a:spcPct val="0"/>
              </a:spcBef>
            </a:pPr>
            <a:r>
              <a:rPr lang="en-ZA" b="1" dirty="0"/>
              <a:t>To set up the Presenter view </a:t>
            </a:r>
            <a:r>
              <a:rPr lang="en-ZA" dirty="0"/>
              <a:t>(where the facilitator can see</a:t>
            </a:r>
            <a:r>
              <a:rPr lang="en-ZA" baseline="0" dirty="0"/>
              <a:t> the notes pane as well as the slides to come) do the following:</a:t>
            </a:r>
          </a:p>
          <a:p>
            <a:pPr marL="226131" indent="-226131">
              <a:spcBef>
                <a:spcPct val="0"/>
              </a:spcBef>
              <a:buFont typeface="+mj-lt"/>
              <a:buAutoNum type="arabicPeriod"/>
            </a:pPr>
            <a:r>
              <a:rPr lang="en-ZA" baseline="0" dirty="0"/>
              <a:t>Open the Slide Show menu</a:t>
            </a:r>
          </a:p>
          <a:p>
            <a:pPr marL="226131" indent="-226131">
              <a:spcBef>
                <a:spcPct val="0"/>
              </a:spcBef>
              <a:buFont typeface="+mj-lt"/>
              <a:buAutoNum type="arabicPeriod"/>
            </a:pPr>
            <a:r>
              <a:rPr lang="en-ZA" baseline="0" dirty="0"/>
              <a:t>Select the ‘Use Presenter View’ checkbox</a:t>
            </a:r>
          </a:p>
          <a:p>
            <a:pPr marL="226131" indent="-226131">
              <a:spcBef>
                <a:spcPct val="0"/>
              </a:spcBef>
              <a:buFont typeface="+mj-lt"/>
              <a:buAutoNum type="arabicPeriod"/>
            </a:pPr>
            <a:r>
              <a:rPr lang="en-ZA" baseline="0" dirty="0"/>
              <a:t>On the drop down box next to ‘Show On:’ select the secondary monitor (….this is to say </a:t>
            </a:r>
            <a:r>
              <a:rPr lang="en-ZA" b="1" i="1" baseline="0" dirty="0"/>
              <a:t>where</a:t>
            </a:r>
            <a:r>
              <a:rPr lang="en-ZA" baseline="0" dirty="0"/>
              <a:t> the presenter view with notes pane etc. will display. Remember the primary monitor might be the screen in front of the training room. Play with this till you have the full screen slide show on the projector screen and the Presenter view on your laptop’s monitor.)</a:t>
            </a:r>
          </a:p>
          <a:p>
            <a:pPr marL="226131" indent="-226131">
              <a:spcBef>
                <a:spcPct val="0"/>
              </a:spcBef>
              <a:buFont typeface="+mj-lt"/>
              <a:buAutoNum type="arabicPeriod"/>
            </a:pPr>
            <a:r>
              <a:rPr lang="en-ZA" baseline="0" dirty="0"/>
              <a:t>It might be necessary to repeat some of the steps.</a:t>
            </a:r>
            <a:endParaRPr lang="en-GB" dirty="0"/>
          </a:p>
          <a:p>
            <a:pPr>
              <a:spcBef>
                <a:spcPct val="0"/>
              </a:spcBef>
            </a:pPr>
            <a:endParaRPr lang="en-GB"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49D1D-F1AA-4477-8A1B-B76A467CEA6E}" type="slidenum">
              <a:rPr lang="en-ZA">
                <a:solidFill>
                  <a:prstClr val="black"/>
                </a:solidFill>
              </a:rPr>
              <a:pPr/>
              <a:t>43</a:t>
            </a:fld>
            <a:endParaRPr lang="en-ZA" dirty="0">
              <a:solidFill>
                <a:prstClr val="black"/>
              </a:solidFill>
            </a:endParaRPr>
          </a:p>
        </p:txBody>
      </p:sp>
    </p:spTree>
    <p:extLst>
      <p:ext uri="{BB962C8B-B14F-4D97-AF65-F5344CB8AC3E}">
        <p14:creationId xmlns:p14="http://schemas.microsoft.com/office/powerpoint/2010/main" val="210040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10</a:t>
            </a:fld>
            <a:endParaRPr lang="en-ZA">
              <a:solidFill>
                <a:prstClr val="black"/>
              </a:solidFill>
            </a:endParaRPr>
          </a:p>
        </p:txBody>
      </p:sp>
    </p:spTree>
    <p:extLst>
      <p:ext uri="{BB962C8B-B14F-4D97-AF65-F5344CB8AC3E}">
        <p14:creationId xmlns:p14="http://schemas.microsoft.com/office/powerpoint/2010/main" val="238765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5D826-E1F1-E2C8-4DEF-1898A3153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42214-6408-0443-E23A-DDE108E65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4ABB9-D39E-1036-A974-CCB5F7E48A62}"/>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529D9092-7B53-BDF7-E4E7-4E0261EA4E65}"/>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11</a:t>
            </a:fld>
            <a:endParaRPr lang="en-ZA">
              <a:solidFill>
                <a:prstClr val="black"/>
              </a:solidFill>
            </a:endParaRPr>
          </a:p>
        </p:txBody>
      </p:sp>
    </p:spTree>
    <p:extLst>
      <p:ext uri="{BB962C8B-B14F-4D97-AF65-F5344CB8AC3E}">
        <p14:creationId xmlns:p14="http://schemas.microsoft.com/office/powerpoint/2010/main" val="28806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12</a:t>
            </a:fld>
            <a:endParaRPr lang="en-ZA">
              <a:solidFill>
                <a:prstClr val="black"/>
              </a:solidFill>
            </a:endParaRPr>
          </a:p>
        </p:txBody>
      </p:sp>
    </p:spTree>
    <p:extLst>
      <p:ext uri="{BB962C8B-B14F-4D97-AF65-F5344CB8AC3E}">
        <p14:creationId xmlns:p14="http://schemas.microsoft.com/office/powerpoint/2010/main" val="184010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DB27E-6B8B-9B4D-046E-18C676E32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0DF37-7BCC-17B1-F0E8-CBBAD2FB7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0FC3A-D3DC-F29A-93DD-209811EFC030}"/>
              </a:ext>
            </a:extLst>
          </p:cNvPr>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a:extLst>
              <a:ext uri="{FF2B5EF4-FFF2-40B4-BE49-F238E27FC236}">
                <a16:creationId xmlns:a16="http://schemas.microsoft.com/office/drawing/2014/main" id="{88868BCF-D652-C45F-BCD4-41F3536EBC40}"/>
              </a:ext>
            </a:extLst>
          </p:cNvPr>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13</a:t>
            </a:fld>
            <a:endParaRPr lang="en-ZA">
              <a:solidFill>
                <a:prstClr val="black"/>
              </a:solidFill>
            </a:endParaRPr>
          </a:p>
        </p:txBody>
      </p:sp>
    </p:spTree>
    <p:extLst>
      <p:ext uri="{BB962C8B-B14F-4D97-AF65-F5344CB8AC3E}">
        <p14:creationId xmlns:p14="http://schemas.microsoft.com/office/powerpoint/2010/main" val="60821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14</a:t>
            </a:fld>
            <a:endParaRPr lang="en-ZA">
              <a:solidFill>
                <a:prstClr val="black"/>
              </a:solidFill>
            </a:endParaRPr>
          </a:p>
        </p:txBody>
      </p:sp>
    </p:spTree>
    <p:extLst>
      <p:ext uri="{BB962C8B-B14F-4D97-AF65-F5344CB8AC3E}">
        <p14:creationId xmlns:p14="http://schemas.microsoft.com/office/powerpoint/2010/main" val="81648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15</a:t>
            </a:fld>
            <a:endParaRPr lang="en-ZA">
              <a:solidFill>
                <a:prstClr val="black"/>
              </a:solidFill>
            </a:endParaRPr>
          </a:p>
        </p:txBody>
      </p:sp>
    </p:spTree>
    <p:extLst>
      <p:ext uri="{BB962C8B-B14F-4D97-AF65-F5344CB8AC3E}">
        <p14:creationId xmlns:p14="http://schemas.microsoft.com/office/powerpoint/2010/main" val="165375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SHE incidents is an Eskom requirement and legal requirements. It is not only a company requirement or legal requirement, but also a moral obligation. You wouldn’t want to work in a company that damages the environment, as we know that we need to prevent </a:t>
            </a:r>
            <a:r>
              <a:rPr lang="en-US" baseline="0" dirty="0" err="1"/>
              <a:t>envornmental</a:t>
            </a:r>
            <a:r>
              <a:rPr lang="en-US" baseline="0" dirty="0"/>
              <a:t> damage for the benefit of future generation, same goes for the injuries, you would want to work for the company where people get injured at work and nothing is done about it. There are various pieces of legislation outlining the requirements to manage incidents. For someone to be able to mange an incident they need to be </a:t>
            </a:r>
            <a:r>
              <a:rPr lang="en-US" baseline="0" dirty="0" err="1"/>
              <a:t>equiped</a:t>
            </a:r>
            <a:r>
              <a:rPr lang="en-US" baseline="0" dirty="0"/>
              <a:t> with the information, this goes for both employees and managers. If is for this reason that we need to have continuous awareness of the requirements for incident awareness. </a:t>
            </a:r>
            <a:endParaRPr lang="en-ZA" dirty="0"/>
          </a:p>
        </p:txBody>
      </p:sp>
      <p:sp>
        <p:nvSpPr>
          <p:cNvPr id="4" name="Slide Number Placeholder 3"/>
          <p:cNvSpPr>
            <a:spLocks noGrp="1"/>
          </p:cNvSpPr>
          <p:nvPr>
            <p:ph type="sldNum" sz="quarter" idx="10"/>
          </p:nvPr>
        </p:nvSpPr>
        <p:spPr/>
        <p:txBody>
          <a:bodyPr/>
          <a:lstStyle/>
          <a:p>
            <a:pPr>
              <a:defRPr/>
            </a:pPr>
            <a:fld id="{93994619-0493-4F91-A1F2-EDE6B43EFC96}" type="slidenum">
              <a:rPr lang="en-ZA" smtClean="0">
                <a:solidFill>
                  <a:prstClr val="black"/>
                </a:solidFill>
              </a:rPr>
              <a:pPr>
                <a:defRPr/>
              </a:pPr>
              <a:t>16</a:t>
            </a:fld>
            <a:endParaRPr lang="en-ZA">
              <a:solidFill>
                <a:prstClr val="black"/>
              </a:solidFill>
            </a:endParaRPr>
          </a:p>
        </p:txBody>
      </p:sp>
    </p:spTree>
    <p:extLst>
      <p:ext uri="{BB962C8B-B14F-4D97-AF65-F5344CB8AC3E}">
        <p14:creationId xmlns:p14="http://schemas.microsoft.com/office/powerpoint/2010/main" val="36988616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3330180" y="1404740"/>
            <a:ext cx="5471626" cy="676275"/>
          </a:xfrm>
          <a:prstGeom prst="rect">
            <a:avLst/>
          </a:prstGeom>
        </p:spPr>
        <p:txBody>
          <a:bodyPr anchor="b">
            <a:normAutofit/>
          </a:bodyPr>
          <a:lstStyle>
            <a:lvl1pPr algn="r">
              <a:defRPr sz="21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572000" y="2924226"/>
            <a:ext cx="4229806" cy="365126"/>
          </a:xfrm>
          <a:prstGeom prst="rect">
            <a:avLst/>
          </a:prstGeom>
        </p:spPr>
        <p:txBody>
          <a:bodyPr>
            <a:noAutofit/>
          </a:bodyPr>
          <a:lstStyle>
            <a:lvl1pPr marL="0" indent="0" algn="r">
              <a:buFontTx/>
              <a:buNone/>
              <a:defRPr sz="15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571624" y="3527028"/>
            <a:ext cx="4230182" cy="327025"/>
          </a:xfrm>
          <a:prstGeom prst="rect">
            <a:avLst/>
          </a:prstGeom>
        </p:spPr>
        <p:txBody>
          <a:bodyPr>
            <a:noAutofit/>
          </a:bodyPr>
          <a:lstStyle>
            <a:lvl1pPr marL="0" indent="0" algn="r">
              <a:buNone/>
              <a:defRPr sz="135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2" name="Picture 1">
            <a:extLst>
              <a:ext uri="{FF2B5EF4-FFF2-40B4-BE49-F238E27FC236}">
                <a16:creationId xmlns:a16="http://schemas.microsoft.com/office/drawing/2014/main" id="{1B9949DC-E233-BDB6-7DD2-17F85931A9B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 y="4734042"/>
            <a:ext cx="9143997" cy="1848096"/>
          </a:xfrm>
          <a:prstGeom prst="rect">
            <a:avLst/>
          </a:prstGeom>
        </p:spPr>
      </p:pic>
      <p:pic>
        <p:nvPicPr>
          <p:cNvPr id="3" name="Picture 2">
            <a:extLst>
              <a:ext uri="{FF2B5EF4-FFF2-40B4-BE49-F238E27FC236}">
                <a16:creationId xmlns:a16="http://schemas.microsoft.com/office/drawing/2014/main" id="{12DE6B2B-5B2A-E5ED-09F0-5BA5C1EAA8BD}"/>
              </a:ext>
            </a:extLst>
          </p:cNvPr>
          <p:cNvPicPr>
            <a:picLocks noChangeAspect="1"/>
          </p:cNvPicPr>
          <p:nvPr userDrawn="1"/>
        </p:nvPicPr>
        <p:blipFill>
          <a:blip r:embed="rId7"/>
          <a:stretch>
            <a:fillRect/>
          </a:stretch>
        </p:blipFill>
        <p:spPr>
          <a:xfrm>
            <a:off x="485443" y="2396081"/>
            <a:ext cx="3937000" cy="3568700"/>
          </a:xfrm>
          <a:prstGeom prst="rect">
            <a:avLst/>
          </a:prstGeom>
        </p:spPr>
      </p:pic>
      <p:pic>
        <p:nvPicPr>
          <p:cNvPr id="5" name="Picture 4">
            <a:extLst>
              <a:ext uri="{FF2B5EF4-FFF2-40B4-BE49-F238E27FC236}">
                <a16:creationId xmlns:a16="http://schemas.microsoft.com/office/drawing/2014/main" id="{163BC362-B566-90FE-9C1D-311BA8A10548}"/>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6" name="Picture Placeholder 101">
            <a:extLst>
              <a:ext uri="{FF2B5EF4-FFF2-40B4-BE49-F238E27FC236}">
                <a16:creationId xmlns:a16="http://schemas.microsoft.com/office/drawing/2014/main" id="{59C3DA41-32E8-2765-02D4-6393724EBCEB}"/>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8" name="Picture Placeholder 103">
            <a:extLst>
              <a:ext uri="{FF2B5EF4-FFF2-40B4-BE49-F238E27FC236}">
                <a16:creationId xmlns:a16="http://schemas.microsoft.com/office/drawing/2014/main" id="{A629C709-3B85-3316-EC53-D4468BCF87A3}"/>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9" name="Rectangle 8">
            <a:extLst>
              <a:ext uri="{FF2B5EF4-FFF2-40B4-BE49-F238E27FC236}">
                <a16:creationId xmlns:a16="http://schemas.microsoft.com/office/drawing/2014/main" id="{74C54BF1-3145-9B6F-538E-3EA4A8A794F2}"/>
              </a:ext>
            </a:extLst>
          </p:cNvPr>
          <p:cNvSpPr/>
          <p:nvPr userDrawn="1"/>
        </p:nvSpPr>
        <p:spPr>
          <a:xfrm>
            <a:off x="0" y="6582138"/>
            <a:ext cx="9144000" cy="8197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699002"/>
            <a:ext cx="9144000" cy="1910846"/>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699002"/>
            <a:ext cx="3086100" cy="1895476"/>
          </a:xfrm>
          <a:prstGeom prst="rect">
            <a:avLst/>
          </a:prstGeom>
        </p:spPr>
        <p:txBody>
          <a:bodyPr anchor="ctr"/>
          <a:lstStyle>
            <a:lvl1pPr marL="0" indent="0" algn="ctr">
              <a:buNone/>
              <a:defRPr sz="135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181"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529831" y="2241805"/>
            <a:ext cx="4757251" cy="676275"/>
          </a:xfrm>
          <a:prstGeom prst="rect">
            <a:avLst/>
          </a:prstGeom>
        </p:spPr>
        <p:txBody>
          <a:bodyPr anchor="b">
            <a:normAutofit/>
          </a:bodyPr>
          <a:lstStyle>
            <a:lvl1pPr algn="l">
              <a:defRPr sz="1575">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3086100" y="4699002"/>
            <a:ext cx="3086100" cy="1895476"/>
          </a:xfrm>
          <a:prstGeom prst="rect">
            <a:avLst/>
          </a:prstGeom>
        </p:spPr>
        <p:txBody>
          <a:bodyPr anchor="ctr"/>
          <a:lstStyle>
            <a:lvl1pPr marL="0" indent="0" algn="ctr">
              <a:buNone/>
              <a:defRPr sz="135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6172200" y="4699002"/>
            <a:ext cx="2971800" cy="1895476"/>
          </a:xfrm>
          <a:prstGeom prst="rect">
            <a:avLst/>
          </a:prstGeom>
        </p:spPr>
        <p:txBody>
          <a:bodyPr anchor="ctr"/>
          <a:lstStyle>
            <a:lvl1pPr marL="0" indent="0" algn="ctr">
              <a:buNone/>
              <a:defRPr sz="135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9144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5430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271262" y="205769"/>
            <a:ext cx="7133833"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271261" y="1223493"/>
            <a:ext cx="8537888"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41671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011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Rectangle 3">
            <a:extLst>
              <a:ext uri="{FF2B5EF4-FFF2-40B4-BE49-F238E27FC236}">
                <a16:creationId xmlns:a16="http://schemas.microsoft.com/office/drawing/2014/main" id="{277D0044-CF23-3C77-91AF-6281114FC1E3}"/>
              </a:ext>
            </a:extLst>
          </p:cNvPr>
          <p:cNvSpPr>
            <a:spLocks noGrp="1" noChangeArrowheads="1"/>
          </p:cNvSpPr>
          <p:nvPr>
            <p:ph type="ctrTitle" hasCustomPrompt="1"/>
          </p:nvPr>
        </p:nvSpPr>
        <p:spPr>
          <a:xfrm>
            <a:off x="3330180" y="1404740"/>
            <a:ext cx="5471626" cy="676275"/>
          </a:xfrm>
          <a:prstGeom prst="rect">
            <a:avLst/>
          </a:prstGeom>
        </p:spPr>
        <p:txBody>
          <a:bodyPr anchor="b">
            <a:normAutofit/>
          </a:bodyPr>
          <a:lstStyle>
            <a:lvl1pPr algn="r">
              <a:defRPr sz="21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5" name="Subtitle 4">
            <a:extLst>
              <a:ext uri="{FF2B5EF4-FFF2-40B4-BE49-F238E27FC236}">
                <a16:creationId xmlns:a16="http://schemas.microsoft.com/office/drawing/2014/main" id="{B0A8789D-9CB1-48F9-9852-CD83F2C2717C}"/>
              </a:ext>
            </a:extLst>
          </p:cNvPr>
          <p:cNvSpPr>
            <a:spLocks noGrp="1" noChangeArrowheads="1"/>
          </p:cNvSpPr>
          <p:nvPr>
            <p:ph type="subTitle" idx="1" hasCustomPrompt="1"/>
          </p:nvPr>
        </p:nvSpPr>
        <p:spPr>
          <a:xfrm>
            <a:off x="4572000" y="2924226"/>
            <a:ext cx="4229806" cy="365126"/>
          </a:xfrm>
          <a:prstGeom prst="rect">
            <a:avLst/>
          </a:prstGeom>
        </p:spPr>
        <p:txBody>
          <a:bodyPr>
            <a:noAutofit/>
          </a:bodyPr>
          <a:lstStyle>
            <a:lvl1pPr marL="0" indent="0" algn="r">
              <a:buFontTx/>
              <a:buNone/>
              <a:defRPr sz="15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 name="Text Placeholder 68">
            <a:extLst>
              <a:ext uri="{FF2B5EF4-FFF2-40B4-BE49-F238E27FC236}">
                <a16:creationId xmlns:a16="http://schemas.microsoft.com/office/drawing/2014/main" id="{732D47F4-1CA1-078C-DB08-BF1978FD350C}"/>
              </a:ext>
            </a:extLst>
          </p:cNvPr>
          <p:cNvSpPr>
            <a:spLocks noGrp="1"/>
          </p:cNvSpPr>
          <p:nvPr>
            <p:ph type="body" sz="quarter" idx="10" hasCustomPrompt="1"/>
          </p:nvPr>
        </p:nvSpPr>
        <p:spPr>
          <a:xfrm>
            <a:off x="4571624" y="3527028"/>
            <a:ext cx="4230182" cy="327025"/>
          </a:xfrm>
          <a:prstGeom prst="rect">
            <a:avLst/>
          </a:prstGeom>
        </p:spPr>
        <p:txBody>
          <a:bodyPr>
            <a:noAutofit/>
          </a:bodyPr>
          <a:lstStyle>
            <a:lvl1pPr marL="0" indent="0" algn="r">
              <a:buNone/>
              <a:defRPr sz="135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 name="Picture 7">
            <a:extLst>
              <a:ext uri="{FF2B5EF4-FFF2-40B4-BE49-F238E27FC236}">
                <a16:creationId xmlns:a16="http://schemas.microsoft.com/office/drawing/2014/main" id="{6143DC07-F988-B545-81F5-E8C2B866B93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 y="4734042"/>
            <a:ext cx="9143997" cy="1848096"/>
          </a:xfrm>
          <a:prstGeom prst="rect">
            <a:avLst/>
          </a:prstGeom>
        </p:spPr>
      </p:pic>
      <p:sp>
        <p:nvSpPr>
          <p:cNvPr id="10" name="Rectangle 9">
            <a:extLst>
              <a:ext uri="{FF2B5EF4-FFF2-40B4-BE49-F238E27FC236}">
                <a16:creationId xmlns:a16="http://schemas.microsoft.com/office/drawing/2014/main" id="{7FF21372-E495-B98E-2D7E-7AD293642033}"/>
              </a:ext>
            </a:extLst>
          </p:cNvPr>
          <p:cNvSpPr/>
          <p:nvPr userDrawn="1"/>
        </p:nvSpPr>
        <p:spPr>
          <a:xfrm>
            <a:off x="0" y="6582138"/>
            <a:ext cx="9144000" cy="8197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AA8762-BB9A-17B2-6A55-C73ACC84EABB}"/>
              </a:ext>
            </a:extLst>
          </p:cNvPr>
          <p:cNvPicPr>
            <a:picLocks noChangeAspect="1"/>
          </p:cNvPicPr>
          <p:nvPr userDrawn="1"/>
        </p:nvPicPr>
        <p:blipFill>
          <a:blip r:embed="rId7"/>
          <a:stretch>
            <a:fillRect/>
          </a:stretch>
        </p:blipFill>
        <p:spPr>
          <a:xfrm>
            <a:off x="485443" y="2396081"/>
            <a:ext cx="3937000" cy="3568700"/>
          </a:xfrm>
          <a:prstGeom prst="rect">
            <a:avLst/>
          </a:prstGeom>
        </p:spPr>
      </p:pic>
      <p:pic>
        <p:nvPicPr>
          <p:cNvPr id="12" name="Picture 11">
            <a:extLst>
              <a:ext uri="{FF2B5EF4-FFF2-40B4-BE49-F238E27FC236}">
                <a16:creationId xmlns:a16="http://schemas.microsoft.com/office/drawing/2014/main" id="{674C0EA0-6B35-FB1D-F3B1-02E455D05E03}"/>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4" name="Content Placeholder 8">
            <a:extLst>
              <a:ext uri="{FF2B5EF4-FFF2-40B4-BE49-F238E27FC236}">
                <a16:creationId xmlns:a16="http://schemas.microsoft.com/office/drawing/2014/main" id="{ED3B9508-DF8C-B131-6354-12D86454BB4E}"/>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5" name="Content Placeholder 12">
            <a:extLst>
              <a:ext uri="{FF2B5EF4-FFF2-40B4-BE49-F238E27FC236}">
                <a16:creationId xmlns:a16="http://schemas.microsoft.com/office/drawing/2014/main" id="{18136C2E-2299-8C78-0F7C-78D9FD0F10F3}"/>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9144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529830" y="2241803"/>
            <a:ext cx="475725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7"/>
            <a:ext cx="91440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9144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9144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7"/>
            <a:ext cx="30861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529830" y="2241803"/>
            <a:ext cx="475725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3086100" y="4142877"/>
            <a:ext cx="30861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6172200" y="4142877"/>
            <a:ext cx="29718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9144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772107" y="2867100"/>
            <a:ext cx="4029699"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9144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A8EF81F0-E287-666F-9C3B-78B63A818E58}"/>
              </a:ext>
            </a:extLst>
          </p:cNvPr>
          <p:cNvPicPr>
            <a:picLocks noChangeAspect="1"/>
          </p:cNvPicPr>
          <p:nvPr userDrawn="1"/>
        </p:nvPicPr>
        <p:blipFill>
          <a:blip r:embed="rId6"/>
          <a:stretch>
            <a:fillRect/>
          </a:stretch>
        </p:blipFill>
        <p:spPr>
          <a:xfrm>
            <a:off x="485443" y="2396081"/>
            <a:ext cx="3937000" cy="3568700"/>
          </a:xfrm>
          <a:prstGeom prst="rect">
            <a:avLst/>
          </a:prstGeom>
        </p:spPr>
      </p:pic>
      <p:pic>
        <p:nvPicPr>
          <p:cNvPr id="9" name="Picture 8">
            <a:extLst>
              <a:ext uri="{FF2B5EF4-FFF2-40B4-BE49-F238E27FC236}">
                <a16:creationId xmlns:a16="http://schemas.microsoft.com/office/drawing/2014/main" id="{8061E25B-B188-3CED-1200-DE39BD6500EC}"/>
              </a:ext>
            </a:extLst>
          </p:cNvPr>
          <p:cNvPicPr>
            <a:picLocks noChangeAspect="1"/>
          </p:cNvPicPr>
          <p:nvPr userDrawn="1"/>
        </p:nvPicPr>
        <p:blipFill>
          <a:blip r:embed="rId7"/>
          <a:stretch>
            <a:fillRect/>
          </a:stretch>
        </p:blipFill>
        <p:spPr>
          <a:xfrm>
            <a:off x="94413" y="4219860"/>
            <a:ext cx="2260600" cy="2044700"/>
          </a:xfrm>
          <a:prstGeom prst="rect">
            <a:avLst/>
          </a:prstGeom>
        </p:spPr>
      </p:pic>
      <p:sp>
        <p:nvSpPr>
          <p:cNvPr id="10" name="Picture Placeholder 101">
            <a:extLst>
              <a:ext uri="{FF2B5EF4-FFF2-40B4-BE49-F238E27FC236}">
                <a16:creationId xmlns:a16="http://schemas.microsoft.com/office/drawing/2014/main" id="{356697D4-A80F-90F7-BC43-D2AB37991BA8}"/>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1" name="Picture Placeholder 103">
            <a:extLst>
              <a:ext uri="{FF2B5EF4-FFF2-40B4-BE49-F238E27FC236}">
                <a16:creationId xmlns:a16="http://schemas.microsoft.com/office/drawing/2014/main" id="{C2DA6134-FDBE-BAE5-A28C-540A9FBF2AA7}"/>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1" descr="PowerPoint title slide.gif"/>
          <p:cNvPicPr>
            <a:picLocks noChangeAspect="1"/>
          </p:cNvPicPr>
          <p:nvPr userDrawn="1"/>
        </p:nvPicPr>
        <p:blipFill>
          <a:blip r:embed="rId2" cstate="print"/>
          <a:srcRect/>
          <a:stretch>
            <a:fillRect/>
          </a:stretch>
        </p:blipFill>
        <p:spPr bwMode="auto">
          <a:xfrm>
            <a:off x="0" y="3176"/>
            <a:ext cx="9144000" cy="6851650"/>
          </a:xfrm>
          <a:prstGeom prst="rect">
            <a:avLst/>
          </a:prstGeom>
          <a:noFill/>
          <a:ln w="9525">
            <a:noFill/>
            <a:miter lim="800000"/>
            <a:headEnd/>
            <a:tailEnd/>
          </a:ln>
        </p:spPr>
      </p:pic>
      <p:sp>
        <p:nvSpPr>
          <p:cNvPr id="2" name="Title 1"/>
          <p:cNvSpPr>
            <a:spLocks noGrp="1"/>
          </p:cNvSpPr>
          <p:nvPr>
            <p:ph type="ctrTitle"/>
          </p:nvPr>
        </p:nvSpPr>
        <p:spPr>
          <a:xfrm>
            <a:off x="2627784" y="2780929"/>
            <a:ext cx="6404248" cy="1470025"/>
          </a:xfrm>
        </p:spPr>
        <p:txBody>
          <a:bodyPr>
            <a:normAutofit/>
          </a:bodyPr>
          <a:lstStyle>
            <a:lvl1pPr>
              <a:defRPr sz="3600">
                <a:solidFill>
                  <a:srgbClr val="003895"/>
                </a:solidFill>
              </a:defRPr>
            </a:lvl1pPr>
          </a:lstStyle>
          <a:p>
            <a:r>
              <a:rPr lang="en-US" dirty="0"/>
              <a:t>Click to edit Master title style</a:t>
            </a:r>
            <a:endParaRPr lang="en-ZA" dirty="0"/>
          </a:p>
        </p:txBody>
      </p:sp>
      <p:sp>
        <p:nvSpPr>
          <p:cNvPr id="3" name="Subtitle 2"/>
          <p:cNvSpPr>
            <a:spLocks noGrp="1"/>
          </p:cNvSpPr>
          <p:nvPr>
            <p:ph type="subTitle" idx="1"/>
          </p:nvPr>
        </p:nvSpPr>
        <p:spPr>
          <a:xfrm>
            <a:off x="2627784" y="4365104"/>
            <a:ext cx="6400800" cy="1752600"/>
          </a:xfrm>
        </p:spPr>
        <p:txBody>
          <a:bodyPr>
            <a:normAutofit/>
          </a:bodyPr>
          <a:lstStyle>
            <a:lvl1pPr marL="0" indent="0" algn="l">
              <a:buNone/>
              <a:defRPr sz="2800">
                <a:solidFill>
                  <a:srgbClr val="9A3C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5" name="Date Placeholder 3"/>
          <p:cNvSpPr>
            <a:spLocks noGrp="1"/>
          </p:cNvSpPr>
          <p:nvPr>
            <p:ph type="dt" sz="half" idx="10"/>
          </p:nvPr>
        </p:nvSpPr>
        <p:spPr/>
        <p:txBody>
          <a:bodyPr/>
          <a:lstStyle>
            <a:lvl1pPr>
              <a:defRPr dirty="0"/>
            </a:lvl1pPr>
          </a:lstStyle>
          <a:p>
            <a:pPr>
              <a:defRPr/>
            </a:pPr>
            <a:endParaRPr lang="en-ZA">
              <a:solidFill>
                <a:prstClr val="black">
                  <a:tint val="75000"/>
                </a:prstClr>
              </a:solidFill>
            </a:endParaRPr>
          </a:p>
        </p:txBody>
      </p:sp>
      <p:sp>
        <p:nvSpPr>
          <p:cNvPr id="6" name="Footer Placeholder 4"/>
          <p:cNvSpPr>
            <a:spLocks noGrp="1"/>
          </p:cNvSpPr>
          <p:nvPr>
            <p:ph type="ftr" sz="quarter" idx="11"/>
          </p:nvPr>
        </p:nvSpPr>
        <p:spPr>
          <a:xfrm>
            <a:off x="2627314" y="6381751"/>
            <a:ext cx="4248151" cy="365125"/>
          </a:xfrm>
        </p:spPr>
        <p:txBody>
          <a:bodyPr/>
          <a:lstStyle>
            <a:lvl1pPr>
              <a:defRPr b="1" dirty="0" smtClean="0">
                <a:solidFill>
                  <a:schemeClr val="tx1"/>
                </a:solidFill>
                <a:latin typeface="Arial" pitchFamily="34" charset="0"/>
                <a:cs typeface="Arial" pitchFamily="34" charset="0"/>
              </a:defRPr>
            </a:lvl1pPr>
          </a:lstStyle>
          <a:p>
            <a:pPr>
              <a:defRPr/>
            </a:pPr>
            <a:r>
              <a:rPr lang="en-ZA">
                <a:solidFill>
                  <a:prstClr val="black"/>
                </a:solidFill>
              </a:rPr>
              <a:t>rev1</a:t>
            </a:r>
          </a:p>
        </p:txBody>
      </p:sp>
      <p:sp>
        <p:nvSpPr>
          <p:cNvPr id="7" name="Slide Number Placeholder 5"/>
          <p:cNvSpPr>
            <a:spLocks noGrp="1"/>
          </p:cNvSpPr>
          <p:nvPr>
            <p:ph type="sldNum" sz="quarter" idx="12"/>
          </p:nvPr>
        </p:nvSpPr>
        <p:spPr>
          <a:xfrm>
            <a:off x="6902451" y="6356351"/>
            <a:ext cx="2133600" cy="365125"/>
          </a:xfrm>
        </p:spPr>
        <p:txBody>
          <a:bodyPr/>
          <a:lstStyle>
            <a:lvl1pPr>
              <a:defRPr/>
            </a:lvl1pPr>
          </a:lstStyle>
          <a:p>
            <a:pPr>
              <a:defRPr/>
            </a:pPr>
            <a:fld id="{AA5AF34F-D362-49FB-AA09-5A9BD1504C21}"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19135686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044554" y="2867098"/>
            <a:ext cx="475725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9144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635468" y="1468981"/>
            <a:ext cx="295275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342196" y="3292760"/>
            <a:ext cx="169545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561898" y="3364197"/>
            <a:ext cx="1421607" cy="1895476"/>
          </a:xfrm>
          <a:prstGeom prst="ellipse">
            <a:avLst/>
          </a:prstGeom>
          <a:solidFill>
            <a:schemeClr val="accent2"/>
          </a:solidFill>
          <a:ln>
            <a:solidFill>
              <a:schemeClr val="bg1"/>
            </a:solidFill>
          </a:ln>
        </p:spPr>
        <p:txBody>
          <a:bodyPr anchor="ctr"/>
          <a:lstStyle>
            <a:lvl1pPr marL="0" indent="0" algn="ctr">
              <a:buNone/>
              <a:defRPr sz="18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007398" y="1600672"/>
            <a:ext cx="2471138"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24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754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slideLayout" Target="../slideLayouts/slideLayout8.xml"/><Relationship Id="rId7" Type="http://schemas.openxmlformats.org/officeDocument/2006/relationships/tags" Target="../tags/tag14.xml"/><Relationship Id="rId12"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2.emf"/><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oleObject" Target="../embeddings/oleObject4.bin"/><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a:extLst>
              <a:ext uri="{FF2B5EF4-FFF2-40B4-BE49-F238E27FC236}">
                <a16:creationId xmlns:a16="http://schemas.microsoft.com/office/drawing/2014/main" id="{3EF8EBC3-B04E-0FF6-9082-2841A6AB2DB9}"/>
              </a:ext>
            </a:extLst>
          </p:cNvPr>
          <p:cNvPicPr>
            <a:picLocks noChangeAspect="1"/>
          </p:cNvPicPr>
          <p:nvPr userDrawn="1"/>
        </p:nvPicPr>
        <p:blipFill>
          <a:blip r:embed="rId11"/>
          <a:stretch>
            <a:fillRect/>
          </a:stretch>
        </p:blipFill>
        <p:spPr>
          <a:xfrm>
            <a:off x="7302548" y="544512"/>
            <a:ext cx="1422400" cy="368300"/>
          </a:xfrm>
          <a:prstGeom prst="rect">
            <a:avLst/>
          </a:prstGeom>
        </p:spPr>
      </p:pic>
      <p:pic>
        <p:nvPicPr>
          <p:cNvPr id="3" name="Picture 2">
            <a:extLst>
              <a:ext uri="{FF2B5EF4-FFF2-40B4-BE49-F238E27FC236}">
                <a16:creationId xmlns:a16="http://schemas.microsoft.com/office/drawing/2014/main" id="{C041C879-D830-CC9A-86B6-F0BE1CB43D3C}"/>
              </a:ext>
            </a:extLst>
          </p:cNvPr>
          <p:cNvPicPr>
            <a:picLocks noChangeAspect="1"/>
          </p:cNvPicPr>
          <p:nvPr userDrawn="1"/>
        </p:nvPicPr>
        <p:blipFill>
          <a:blip r:embed="rId12"/>
          <a:stretch>
            <a:fillRect/>
          </a:stretch>
        </p:blipFill>
        <p:spPr>
          <a:xfrm>
            <a:off x="6897675"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685783" rtl="0" eaLnBrk="1" latinLnBrk="0" hangingPunct="1">
        <a:lnSpc>
          <a:spcPct val="90000"/>
        </a:lnSpc>
        <a:spcBef>
          <a:spcPct val="0"/>
        </a:spcBef>
        <a:buNone/>
        <a:defRPr sz="1575"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bg1">
            <a:lumMod val="50000"/>
          </a:schemeClr>
        </a:buClr>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chemeClr val="bg1">
            <a:lumMod val="50000"/>
          </a:schemeClr>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chemeClr val="bg1">
            <a:lumMod val="50000"/>
          </a:schemeClr>
        </a:buClr>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chemeClr val="bg1">
            <a:lumMod val="50000"/>
          </a:schemeClr>
        </a:buClr>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chemeClr val="bg1">
            <a:lumMod val="50000"/>
          </a:schemeClr>
        </a:buClr>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327276721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71261" y="1223493"/>
            <a:ext cx="8537888"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271263" y="205769"/>
            <a:ext cx="6562230"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sp>
        <p:nvSpPr>
          <p:cNvPr id="15" name="Rectangle 14">
            <a:extLst>
              <a:ext uri="{FF2B5EF4-FFF2-40B4-BE49-F238E27FC236}">
                <a16:creationId xmlns:a16="http://schemas.microsoft.com/office/drawing/2014/main" id="{B56DB893-999D-78A5-DBD6-5B38A7382F94}"/>
              </a:ext>
            </a:extLst>
          </p:cNvPr>
          <p:cNvSpPr/>
          <p:nvPr userDrawn="1"/>
        </p:nvSpPr>
        <p:spPr>
          <a:xfrm>
            <a:off x="0" y="6176966"/>
            <a:ext cx="9144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86835256-4A79-C457-42EA-3B132774EF72}"/>
              </a:ext>
            </a:extLst>
          </p:cNvPr>
          <p:cNvPicPr>
            <a:picLocks noChangeAspect="1"/>
          </p:cNvPicPr>
          <p:nvPr userDrawn="1"/>
        </p:nvPicPr>
        <p:blipFill>
          <a:blip r:embed="rId11"/>
          <a:stretch>
            <a:fillRect/>
          </a:stretch>
        </p:blipFill>
        <p:spPr>
          <a:xfrm>
            <a:off x="7401938" y="355671"/>
            <a:ext cx="1422400" cy="368300"/>
          </a:xfrm>
          <a:prstGeom prst="rect">
            <a:avLst/>
          </a:prstGeom>
        </p:spPr>
      </p:pic>
      <p:pic>
        <p:nvPicPr>
          <p:cNvPr id="8" name="Picture 7">
            <a:extLst>
              <a:ext uri="{FF2B5EF4-FFF2-40B4-BE49-F238E27FC236}">
                <a16:creationId xmlns:a16="http://schemas.microsoft.com/office/drawing/2014/main" id="{9B7E07D3-4A90-6E1D-B090-8BC507CBDC1B}"/>
              </a:ext>
            </a:extLst>
          </p:cNvPr>
          <p:cNvPicPr>
            <a:picLocks noChangeAspect="1"/>
          </p:cNvPicPr>
          <p:nvPr userDrawn="1"/>
        </p:nvPicPr>
        <p:blipFill>
          <a:blip r:embed="rId12"/>
          <a:stretch>
            <a:fillRect/>
          </a:stretch>
        </p:blipFill>
        <p:spPr>
          <a:xfrm>
            <a:off x="6997065" y="361245"/>
            <a:ext cx="241300" cy="368300"/>
          </a:xfrm>
          <a:prstGeom prst="rect">
            <a:avLst/>
          </a:prstGeom>
        </p:spPr>
      </p:pic>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1" r:id="rId3"/>
    <p:sldLayoutId id="2147483663" r:id="rId4"/>
    <p:sldLayoutId id="2147483664" r:id="rId5"/>
  </p:sldLayoutIdLst>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71261" y="1223493"/>
            <a:ext cx="8537888"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271263" y="205769"/>
            <a:ext cx="6562230"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7" name="Picture 6">
            <a:extLst>
              <a:ext uri="{FF2B5EF4-FFF2-40B4-BE49-F238E27FC236}">
                <a16:creationId xmlns:a16="http://schemas.microsoft.com/office/drawing/2014/main" id="{5727B543-9919-2A25-BF19-541523B04A2A}"/>
              </a:ext>
            </a:extLst>
          </p:cNvPr>
          <p:cNvPicPr>
            <a:picLocks noChangeAspect="1"/>
          </p:cNvPicPr>
          <p:nvPr userDrawn="1"/>
        </p:nvPicPr>
        <p:blipFill>
          <a:blip r:embed="rId8"/>
          <a:stretch>
            <a:fillRect/>
          </a:stretch>
        </p:blipFill>
        <p:spPr>
          <a:xfrm>
            <a:off x="7401938" y="355671"/>
            <a:ext cx="1422400" cy="368300"/>
          </a:xfrm>
          <a:prstGeom prst="rect">
            <a:avLst/>
          </a:prstGeom>
        </p:spPr>
      </p:pic>
      <p:pic>
        <p:nvPicPr>
          <p:cNvPr id="8" name="Picture 7">
            <a:extLst>
              <a:ext uri="{FF2B5EF4-FFF2-40B4-BE49-F238E27FC236}">
                <a16:creationId xmlns:a16="http://schemas.microsoft.com/office/drawing/2014/main" id="{A7598339-800F-6745-3F4B-1F6ABC19E583}"/>
              </a:ext>
            </a:extLst>
          </p:cNvPr>
          <p:cNvPicPr>
            <a:picLocks noChangeAspect="1"/>
          </p:cNvPicPr>
          <p:nvPr userDrawn="1"/>
        </p:nvPicPr>
        <p:blipFill>
          <a:blip r:embed="rId9"/>
          <a:stretch>
            <a:fillRect/>
          </a:stretch>
        </p:blipFill>
        <p:spPr>
          <a:xfrm>
            <a:off x="6997065" y="361245"/>
            <a:ext cx="241300" cy="368300"/>
          </a:xfrm>
          <a:prstGeom prst="rect">
            <a:avLst/>
          </a:prstGeom>
        </p:spPr>
      </p:pic>
    </p:spTree>
    <p:extLst>
      <p:ext uri="{BB962C8B-B14F-4D97-AF65-F5344CB8AC3E}">
        <p14:creationId xmlns:p14="http://schemas.microsoft.com/office/powerpoint/2010/main" val="254021169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Revised%20Air%20Heater%20Activity%20Schedules%20(Finance%20Folder)" TargetMode="External"/><Relationship Id="rId2" Type="http://schemas.openxmlformats.org/officeDocument/2006/relationships/hyperlink" Target="Finance/Attachment%20C%20-%20Resources%20Price%20List.xlsx" TargetMode="External"/><Relationship Id="rId1" Type="http://schemas.openxmlformats.org/officeDocument/2006/relationships/slideLayout" Target="../slideLayouts/slideLayout7.xml"/><Relationship Id="rId4" Type="http://schemas.openxmlformats.org/officeDocument/2006/relationships/hyperlink" Target="Finance/Fans%20Activity%20Schedul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Commercial/Annexure%20R%20-SDL%20&amp;%20I%20Strategy%20-%20Regenerative%20Air%20Heaters%20and%20Auto%20Variable%20Pitch%20Axial%20Flow%20Fans%20and%20Centrifugal%20Fans.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asanda.mzileni@eskom.co.z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Safety/Annexure%20C1%20OHS%20Tender%20Evaluation%20Regenerative%20Air%20Heaters.pdf"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Quality/Supplier%20Quality%20Management_Cat%201_List%20of%20Returnables%20Rev%207.xlsx"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896258-C4F6-FE63-0CFE-306847F5FE4F}"/>
              </a:ext>
            </a:extLst>
          </p:cNvPr>
          <p:cNvSpPr>
            <a:spLocks noGrp="1"/>
          </p:cNvSpPr>
          <p:nvPr>
            <p:ph type="ctrTitle"/>
          </p:nvPr>
        </p:nvSpPr>
        <p:spPr>
          <a:xfrm>
            <a:off x="4276199" y="2544242"/>
            <a:ext cx="5045221" cy="1555954"/>
          </a:xfrm>
        </p:spPr>
        <p:txBody>
          <a:bodyPr>
            <a:normAutofit fontScale="90000"/>
          </a:bodyPr>
          <a:lstStyle/>
          <a:p>
            <a:pPr algn="l"/>
            <a:br>
              <a:rPr lang="en-US" altLang="en-US" sz="2200" b="1" dirty="0"/>
            </a:br>
            <a:br>
              <a:rPr lang="en-US" altLang="en-US" sz="2200" b="1" dirty="0"/>
            </a:br>
            <a:br>
              <a:rPr lang="en-US" altLang="en-US" sz="2200" b="1" dirty="0"/>
            </a:br>
            <a:r>
              <a:rPr lang="en-US" altLang="en-US" sz="2200" b="1" dirty="0"/>
              <a:t>Clarification Meeting for </a:t>
            </a:r>
            <a:r>
              <a:rPr lang="en-GB" sz="2200" b="1" dirty="0">
                <a:latin typeface="Arial" panose="020B0604020202020204" pitchFamily="34" charset="0"/>
              </a:rPr>
              <a:t>E2816GXMWP</a:t>
            </a:r>
            <a:br>
              <a:rPr lang="en-US" altLang="en-US" sz="2200" b="1" dirty="0"/>
            </a:br>
            <a:br>
              <a:rPr lang="en-US" altLang="en-US" sz="2200" b="1" dirty="0"/>
            </a:br>
            <a:r>
              <a:rPr lang="en-US" sz="2200" b="1" dirty="0">
                <a:latin typeface="Arial" panose="020B0604020202020204" pitchFamily="34" charset="0"/>
              </a:rPr>
              <a:t>The</a:t>
            </a:r>
            <a:r>
              <a:rPr lang="en-ZA" sz="2200" b="1" dirty="0">
                <a:latin typeface="Arial" panose="020B0604020202020204" pitchFamily="34" charset="0"/>
              </a:rPr>
              <a:t> provision of maintenance services and technical support on Regenerative Air Heaters and Auto Variable Pitch Axial Flow Fans and Centrifugal Fans for 14 (fourteen) Generation coal fired power stations on </a:t>
            </a:r>
            <a:r>
              <a:rPr lang="en-GB" sz="2200" b="1" dirty="0">
                <a:latin typeface="Arial" panose="020B0604020202020204" pitchFamily="34" charset="0"/>
              </a:rPr>
              <a:t>an “as and when required” basis</a:t>
            </a:r>
            <a:r>
              <a:rPr lang="en-ZA" sz="2200" b="1" dirty="0">
                <a:latin typeface="Arial" panose="020B0604020202020204" pitchFamily="34" charset="0"/>
              </a:rPr>
              <a:t> for a period of 5 (five) years</a:t>
            </a:r>
            <a:r>
              <a:rPr lang="en-ZA" sz="2200" dirty="0">
                <a:latin typeface="Arial" panose="020B0604020202020204" pitchFamily="34" charset="0"/>
              </a:rPr>
              <a:t>.</a:t>
            </a:r>
            <a:br>
              <a:rPr lang="en-ZA" sz="2200" b="1" dirty="0"/>
            </a:b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11" name="Subtitle 10">
            <a:extLst>
              <a:ext uri="{FF2B5EF4-FFF2-40B4-BE49-F238E27FC236}">
                <a16:creationId xmlns:a16="http://schemas.microsoft.com/office/drawing/2014/main" id="{84E2FA21-C7E5-E790-535A-FFC8AB67C921}"/>
              </a:ext>
            </a:extLst>
          </p:cNvPr>
          <p:cNvSpPr>
            <a:spLocks noGrp="1"/>
          </p:cNvSpPr>
          <p:nvPr>
            <p:ph type="subTitle" idx="1"/>
          </p:nvPr>
        </p:nvSpPr>
        <p:spPr>
          <a:xfrm>
            <a:off x="4424194" y="4313758"/>
            <a:ext cx="4571812" cy="365126"/>
          </a:xfrm>
        </p:spPr>
        <p:txBody>
          <a:bodyPr/>
          <a:lstStyle/>
          <a:p>
            <a:r>
              <a:rPr lang="en-US" sz="2000" dirty="0"/>
              <a:t>Presented by: Commercial</a:t>
            </a:r>
          </a:p>
        </p:txBody>
      </p:sp>
      <p:sp>
        <p:nvSpPr>
          <p:cNvPr id="12" name="Text Placeholder 11">
            <a:extLst>
              <a:ext uri="{FF2B5EF4-FFF2-40B4-BE49-F238E27FC236}">
                <a16:creationId xmlns:a16="http://schemas.microsoft.com/office/drawing/2014/main" id="{3812007D-EDEF-F902-7F72-AB3FAE6A9414}"/>
              </a:ext>
            </a:extLst>
          </p:cNvPr>
          <p:cNvSpPr>
            <a:spLocks noGrp="1"/>
          </p:cNvSpPr>
          <p:nvPr>
            <p:ph type="body" sz="quarter" idx="10"/>
          </p:nvPr>
        </p:nvSpPr>
        <p:spPr>
          <a:xfrm>
            <a:off x="4767134" y="3773172"/>
            <a:ext cx="4230182" cy="327025"/>
          </a:xfrm>
        </p:spPr>
        <p:txBody>
          <a:bodyPr/>
          <a:lstStyle/>
          <a:p>
            <a:r>
              <a:rPr lang="en-US" sz="2000" b="1" dirty="0"/>
              <a:t>Date: 04 June 2026</a:t>
            </a:r>
          </a:p>
        </p:txBody>
      </p:sp>
      <p:pic>
        <p:nvPicPr>
          <p:cNvPr id="10" name="Picture Placeholder 9">
            <a:extLst>
              <a:ext uri="{FF2B5EF4-FFF2-40B4-BE49-F238E27FC236}">
                <a16:creationId xmlns:a16="http://schemas.microsoft.com/office/drawing/2014/main" id="{E5F77460-8E9F-1567-7170-702027539AA5}"/>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prstGeom prst="ellipse">
            <a:avLst/>
          </a:prstGeom>
        </p:spPr>
      </p:pic>
      <p:pic>
        <p:nvPicPr>
          <p:cNvPr id="14" name="Picture Placeholder 13">
            <a:extLst>
              <a:ext uri="{FF2B5EF4-FFF2-40B4-BE49-F238E27FC236}">
                <a16:creationId xmlns:a16="http://schemas.microsoft.com/office/drawing/2014/main" id="{22F19F1E-CB43-D25A-2C75-6E321D77C0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1263" y="306437"/>
            <a:ext cx="6562230" cy="666000"/>
          </a:xfrm>
        </p:spPr>
        <p:txBody>
          <a:bodyPr/>
          <a:lstStyle/>
          <a:p>
            <a:r>
              <a:rPr lang="en-US" altLang="en-US" sz="2000" b="1" dirty="0"/>
              <a:t>Step 1 - Tender submission                 1/</a:t>
            </a:r>
            <a:r>
              <a:rPr lang="en-ZA" altLang="en-US" sz="2000" b="1" dirty="0"/>
              <a:t>10			</a:t>
            </a:r>
            <a:endParaRPr lang="en-ZA" altLang="en-US" sz="2000" dirty="0"/>
          </a:p>
        </p:txBody>
      </p:sp>
      <p:sp>
        <p:nvSpPr>
          <p:cNvPr id="16388" name="Rectangle 3"/>
          <p:cNvSpPr>
            <a:spLocks noGrp="1" noChangeArrowheads="1"/>
          </p:cNvSpPr>
          <p:nvPr>
            <p:ph type="body" idx="1"/>
          </p:nvPr>
        </p:nvSpPr>
        <p:spPr>
          <a:xfrm>
            <a:off x="37877" y="1054101"/>
            <a:ext cx="8707884" cy="5399087"/>
          </a:xfrm>
        </p:spPr>
        <p:txBody>
          <a:bodyPr/>
          <a:lstStyle/>
          <a:p>
            <a:pPr marL="285750" indent="-285750" eaLnBrk="1" hangingPunct="1">
              <a:buFont typeface="Wingdings" panose="05000000000000000000" pitchFamily="2" charset="2"/>
              <a:buChar char="v"/>
              <a:defRPr/>
            </a:pPr>
            <a:r>
              <a:rPr lang="en-US" sz="1600" b="1" dirty="0">
                <a:latin typeface="Arial" charset="0"/>
                <a:cs typeface="Arial" charset="0"/>
              </a:rPr>
              <a:t>Mandatory requirements </a:t>
            </a:r>
          </a:p>
          <a:p>
            <a:pPr eaLnBrk="1" hangingPunct="1">
              <a:defRPr/>
            </a:pPr>
            <a:endParaRPr lang="en-US" sz="200" dirty="0">
              <a:solidFill>
                <a:srgbClr val="FF0000"/>
              </a:solidFill>
              <a:latin typeface="Arial" charset="0"/>
              <a:cs typeface="Arial" charset="0"/>
            </a:endParaRPr>
          </a:p>
          <a:p>
            <a:pPr lvl="1" algn="just">
              <a:defRPr/>
            </a:pPr>
            <a:r>
              <a:rPr lang="en-US" sz="1600" dirty="0">
                <a:solidFill>
                  <a:srgbClr val="FF0000"/>
                </a:solidFill>
                <a:latin typeface="Arial" charset="0"/>
                <a:cs typeface="Arial" charset="0"/>
              </a:rPr>
              <a:t>If you do not submit mandatory tender </a:t>
            </a:r>
            <a:r>
              <a:rPr lang="en-US" sz="1600" dirty="0" err="1">
                <a:solidFill>
                  <a:srgbClr val="FF0000"/>
                </a:solidFill>
                <a:latin typeface="Arial" charset="0"/>
                <a:cs typeface="Arial" charset="0"/>
              </a:rPr>
              <a:t>returnables</a:t>
            </a:r>
            <a:r>
              <a:rPr lang="en-US" sz="1600" dirty="0">
                <a:solidFill>
                  <a:srgbClr val="FF0000"/>
                </a:solidFill>
                <a:latin typeface="Arial" charset="0"/>
                <a:cs typeface="Arial" charset="0"/>
              </a:rPr>
              <a:t> as at stipulated deadlines will be disqualified.</a:t>
            </a:r>
          </a:p>
          <a:p>
            <a:pPr marL="0" indent="0">
              <a:spcBef>
                <a:spcPts val="1200"/>
              </a:spcBef>
              <a:spcAft>
                <a:spcPts val="1200"/>
              </a:spcAft>
              <a:buNone/>
            </a:pPr>
            <a:endParaRPr lang="en-US" altLang="en-US" sz="1800" dirty="0"/>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10</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88171A0-3571-9C01-309F-F11E2B7B0164}"/>
              </a:ext>
            </a:extLst>
          </p:cNvPr>
          <p:cNvGraphicFramePr>
            <a:graphicFrameLocks noGrp="1"/>
          </p:cNvGraphicFramePr>
          <p:nvPr>
            <p:extLst>
              <p:ext uri="{D42A27DB-BD31-4B8C-83A1-F6EECF244321}">
                <p14:modId xmlns:p14="http://schemas.microsoft.com/office/powerpoint/2010/main" val="4004197935"/>
              </p:ext>
            </p:extLst>
          </p:nvPr>
        </p:nvGraphicFramePr>
        <p:xfrm>
          <a:off x="271263" y="2003460"/>
          <a:ext cx="8834860" cy="4060456"/>
        </p:xfrm>
        <a:graphic>
          <a:graphicData uri="http://schemas.openxmlformats.org/drawingml/2006/table">
            <a:tbl>
              <a:tblPr firstRow="1" firstCol="1" bandRow="1"/>
              <a:tblGrid>
                <a:gridCol w="1532620">
                  <a:extLst>
                    <a:ext uri="{9D8B030D-6E8A-4147-A177-3AD203B41FA5}">
                      <a16:colId xmlns:a16="http://schemas.microsoft.com/office/drawing/2014/main" val="4094373786"/>
                    </a:ext>
                  </a:extLst>
                </a:gridCol>
                <a:gridCol w="4507774">
                  <a:extLst>
                    <a:ext uri="{9D8B030D-6E8A-4147-A177-3AD203B41FA5}">
                      <a16:colId xmlns:a16="http://schemas.microsoft.com/office/drawing/2014/main" val="3822647133"/>
                    </a:ext>
                  </a:extLst>
                </a:gridCol>
                <a:gridCol w="988484">
                  <a:extLst>
                    <a:ext uri="{9D8B030D-6E8A-4147-A177-3AD203B41FA5}">
                      <a16:colId xmlns:a16="http://schemas.microsoft.com/office/drawing/2014/main" val="363282200"/>
                    </a:ext>
                  </a:extLst>
                </a:gridCol>
                <a:gridCol w="841643">
                  <a:extLst>
                    <a:ext uri="{9D8B030D-6E8A-4147-A177-3AD203B41FA5}">
                      <a16:colId xmlns:a16="http://schemas.microsoft.com/office/drawing/2014/main" val="2585396442"/>
                    </a:ext>
                  </a:extLst>
                </a:gridCol>
                <a:gridCol w="964339">
                  <a:extLst>
                    <a:ext uri="{9D8B030D-6E8A-4147-A177-3AD203B41FA5}">
                      <a16:colId xmlns:a16="http://schemas.microsoft.com/office/drawing/2014/main" val="2197274332"/>
                    </a:ext>
                  </a:extLst>
                </a:gridCol>
              </a:tblGrid>
              <a:tr h="2075113">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1">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1">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 **</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1985343">
                <a:tc>
                  <a:txBody>
                    <a:bodyPr/>
                    <a:lstStyle/>
                    <a:p>
                      <a:pPr algn="just">
                        <a:lnSpc>
                          <a:spcPct val="115000"/>
                        </a:lnSpc>
                        <a:spcAft>
                          <a:spcPts val="1000"/>
                        </a:spcAft>
                      </a:pPr>
                      <a:r>
                        <a:rPr lang="en-ZA" sz="1800" b="1" kern="1200" dirty="0">
                          <a:solidFill>
                            <a:schemeClr val="tx1"/>
                          </a:solidFill>
                          <a:effectLst/>
                          <a:latin typeface="+mn-lt"/>
                          <a:ea typeface="Calibri" panose="020F0502020204030204" pitchFamily="34" charset="0"/>
                          <a:cs typeface="Times New Roman" panose="02020603050405020304" pitchFamily="18" charset="0"/>
                        </a:rPr>
                        <a:t>Basic Compliance</a:t>
                      </a:r>
                    </a:p>
                  </a:txBody>
                  <a:tcPr marL="59343" marR="59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kern="1200" dirty="0">
                          <a:solidFill>
                            <a:schemeClr val="tx1"/>
                          </a:solidFill>
                          <a:effectLst/>
                          <a:latin typeface="+mn-lt"/>
                          <a:ea typeface="+mn-ea"/>
                          <a:cs typeface="+mn-cs"/>
                        </a:rPr>
                        <a:t>Submit a complete tender with commercial, financial and technical information.</a:t>
                      </a:r>
                      <a:endParaRPr lang="en-ZA" sz="1800" kern="1200" dirty="0">
                        <a:solidFill>
                          <a:schemeClr val="tx1"/>
                        </a:solidFill>
                        <a:effectLst/>
                        <a:latin typeface="+mn-lt"/>
                        <a:ea typeface="+mn-ea"/>
                        <a:cs typeface="+mn-cs"/>
                      </a:endParaRPr>
                    </a:p>
                    <a:p>
                      <a:pPr algn="just"/>
                      <a:r>
                        <a:rPr lang="en-US" sz="1800" kern="1200" dirty="0">
                          <a:solidFill>
                            <a:schemeClr val="tx1"/>
                          </a:solidFill>
                          <a:effectLst/>
                          <a:latin typeface="+mn-lt"/>
                          <a:ea typeface="+mn-ea"/>
                          <a:cs typeface="+mn-cs"/>
                        </a:rPr>
                        <a:t> </a:t>
                      </a:r>
                      <a:endParaRPr lang="en-ZA" sz="1800" kern="1200" dirty="0">
                        <a:solidFill>
                          <a:schemeClr val="tx1"/>
                        </a:solidFill>
                        <a:effectLst/>
                        <a:latin typeface="+mn-lt"/>
                        <a:ea typeface="+mn-ea"/>
                        <a:cs typeface="+mn-cs"/>
                      </a:endParaRPr>
                    </a:p>
                    <a:p>
                      <a:pPr algn="just"/>
                      <a:r>
                        <a:rPr lang="en-US" sz="1800" kern="1200" dirty="0">
                          <a:solidFill>
                            <a:schemeClr val="tx1"/>
                          </a:solidFill>
                          <a:effectLst/>
                          <a:latin typeface="+mn-lt"/>
                          <a:ea typeface="+mn-ea"/>
                          <a:cs typeface="+mn-cs"/>
                        </a:rPr>
                        <a:t>The price list needs to be submitted in PDF and in excel format (The upload size per document is 500 megabytes and total submission is restricted to 4 gigabytes).</a:t>
                      </a:r>
                      <a:endParaRPr lang="en-ZA" sz="18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3807"/>
                  </a:ext>
                </a:extLst>
              </a:tr>
            </a:tbl>
          </a:graphicData>
        </a:graphic>
      </p:graphicFrame>
    </p:spTree>
    <p:extLst>
      <p:ext uri="{BB962C8B-B14F-4D97-AF65-F5344CB8AC3E}">
        <p14:creationId xmlns:p14="http://schemas.microsoft.com/office/powerpoint/2010/main" val="397456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A237E-AB52-A67D-EA30-43660542985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048A7797-449B-B650-0C39-B6863B7C11AF}"/>
              </a:ext>
            </a:extLst>
          </p:cNvPr>
          <p:cNvSpPr>
            <a:spLocks noGrp="1" noChangeArrowheads="1"/>
          </p:cNvSpPr>
          <p:nvPr>
            <p:ph type="title"/>
          </p:nvPr>
        </p:nvSpPr>
        <p:spPr>
          <a:xfrm>
            <a:off x="271263" y="306437"/>
            <a:ext cx="6562230" cy="666000"/>
          </a:xfrm>
        </p:spPr>
        <p:txBody>
          <a:bodyPr/>
          <a:lstStyle/>
          <a:p>
            <a:r>
              <a:rPr lang="en-US" altLang="en-US" sz="2000" b="1" dirty="0"/>
              <a:t>Step 1 - Tender submission                 2/</a:t>
            </a:r>
            <a:r>
              <a:rPr lang="en-ZA" altLang="en-US" sz="2000" b="1" dirty="0"/>
              <a:t>10			</a:t>
            </a:r>
            <a:endParaRPr lang="en-ZA" altLang="en-US" sz="2000" dirty="0"/>
          </a:p>
        </p:txBody>
      </p:sp>
      <p:sp>
        <p:nvSpPr>
          <p:cNvPr id="16388" name="Rectangle 3">
            <a:extLst>
              <a:ext uri="{FF2B5EF4-FFF2-40B4-BE49-F238E27FC236}">
                <a16:creationId xmlns:a16="http://schemas.microsoft.com/office/drawing/2014/main" id="{41ED9542-B985-3274-AF73-D3AD12B31F0D}"/>
              </a:ext>
            </a:extLst>
          </p:cNvPr>
          <p:cNvSpPr>
            <a:spLocks noGrp="1" noChangeArrowheads="1"/>
          </p:cNvSpPr>
          <p:nvPr>
            <p:ph type="body" idx="1"/>
          </p:nvPr>
        </p:nvSpPr>
        <p:spPr>
          <a:xfrm>
            <a:off x="37877" y="1054101"/>
            <a:ext cx="8707884" cy="5399087"/>
          </a:xfrm>
        </p:spPr>
        <p:txBody>
          <a:bodyPr/>
          <a:lstStyle/>
          <a:p>
            <a:pPr marL="285750" indent="-285750" eaLnBrk="1" hangingPunct="1">
              <a:buFont typeface="Wingdings" panose="05000000000000000000" pitchFamily="2" charset="2"/>
              <a:buChar char="v"/>
              <a:defRPr/>
            </a:pPr>
            <a:r>
              <a:rPr lang="en-US" sz="1600" b="1" dirty="0">
                <a:latin typeface="Arial" charset="0"/>
                <a:cs typeface="Arial" charset="0"/>
              </a:rPr>
              <a:t>Mandatory requirements </a:t>
            </a:r>
          </a:p>
          <a:p>
            <a:pPr eaLnBrk="1" hangingPunct="1">
              <a:defRPr/>
            </a:pPr>
            <a:endParaRPr lang="en-US" sz="200" dirty="0">
              <a:solidFill>
                <a:srgbClr val="FF0000"/>
              </a:solidFill>
              <a:latin typeface="Arial" charset="0"/>
              <a:cs typeface="Arial" charset="0"/>
            </a:endParaRPr>
          </a:p>
          <a:p>
            <a:pPr lvl="1" algn="just">
              <a:defRPr/>
            </a:pPr>
            <a:r>
              <a:rPr lang="en-US" sz="1600" dirty="0">
                <a:solidFill>
                  <a:srgbClr val="FF0000"/>
                </a:solidFill>
                <a:latin typeface="Arial" charset="0"/>
                <a:cs typeface="Arial" charset="0"/>
              </a:rPr>
              <a:t>If you do not submit mandatory tender </a:t>
            </a:r>
            <a:r>
              <a:rPr lang="en-US" sz="1600" dirty="0" err="1">
                <a:solidFill>
                  <a:srgbClr val="FF0000"/>
                </a:solidFill>
                <a:latin typeface="Arial" charset="0"/>
                <a:cs typeface="Arial" charset="0"/>
              </a:rPr>
              <a:t>returnables</a:t>
            </a:r>
            <a:r>
              <a:rPr lang="en-US" sz="1600" dirty="0">
                <a:solidFill>
                  <a:srgbClr val="FF0000"/>
                </a:solidFill>
                <a:latin typeface="Arial" charset="0"/>
                <a:cs typeface="Arial" charset="0"/>
              </a:rPr>
              <a:t> as at stipulated deadlines will be disqualified.</a:t>
            </a:r>
          </a:p>
          <a:p>
            <a:pPr marL="0" indent="0">
              <a:spcBef>
                <a:spcPts val="1200"/>
              </a:spcBef>
              <a:spcAft>
                <a:spcPts val="1200"/>
              </a:spcAft>
              <a:buNone/>
            </a:pPr>
            <a:endParaRPr lang="en-US" altLang="en-US" sz="1800" dirty="0"/>
          </a:p>
        </p:txBody>
      </p:sp>
      <p:sp>
        <p:nvSpPr>
          <p:cNvPr id="18437" name="Slide Number Placeholder 3">
            <a:extLst>
              <a:ext uri="{FF2B5EF4-FFF2-40B4-BE49-F238E27FC236}">
                <a16:creationId xmlns:a16="http://schemas.microsoft.com/office/drawing/2014/main" id="{2145ECC0-F8F9-BAA0-470E-C3855876A9E1}"/>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11</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2747BAC6-FFEB-A9AA-E5DC-36DE44E6ACC8}"/>
              </a:ext>
            </a:extLst>
          </p:cNvPr>
          <p:cNvGraphicFramePr>
            <a:graphicFrameLocks noGrp="1"/>
          </p:cNvGraphicFramePr>
          <p:nvPr>
            <p:extLst>
              <p:ext uri="{D42A27DB-BD31-4B8C-83A1-F6EECF244321}">
                <p14:modId xmlns:p14="http://schemas.microsoft.com/office/powerpoint/2010/main" val="2317877263"/>
              </p:ext>
            </p:extLst>
          </p:nvPr>
        </p:nvGraphicFramePr>
        <p:xfrm>
          <a:off x="271263" y="2003460"/>
          <a:ext cx="8608595" cy="3094726"/>
        </p:xfrm>
        <a:graphic>
          <a:graphicData uri="http://schemas.openxmlformats.org/drawingml/2006/table">
            <a:tbl>
              <a:tblPr firstRow="1" firstCol="1" bandRow="1"/>
              <a:tblGrid>
                <a:gridCol w="2010587">
                  <a:extLst>
                    <a:ext uri="{9D8B030D-6E8A-4147-A177-3AD203B41FA5}">
                      <a16:colId xmlns:a16="http://schemas.microsoft.com/office/drawing/2014/main" val="4094373786"/>
                    </a:ext>
                  </a:extLst>
                </a:gridCol>
                <a:gridCol w="3875110">
                  <a:extLst>
                    <a:ext uri="{9D8B030D-6E8A-4147-A177-3AD203B41FA5}">
                      <a16:colId xmlns:a16="http://schemas.microsoft.com/office/drawing/2014/main" val="3822647133"/>
                    </a:ext>
                  </a:extLst>
                </a:gridCol>
                <a:gridCol w="963168">
                  <a:extLst>
                    <a:ext uri="{9D8B030D-6E8A-4147-A177-3AD203B41FA5}">
                      <a16:colId xmlns:a16="http://schemas.microsoft.com/office/drawing/2014/main" val="363282200"/>
                    </a:ext>
                  </a:extLst>
                </a:gridCol>
                <a:gridCol w="820088">
                  <a:extLst>
                    <a:ext uri="{9D8B030D-6E8A-4147-A177-3AD203B41FA5}">
                      <a16:colId xmlns:a16="http://schemas.microsoft.com/office/drawing/2014/main" val="2585396442"/>
                    </a:ext>
                  </a:extLst>
                </a:gridCol>
                <a:gridCol w="939642">
                  <a:extLst>
                    <a:ext uri="{9D8B030D-6E8A-4147-A177-3AD203B41FA5}">
                      <a16:colId xmlns:a16="http://schemas.microsoft.com/office/drawing/2014/main" val="2197274332"/>
                    </a:ext>
                  </a:extLst>
                </a:gridCol>
              </a:tblGrid>
              <a:tr h="1907022">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1">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1">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 **</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248916">
                <a:tc>
                  <a:txBody>
                    <a:bodyPr/>
                    <a:lstStyle/>
                    <a:p>
                      <a:pPr algn="just">
                        <a:lnSpc>
                          <a:spcPct val="115000"/>
                        </a:lnSpc>
                        <a:spcAft>
                          <a:spcPts val="1000"/>
                        </a:spcAft>
                      </a:pPr>
                      <a:r>
                        <a:rPr lang="en-US" sz="1800" b="1" dirty="0">
                          <a:effectLst/>
                          <a:latin typeface="+mn-lt"/>
                          <a:ea typeface="Calibri" panose="020F0502020204030204" pitchFamily="34" charset="0"/>
                          <a:cs typeface="Times New Roman" panose="02020603050405020304" pitchFamily="18" charset="0"/>
                        </a:rPr>
                        <a:t>Annexure A</a:t>
                      </a:r>
                      <a:endParaRPr lang="en-ZA" sz="1800" b="1" dirty="0">
                        <a:effectLst/>
                        <a:latin typeface="+mn-lt"/>
                        <a:ea typeface="Calibri" panose="020F0502020204030204" pitchFamily="34" charset="0"/>
                        <a:cs typeface="Times New Roman" panose="02020603050405020304" pitchFamily="18" charset="0"/>
                      </a:endParaRPr>
                    </a:p>
                  </a:txBody>
                  <a:tcPr marL="59343" marR="59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Authorisation Form </a:t>
                      </a:r>
                    </a:p>
                  </a:txBody>
                  <a:tcPr marL="59343" marR="59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130252"/>
                  </a:ext>
                </a:extLst>
              </a:tr>
              <a:tr h="157040">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b="1" dirty="0">
                          <a:effectLst/>
                          <a:latin typeface="+mn-lt"/>
                          <a:ea typeface="Calibri" panose="020F0502020204030204" pitchFamily="34" charset="0"/>
                          <a:cs typeface="Times New Roman" panose="02020603050405020304" pitchFamily="18" charset="0"/>
                        </a:rPr>
                        <a:t>Annexure B</a:t>
                      </a:r>
                      <a:endParaRPr lang="en-ZA" sz="1800" b="1" dirty="0">
                        <a:effectLst/>
                        <a:latin typeface="+mn-lt"/>
                        <a:ea typeface="Calibri" panose="020F0502020204030204" pitchFamily="34" charset="0"/>
                        <a:cs typeface="Times New Roman" panose="02020603050405020304" pitchFamily="18" charset="0"/>
                      </a:endParaRPr>
                    </a:p>
                  </a:txBody>
                  <a:tcPr marL="59343" marR="59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Acknowledgement Form</a:t>
                      </a:r>
                    </a:p>
                  </a:txBody>
                  <a:tcPr marL="59343" marR="59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043998"/>
                  </a:ext>
                </a:extLst>
              </a:tr>
              <a:tr h="157040">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b="1" dirty="0">
                          <a:effectLst/>
                          <a:latin typeface="+mn-lt"/>
                          <a:ea typeface="Calibri" panose="020F0502020204030204" pitchFamily="34" charset="0"/>
                          <a:cs typeface="Times New Roman" panose="02020603050405020304" pitchFamily="18" charset="0"/>
                        </a:rPr>
                        <a:t>Annexure C</a:t>
                      </a:r>
                      <a:endParaRPr lang="en-ZA" sz="1800" b="1" dirty="0">
                        <a:effectLst/>
                        <a:latin typeface="+mn-lt"/>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Tenderers Particulars</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20860"/>
                  </a:ext>
                </a:extLst>
              </a:tr>
              <a:tr h="157040">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b="1" dirty="0">
                          <a:effectLst/>
                          <a:latin typeface="+mn-lt"/>
                          <a:ea typeface="Calibri" panose="020F0502020204030204" pitchFamily="34" charset="0"/>
                          <a:cs typeface="Times New Roman" panose="02020603050405020304" pitchFamily="18" charset="0"/>
                        </a:rPr>
                        <a:t>Annexure D</a:t>
                      </a:r>
                      <a:endParaRPr lang="en-ZA" sz="1800" b="1" dirty="0">
                        <a:effectLst/>
                        <a:latin typeface="+mn-lt"/>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Integrity Pact Declaration form</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14857"/>
                  </a:ext>
                </a:extLst>
              </a:tr>
            </a:tbl>
          </a:graphicData>
        </a:graphic>
      </p:graphicFrame>
    </p:spTree>
    <p:extLst>
      <p:ext uri="{BB962C8B-B14F-4D97-AF65-F5344CB8AC3E}">
        <p14:creationId xmlns:p14="http://schemas.microsoft.com/office/powerpoint/2010/main" val="416982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2000" b="1" dirty="0"/>
              <a:t>Step 1 - Tender submission </a:t>
            </a:r>
            <a:r>
              <a:rPr lang="en-ZA" altLang="en-US" sz="2000" b="1" dirty="0"/>
              <a:t>	                3/10		</a:t>
            </a:r>
            <a:endParaRPr lang="en-ZA" altLang="en-US" sz="2000" dirty="0"/>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12</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88171A0-3571-9C01-309F-F11E2B7B0164}"/>
              </a:ext>
            </a:extLst>
          </p:cNvPr>
          <p:cNvGraphicFramePr>
            <a:graphicFrameLocks noGrp="1"/>
          </p:cNvGraphicFramePr>
          <p:nvPr>
            <p:extLst>
              <p:ext uri="{D42A27DB-BD31-4B8C-83A1-F6EECF244321}">
                <p14:modId xmlns:p14="http://schemas.microsoft.com/office/powerpoint/2010/main" val="1358026992"/>
              </p:ext>
            </p:extLst>
          </p:nvPr>
        </p:nvGraphicFramePr>
        <p:xfrm>
          <a:off x="67815" y="1055538"/>
          <a:ext cx="9008369" cy="5079321"/>
        </p:xfrm>
        <a:graphic>
          <a:graphicData uri="http://schemas.openxmlformats.org/drawingml/2006/table">
            <a:tbl>
              <a:tblPr firstRow="1" firstCol="1" bandRow="1"/>
              <a:tblGrid>
                <a:gridCol w="2122492">
                  <a:extLst>
                    <a:ext uri="{9D8B030D-6E8A-4147-A177-3AD203B41FA5}">
                      <a16:colId xmlns:a16="http://schemas.microsoft.com/office/drawing/2014/main" val="4094373786"/>
                    </a:ext>
                  </a:extLst>
                </a:gridCol>
                <a:gridCol w="3338623">
                  <a:extLst>
                    <a:ext uri="{9D8B030D-6E8A-4147-A177-3AD203B41FA5}">
                      <a16:colId xmlns:a16="http://schemas.microsoft.com/office/drawing/2014/main" val="3822647133"/>
                    </a:ext>
                  </a:extLst>
                </a:gridCol>
                <a:gridCol w="1171711">
                  <a:extLst>
                    <a:ext uri="{9D8B030D-6E8A-4147-A177-3AD203B41FA5}">
                      <a16:colId xmlns:a16="http://schemas.microsoft.com/office/drawing/2014/main" val="363282200"/>
                    </a:ext>
                  </a:extLst>
                </a:gridCol>
                <a:gridCol w="1402809">
                  <a:extLst>
                    <a:ext uri="{9D8B030D-6E8A-4147-A177-3AD203B41FA5}">
                      <a16:colId xmlns:a16="http://schemas.microsoft.com/office/drawing/2014/main" val="2585396442"/>
                    </a:ext>
                  </a:extLst>
                </a:gridCol>
                <a:gridCol w="972734">
                  <a:extLst>
                    <a:ext uri="{9D8B030D-6E8A-4147-A177-3AD203B41FA5}">
                      <a16:colId xmlns:a16="http://schemas.microsoft.com/office/drawing/2014/main" val="2197274332"/>
                    </a:ext>
                  </a:extLst>
                </a:gridCol>
              </a:tblGrid>
              <a:tr h="1441152">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 **</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0">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b="1" dirty="0">
                          <a:effectLst/>
                          <a:latin typeface="Arial" panose="020B0604020202020204" pitchFamily="34" charset="0"/>
                          <a:ea typeface="Calibri" panose="020F0502020204030204" pitchFamily="34" charset="0"/>
                          <a:cs typeface="Times New Roman" panose="02020603050405020304" pitchFamily="18" charset="0"/>
                        </a:rPr>
                        <a:t>Annexure 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CPA for local goods/services (if applicable).</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003896"/>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ZA" sz="1800" b="0" i="0" u="none" strike="noStrike" kern="1200" cap="none" spc="0" normalizeH="0" baseline="0" noProof="0" dirty="0">
                        <a:ln>
                          <a:noFill/>
                        </a:ln>
                        <a:solidFill>
                          <a:srgbClr val="003896"/>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676374"/>
                  </a:ext>
                </a:extLst>
              </a:tr>
              <a:tr h="476443">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b="1" dirty="0">
                          <a:effectLst/>
                          <a:latin typeface="Arial" panose="020B0604020202020204" pitchFamily="34" charset="0"/>
                          <a:ea typeface="Calibri" panose="020F0502020204030204" pitchFamily="34" charset="0"/>
                          <a:cs typeface="Times New Roman" panose="02020603050405020304" pitchFamily="18" charset="0"/>
                        </a:rPr>
                        <a:t>Annexure 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CPA(IG) for imported goods/services (if applicable).</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003896"/>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ZA" sz="1800" b="0" i="0" u="none" strike="noStrike" kern="1200" cap="none" spc="0" normalizeH="0" baseline="0" noProof="0" dirty="0">
                        <a:ln>
                          <a:noFill/>
                        </a:ln>
                        <a:solidFill>
                          <a:srgbClr val="003896"/>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935103"/>
                  </a:ext>
                </a:extLst>
              </a:tr>
              <a:tr h="686595">
                <a:tc>
                  <a:txBody>
                    <a:bodyPr/>
                    <a:lstStyle/>
                    <a:p>
                      <a:pPr>
                        <a:lnSpc>
                          <a:spcPct val="115000"/>
                        </a:lnSpc>
                        <a:spcAft>
                          <a:spcPts val="10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Annexure G1-G2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SBD 6.2 -Declaration certificate for local production and content and Annexures G1 and G2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612836"/>
                  </a:ext>
                </a:extLst>
              </a:tr>
              <a:tr h="1041545">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Annexure H</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(applicable for all suppliers including Foreign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a:effectLst/>
                          <a:latin typeface="Arial" panose="020B0604020202020204" pitchFamily="34" charset="0"/>
                          <a:ea typeface="Calibri" panose="020F0502020204030204" pitchFamily="34" charset="0"/>
                          <a:cs typeface="Times New Roman" panose="02020603050405020304" pitchFamily="18" charset="0"/>
                        </a:rPr>
                        <a:t>SBD 1- to be completed and submitted by all tenderers.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30633"/>
                  </a:ext>
                </a:extLst>
              </a:tr>
            </a:tbl>
          </a:graphicData>
        </a:graphic>
      </p:graphicFrame>
    </p:spTree>
    <p:extLst>
      <p:ext uri="{BB962C8B-B14F-4D97-AF65-F5344CB8AC3E}">
        <p14:creationId xmlns:p14="http://schemas.microsoft.com/office/powerpoint/2010/main" val="43604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90B1-7C13-684F-5518-CC92FD41FA26}"/>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EF7B173F-C3A7-BA4E-AEA2-A60561D9857B}"/>
              </a:ext>
            </a:extLst>
          </p:cNvPr>
          <p:cNvSpPr>
            <a:spLocks noGrp="1" noChangeArrowheads="1"/>
          </p:cNvSpPr>
          <p:nvPr>
            <p:ph type="title"/>
          </p:nvPr>
        </p:nvSpPr>
        <p:spPr/>
        <p:txBody>
          <a:bodyPr/>
          <a:lstStyle/>
          <a:p>
            <a:r>
              <a:rPr lang="en-US" altLang="en-US" sz="2000" b="1" dirty="0"/>
              <a:t>Step 1 - Tender submission </a:t>
            </a:r>
            <a:r>
              <a:rPr lang="en-ZA" altLang="en-US" sz="2000" b="1" dirty="0"/>
              <a:t>	                 4/10		</a:t>
            </a:r>
            <a:endParaRPr lang="en-ZA" altLang="en-US" sz="2000" dirty="0"/>
          </a:p>
        </p:txBody>
      </p:sp>
      <p:sp>
        <p:nvSpPr>
          <p:cNvPr id="18437" name="Slide Number Placeholder 3">
            <a:extLst>
              <a:ext uri="{FF2B5EF4-FFF2-40B4-BE49-F238E27FC236}">
                <a16:creationId xmlns:a16="http://schemas.microsoft.com/office/drawing/2014/main" id="{D80B5D49-A419-1290-3F40-B075F59D1648}"/>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13</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631A80A5-72B8-56F1-B1F3-7ADA55395B90}"/>
              </a:ext>
            </a:extLst>
          </p:cNvPr>
          <p:cNvGraphicFramePr>
            <a:graphicFrameLocks noGrp="1"/>
          </p:cNvGraphicFramePr>
          <p:nvPr>
            <p:extLst>
              <p:ext uri="{D42A27DB-BD31-4B8C-83A1-F6EECF244321}">
                <p14:modId xmlns:p14="http://schemas.microsoft.com/office/powerpoint/2010/main" val="753069087"/>
              </p:ext>
            </p:extLst>
          </p:nvPr>
        </p:nvGraphicFramePr>
        <p:xfrm>
          <a:off x="67815" y="1055538"/>
          <a:ext cx="9008369" cy="4302525"/>
        </p:xfrm>
        <a:graphic>
          <a:graphicData uri="http://schemas.openxmlformats.org/drawingml/2006/table">
            <a:tbl>
              <a:tblPr firstRow="1" firstCol="1" bandRow="1"/>
              <a:tblGrid>
                <a:gridCol w="2122492">
                  <a:extLst>
                    <a:ext uri="{9D8B030D-6E8A-4147-A177-3AD203B41FA5}">
                      <a16:colId xmlns:a16="http://schemas.microsoft.com/office/drawing/2014/main" val="4094373786"/>
                    </a:ext>
                  </a:extLst>
                </a:gridCol>
                <a:gridCol w="3338623">
                  <a:extLst>
                    <a:ext uri="{9D8B030D-6E8A-4147-A177-3AD203B41FA5}">
                      <a16:colId xmlns:a16="http://schemas.microsoft.com/office/drawing/2014/main" val="3822647133"/>
                    </a:ext>
                  </a:extLst>
                </a:gridCol>
                <a:gridCol w="1171711">
                  <a:extLst>
                    <a:ext uri="{9D8B030D-6E8A-4147-A177-3AD203B41FA5}">
                      <a16:colId xmlns:a16="http://schemas.microsoft.com/office/drawing/2014/main" val="363282200"/>
                    </a:ext>
                  </a:extLst>
                </a:gridCol>
                <a:gridCol w="1402809">
                  <a:extLst>
                    <a:ext uri="{9D8B030D-6E8A-4147-A177-3AD203B41FA5}">
                      <a16:colId xmlns:a16="http://schemas.microsoft.com/office/drawing/2014/main" val="2585396442"/>
                    </a:ext>
                  </a:extLst>
                </a:gridCol>
                <a:gridCol w="972734">
                  <a:extLst>
                    <a:ext uri="{9D8B030D-6E8A-4147-A177-3AD203B41FA5}">
                      <a16:colId xmlns:a16="http://schemas.microsoft.com/office/drawing/2014/main" val="2197274332"/>
                    </a:ext>
                  </a:extLst>
                </a:gridCol>
              </a:tblGrid>
              <a:tr h="1590207">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 **</a:t>
                      </a:r>
                      <a:endParaRPr lang="en-ZA" sz="1400" b="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b="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1021866">
                <a:tc>
                  <a:txBody>
                    <a:bodyPr/>
                    <a:lstStyle/>
                    <a:p>
                      <a:pPr>
                        <a:lnSpc>
                          <a:spcPct val="115000"/>
                        </a:lnSpc>
                        <a:spcAft>
                          <a:spcPts val="10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 Annexure I</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SBD 6.1-</a:t>
                      </a:r>
                      <a:r>
                        <a:rPr lang="en-GB" sz="1800" dirty="0">
                          <a:effectLst/>
                          <a:latin typeface="Arial" panose="020B0604020202020204" pitchFamily="34" charset="0"/>
                          <a:ea typeface="Calibri" panose="020F0502020204030204" pitchFamily="34" charset="0"/>
                          <a:cs typeface="Times New Roman" panose="02020603050405020304" pitchFamily="18" charset="0"/>
                        </a:rPr>
                        <a:t> Preference Points Claim Form in terms of PPPFA 2022 regulations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616251"/>
                  </a:ext>
                </a:extLst>
              </a:tr>
              <a:tr h="327636">
                <a:tc>
                  <a:txBody>
                    <a:bodyPr/>
                    <a:lstStyle/>
                    <a:p>
                      <a:pPr algn="just">
                        <a:lnSpc>
                          <a:spcPct val="115000"/>
                        </a:lnSpc>
                        <a:spcAft>
                          <a:spcPts val="1000"/>
                        </a:spcAft>
                      </a:pPr>
                      <a:r>
                        <a:rPr lang="en-ZA" sz="1800" b="1" dirty="0">
                          <a:effectLst/>
                          <a:latin typeface="Arial" panose="020B0604020202020204" pitchFamily="34" charset="0"/>
                          <a:ea typeface="Calibri" panose="020F0502020204030204" pitchFamily="34" charset="0"/>
                          <a:cs typeface="Times New Roman" panose="02020603050405020304" pitchFamily="18" charset="0"/>
                        </a:rPr>
                        <a:t>Annexure J</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SBD 4 – Bidders Disclosure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99277"/>
                  </a:ext>
                </a:extLst>
              </a:tr>
              <a:tr h="1362816">
                <a:tc>
                  <a:txBody>
                    <a:bodyPr/>
                    <a:lstStyle/>
                    <a:p>
                      <a:pPr algn="just">
                        <a:lnSpc>
                          <a:spcPct val="115000"/>
                        </a:lnSpc>
                        <a:spcAft>
                          <a:spcPts val="1000"/>
                        </a:spcAft>
                      </a:pPr>
                      <a:r>
                        <a:rPr lang="en-US"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E-tendering Help Manual acknowledgement form.</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474225"/>
                  </a:ext>
                </a:extLst>
              </a:tr>
            </a:tbl>
          </a:graphicData>
        </a:graphic>
      </p:graphicFrame>
    </p:spTree>
    <p:extLst>
      <p:ext uri="{BB962C8B-B14F-4D97-AF65-F5344CB8AC3E}">
        <p14:creationId xmlns:p14="http://schemas.microsoft.com/office/powerpoint/2010/main" val="82811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1263" y="180602"/>
            <a:ext cx="6562230" cy="666000"/>
          </a:xfrm>
        </p:spPr>
        <p:txBody>
          <a:bodyPr/>
          <a:lstStyle/>
          <a:p>
            <a:r>
              <a:rPr lang="en-US" altLang="en-US" sz="2000" b="1" dirty="0"/>
              <a:t>Step 1 - Tender submission </a:t>
            </a:r>
            <a:r>
              <a:rPr lang="en-ZA" altLang="en-US" sz="2000" b="1" dirty="0"/>
              <a:t>	                5/10		</a:t>
            </a:r>
            <a:endParaRPr lang="en-ZA" altLang="en-US" sz="2000" dirty="0"/>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14</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88171A0-3571-9C01-309F-F11E2B7B0164}"/>
              </a:ext>
            </a:extLst>
          </p:cNvPr>
          <p:cNvGraphicFramePr>
            <a:graphicFrameLocks noGrp="1"/>
          </p:cNvGraphicFramePr>
          <p:nvPr>
            <p:extLst>
              <p:ext uri="{D42A27DB-BD31-4B8C-83A1-F6EECF244321}">
                <p14:modId xmlns:p14="http://schemas.microsoft.com/office/powerpoint/2010/main" val="2812144217"/>
              </p:ext>
            </p:extLst>
          </p:nvPr>
        </p:nvGraphicFramePr>
        <p:xfrm>
          <a:off x="1" y="1025208"/>
          <a:ext cx="9143999" cy="5427981"/>
        </p:xfrm>
        <a:graphic>
          <a:graphicData uri="http://schemas.openxmlformats.org/drawingml/2006/table">
            <a:tbl>
              <a:tblPr firstRow="1" firstCol="1" bandRow="1"/>
              <a:tblGrid>
                <a:gridCol w="1383324">
                  <a:extLst>
                    <a:ext uri="{9D8B030D-6E8A-4147-A177-3AD203B41FA5}">
                      <a16:colId xmlns:a16="http://schemas.microsoft.com/office/drawing/2014/main" val="4094373786"/>
                    </a:ext>
                  </a:extLst>
                </a:gridCol>
                <a:gridCol w="4937264">
                  <a:extLst>
                    <a:ext uri="{9D8B030D-6E8A-4147-A177-3AD203B41FA5}">
                      <a16:colId xmlns:a16="http://schemas.microsoft.com/office/drawing/2014/main" val="3822647133"/>
                    </a:ext>
                  </a:extLst>
                </a:gridCol>
                <a:gridCol w="930443">
                  <a:extLst>
                    <a:ext uri="{9D8B030D-6E8A-4147-A177-3AD203B41FA5}">
                      <a16:colId xmlns:a16="http://schemas.microsoft.com/office/drawing/2014/main" val="363282200"/>
                    </a:ext>
                  </a:extLst>
                </a:gridCol>
                <a:gridCol w="1008172">
                  <a:extLst>
                    <a:ext uri="{9D8B030D-6E8A-4147-A177-3AD203B41FA5}">
                      <a16:colId xmlns:a16="http://schemas.microsoft.com/office/drawing/2014/main" val="2585396442"/>
                    </a:ext>
                  </a:extLst>
                </a:gridCol>
                <a:gridCol w="884796">
                  <a:extLst>
                    <a:ext uri="{9D8B030D-6E8A-4147-A177-3AD203B41FA5}">
                      <a16:colId xmlns:a16="http://schemas.microsoft.com/office/drawing/2014/main" val="2197274332"/>
                    </a:ext>
                  </a:extLst>
                </a:gridCol>
              </a:tblGrid>
              <a:tr h="1921713">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1168756">
                <a:tc rowSpan="3">
                  <a:txBody>
                    <a:bodyPr/>
                    <a:lstStyle/>
                    <a:p>
                      <a:pPr algn="just">
                        <a:lnSpc>
                          <a:spcPct val="115000"/>
                        </a:lnSpc>
                        <a:spcAft>
                          <a:spcPts val="1000"/>
                        </a:spcAft>
                      </a:pPr>
                      <a:r>
                        <a:rPr lang="en-US" sz="1600" b="1" kern="1200" dirty="0">
                          <a:solidFill>
                            <a:schemeClr val="tx1"/>
                          </a:solidFill>
                          <a:effectLst/>
                          <a:latin typeface="Arial" panose="020B0604020202020204" pitchFamily="34" charset="0"/>
                          <a:ea typeface="+mn-ea"/>
                          <a:cs typeface="Times New Roman" panose="02020603050405020304" pitchFamily="18" charset="0"/>
                        </a:rPr>
                        <a:t>Additional Documents required in event of JV</a:t>
                      </a:r>
                      <a:endParaRPr lang="en-ZA"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Letter of intent to form a JV/consortium or Valid joint venture agreement confirming the rights and obligations of each of the joint venture partners and their profit-sharing ratios.</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612836"/>
                  </a:ext>
                </a:extLst>
              </a:tr>
              <a:tr h="1168756">
                <a:tc vMerge="1">
                  <a:txBody>
                    <a:bodyPr/>
                    <a:lstStyle/>
                    <a:p>
                      <a:pPr algn="just">
                        <a:lnSpc>
                          <a:spcPct val="115000"/>
                        </a:lnSpc>
                        <a:spcAft>
                          <a:spcPts val="1000"/>
                        </a:spcAft>
                      </a:pP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Separate written confirmation that the joint venture will operate as a single business entity (incorporated) for the duration of the contract or this may be included as an obligation within the JV agreement.</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30633"/>
                  </a:ext>
                </a:extLst>
              </a:tr>
              <a:tr h="1168756">
                <a:tc vMerge="1">
                  <a:txBody>
                    <a:bodyPr/>
                    <a:lstStyle/>
                    <a:p>
                      <a:pPr>
                        <a:lnSpc>
                          <a:spcPct val="115000"/>
                        </a:lnSpc>
                        <a:spcAft>
                          <a:spcPts val="10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Details and confirmation of a single designated bank account in the name of the JV and independent of the individual JV partners, as set out in the joint venture agreement.</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60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616251"/>
                  </a:ext>
                </a:extLst>
              </a:tr>
            </a:tbl>
          </a:graphicData>
        </a:graphic>
      </p:graphicFrame>
    </p:spTree>
    <p:extLst>
      <p:ext uri="{BB962C8B-B14F-4D97-AF65-F5344CB8AC3E}">
        <p14:creationId xmlns:p14="http://schemas.microsoft.com/office/powerpoint/2010/main" val="338363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4485" y="308286"/>
            <a:ext cx="6562230" cy="666000"/>
          </a:xfrm>
        </p:spPr>
        <p:txBody>
          <a:bodyPr/>
          <a:lstStyle/>
          <a:p>
            <a:r>
              <a:rPr lang="en-US" altLang="en-US" sz="2000" b="1" dirty="0"/>
              <a:t>Step 1 - Tender submission                   6/</a:t>
            </a:r>
            <a:r>
              <a:rPr lang="en-ZA" altLang="en-US" sz="2000" b="1" dirty="0"/>
              <a:t>10			</a:t>
            </a:r>
            <a:endParaRPr lang="en-ZA" altLang="en-US" sz="2000" dirty="0"/>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15</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88171A0-3571-9C01-309F-F11E2B7B0164}"/>
              </a:ext>
            </a:extLst>
          </p:cNvPr>
          <p:cNvGraphicFramePr>
            <a:graphicFrameLocks noGrp="1"/>
          </p:cNvGraphicFramePr>
          <p:nvPr>
            <p:extLst>
              <p:ext uri="{D42A27DB-BD31-4B8C-83A1-F6EECF244321}">
                <p14:modId xmlns:p14="http://schemas.microsoft.com/office/powerpoint/2010/main" val="726709590"/>
              </p:ext>
            </p:extLst>
          </p:nvPr>
        </p:nvGraphicFramePr>
        <p:xfrm>
          <a:off x="72687" y="974286"/>
          <a:ext cx="9071313" cy="6230658"/>
        </p:xfrm>
        <a:graphic>
          <a:graphicData uri="http://schemas.openxmlformats.org/drawingml/2006/table">
            <a:tbl>
              <a:tblPr firstRow="1" firstCol="1" bandRow="1"/>
              <a:tblGrid>
                <a:gridCol w="1369946">
                  <a:extLst>
                    <a:ext uri="{9D8B030D-6E8A-4147-A177-3AD203B41FA5}">
                      <a16:colId xmlns:a16="http://schemas.microsoft.com/office/drawing/2014/main" val="4094373786"/>
                    </a:ext>
                  </a:extLst>
                </a:gridCol>
                <a:gridCol w="5053860">
                  <a:extLst>
                    <a:ext uri="{9D8B030D-6E8A-4147-A177-3AD203B41FA5}">
                      <a16:colId xmlns:a16="http://schemas.microsoft.com/office/drawing/2014/main" val="3822647133"/>
                    </a:ext>
                  </a:extLst>
                </a:gridCol>
                <a:gridCol w="893135">
                  <a:extLst>
                    <a:ext uri="{9D8B030D-6E8A-4147-A177-3AD203B41FA5}">
                      <a16:colId xmlns:a16="http://schemas.microsoft.com/office/drawing/2014/main" val="363282200"/>
                    </a:ext>
                  </a:extLst>
                </a:gridCol>
                <a:gridCol w="923087">
                  <a:extLst>
                    <a:ext uri="{9D8B030D-6E8A-4147-A177-3AD203B41FA5}">
                      <a16:colId xmlns:a16="http://schemas.microsoft.com/office/drawing/2014/main" val="2585396442"/>
                    </a:ext>
                  </a:extLst>
                </a:gridCol>
                <a:gridCol w="831285">
                  <a:extLst>
                    <a:ext uri="{9D8B030D-6E8A-4147-A177-3AD203B41FA5}">
                      <a16:colId xmlns:a16="http://schemas.microsoft.com/office/drawing/2014/main" val="2197274332"/>
                    </a:ext>
                  </a:extLst>
                </a:gridCol>
              </a:tblGrid>
              <a:tr h="1805025">
                <a:tc>
                  <a:txBody>
                    <a:bodyPr/>
                    <a:lstStyle/>
                    <a:p>
                      <a:pPr algn="just">
                        <a:lnSpc>
                          <a:spcPct val="115000"/>
                        </a:lnSpc>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322927">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 Specific Goals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A tenderer’s failure to submit proof that it meets the </a:t>
                      </a:r>
                      <a:r>
                        <a:rPr lang="en-ZA" sz="1600" b="1" dirty="0">
                          <a:effectLst/>
                          <a:latin typeface="Arial" panose="020B0604020202020204" pitchFamily="34" charset="0"/>
                          <a:ea typeface="Calibri" panose="020F0502020204030204" pitchFamily="34" charset="0"/>
                          <a:cs typeface="Times New Roman" panose="02020603050405020304" pitchFamily="18" charset="0"/>
                        </a:rPr>
                        <a:t>specific goals </a:t>
                      </a:r>
                      <a:r>
                        <a:rPr lang="en-ZA" sz="1600" dirty="0">
                          <a:effectLst/>
                          <a:latin typeface="Arial" panose="020B0604020202020204" pitchFamily="34" charset="0"/>
                          <a:ea typeface="Calibri" panose="020F0502020204030204" pitchFamily="34" charset="0"/>
                          <a:cs typeface="Times New Roman" panose="02020603050405020304" pitchFamily="18" charset="0"/>
                        </a:rPr>
                        <a:t>will not result in its disqualification. The tenderer will, however, be scored zero for Specific Goals for purposes of PPPFA scoring and ranking.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ZA" sz="1600" kern="1200" dirty="0">
                          <a:solidFill>
                            <a:schemeClr val="tx1"/>
                          </a:solidFill>
                          <a:effectLst/>
                          <a:latin typeface="+mn-lt"/>
                          <a:ea typeface="+mn-ea"/>
                          <a:cs typeface="+mn-cs"/>
                        </a:rPr>
                        <a:t>Refer to Annexure R - SDL&amp;I.</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612836"/>
                  </a:ext>
                </a:extLst>
              </a:tr>
              <a:tr h="766463">
                <a:tc>
                  <a:txBody>
                    <a:bodyPr/>
                    <a:lstStyle/>
                    <a:p>
                      <a:pPr algn="just">
                        <a:lnSpc>
                          <a:spcPct val="115000"/>
                        </a:lnSpc>
                        <a:spcAft>
                          <a:spcPts val="1000"/>
                        </a:spcAft>
                      </a:pPr>
                      <a:r>
                        <a:rPr lang="en-US" sz="1600" b="1">
                          <a:effectLst/>
                          <a:latin typeface="Arial" panose="020B0604020202020204" pitchFamily="34" charset="0"/>
                          <a:ea typeface="Calibri" panose="020F0502020204030204" pitchFamily="34" charset="0"/>
                          <a:cs typeface="Times New Roman" panose="02020603050405020304" pitchFamily="18" charset="0"/>
                        </a:rPr>
                        <a:t>Tax Clearance Certificates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 certified copy of a tax clearance certificate is required from foreign tenderers (with a footprint in South Africa but that are not registered on CSD and have not provided a SARS pin number) and local tenderers (that have not provided their SARS e-filing PIN number for verification by Eskom and/or their CSD profile / CSD number). </a:t>
                      </a:r>
                    </a:p>
                    <a:p>
                      <a:pPr algn="just">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Foreign suppliers with no footprint in South Africa must complete the SBD1 document; however, no proof of tax compliance is required.</a:t>
                      </a:r>
                    </a:p>
                    <a:p>
                      <a:pPr>
                        <a:lnSpc>
                          <a:spcPct val="115000"/>
                        </a:lnSpc>
                        <a:spcAft>
                          <a:spcPts val="10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30633"/>
                  </a:ext>
                </a:extLst>
              </a:tr>
            </a:tbl>
          </a:graphicData>
        </a:graphic>
      </p:graphicFrame>
    </p:spTree>
    <p:extLst>
      <p:ext uri="{BB962C8B-B14F-4D97-AF65-F5344CB8AC3E}">
        <p14:creationId xmlns:p14="http://schemas.microsoft.com/office/powerpoint/2010/main" val="306874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2000" b="1" dirty="0"/>
              <a:t>Step 1 - Tender submission </a:t>
            </a:r>
            <a:r>
              <a:rPr lang="en-ZA" altLang="en-US" sz="2000" b="1" dirty="0"/>
              <a:t>	                     7/10		</a:t>
            </a:r>
            <a:endParaRPr lang="en-ZA" altLang="en-US" sz="2000" dirty="0"/>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16</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88171A0-3571-9C01-309F-F11E2B7B0164}"/>
              </a:ext>
            </a:extLst>
          </p:cNvPr>
          <p:cNvGraphicFramePr>
            <a:graphicFrameLocks noGrp="1"/>
          </p:cNvGraphicFramePr>
          <p:nvPr>
            <p:extLst>
              <p:ext uri="{D42A27DB-BD31-4B8C-83A1-F6EECF244321}">
                <p14:modId xmlns:p14="http://schemas.microsoft.com/office/powerpoint/2010/main" val="3202795139"/>
              </p:ext>
            </p:extLst>
          </p:nvPr>
        </p:nvGraphicFramePr>
        <p:xfrm>
          <a:off x="0" y="1123422"/>
          <a:ext cx="9143999" cy="5745640"/>
        </p:xfrm>
        <a:graphic>
          <a:graphicData uri="http://schemas.openxmlformats.org/drawingml/2006/table">
            <a:tbl>
              <a:tblPr firstRow="1" firstCol="1" bandRow="1"/>
              <a:tblGrid>
                <a:gridCol w="1754780">
                  <a:extLst>
                    <a:ext uri="{9D8B030D-6E8A-4147-A177-3AD203B41FA5}">
                      <a16:colId xmlns:a16="http://schemas.microsoft.com/office/drawing/2014/main" val="4094373786"/>
                    </a:ext>
                  </a:extLst>
                </a:gridCol>
                <a:gridCol w="3776070">
                  <a:extLst>
                    <a:ext uri="{9D8B030D-6E8A-4147-A177-3AD203B41FA5}">
                      <a16:colId xmlns:a16="http://schemas.microsoft.com/office/drawing/2014/main" val="3822647133"/>
                    </a:ext>
                  </a:extLst>
                </a:gridCol>
                <a:gridCol w="1182994">
                  <a:extLst>
                    <a:ext uri="{9D8B030D-6E8A-4147-A177-3AD203B41FA5}">
                      <a16:colId xmlns:a16="http://schemas.microsoft.com/office/drawing/2014/main" val="363282200"/>
                    </a:ext>
                  </a:extLst>
                </a:gridCol>
                <a:gridCol w="1435358">
                  <a:extLst>
                    <a:ext uri="{9D8B030D-6E8A-4147-A177-3AD203B41FA5}">
                      <a16:colId xmlns:a16="http://schemas.microsoft.com/office/drawing/2014/main" val="2585396442"/>
                    </a:ext>
                  </a:extLst>
                </a:gridCol>
                <a:gridCol w="994797">
                  <a:extLst>
                    <a:ext uri="{9D8B030D-6E8A-4147-A177-3AD203B41FA5}">
                      <a16:colId xmlns:a16="http://schemas.microsoft.com/office/drawing/2014/main" val="2197274332"/>
                    </a:ext>
                  </a:extLst>
                </a:gridCol>
              </a:tblGrid>
              <a:tr h="1295178">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924309">
                <a:tc>
                  <a:txBody>
                    <a:bodyPr/>
                    <a:lstStyle/>
                    <a:p>
                      <a:pPr>
                        <a:lnSpc>
                          <a:spcPct val="115000"/>
                        </a:lnSpc>
                        <a:spcAft>
                          <a:spcPts val="1000"/>
                        </a:spcAft>
                        <a:buNone/>
                      </a:pPr>
                      <a:r>
                        <a:rPr lang="en-US" sz="1600" b="1">
                          <a:effectLst/>
                          <a:latin typeface="Arial" panose="020B0604020202020204" pitchFamily="34" charset="0"/>
                          <a:ea typeface="Calibri" panose="020F0502020204030204" pitchFamily="34" charset="0"/>
                          <a:cs typeface="Times New Roman" panose="02020603050405020304" pitchFamily="18" charset="0"/>
                        </a:rPr>
                        <a:t>Tax Evaluation Questionnaire (if services contract and was included as annexure)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Evaluation questionnaire to determine whether a company, close corporation (CC) or Trust is a personal service provider for purposes of PAYE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456193"/>
                  </a:ext>
                </a:extLst>
              </a:tr>
              <a:tr h="1999112">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Compliance with Employment Equity Act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To the extent that the tenderer falls within the definition of a “designated Employer” as contemplated in the Employment Equity Act 55 of 1998, the tenderer is required to furnish the Employer with proof of compliance with the Employment Equity Act, including proof of submission of the Employment Equity report to the Department of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Labour</a:t>
                      </a:r>
                      <a:r>
                        <a:rPr lang="en-US" sz="1600" dirty="0">
                          <a:effectLst/>
                          <a:latin typeface="Arial" panose="020B0604020202020204" pitchFamily="34" charset="0"/>
                          <a:ea typeface="Calibri" panose="020F0502020204030204" pitchFamily="34" charset="0"/>
                          <a:cs typeface="Times New Roman" panose="02020603050405020304" pitchFamily="18" charset="0"/>
                        </a:rPr>
                        <a:t>. (South African tenderers only)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612836"/>
                  </a:ext>
                </a:extLst>
              </a:tr>
            </a:tbl>
          </a:graphicData>
        </a:graphic>
      </p:graphicFrame>
    </p:spTree>
    <p:extLst>
      <p:ext uri="{BB962C8B-B14F-4D97-AF65-F5344CB8AC3E}">
        <p14:creationId xmlns:p14="http://schemas.microsoft.com/office/powerpoint/2010/main" val="191937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36631-A6AA-7D01-7E62-77B328CDA011}"/>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8A357C25-E3A9-498B-8FDA-B095FB7AA00A}"/>
              </a:ext>
            </a:extLst>
          </p:cNvPr>
          <p:cNvSpPr>
            <a:spLocks noGrp="1" noChangeArrowheads="1"/>
          </p:cNvSpPr>
          <p:nvPr>
            <p:ph type="title"/>
          </p:nvPr>
        </p:nvSpPr>
        <p:spPr/>
        <p:txBody>
          <a:bodyPr/>
          <a:lstStyle/>
          <a:p>
            <a:r>
              <a:rPr lang="en-US" altLang="en-US" sz="2000" b="1" dirty="0"/>
              <a:t>Step 1 - Tender submission </a:t>
            </a:r>
            <a:r>
              <a:rPr lang="en-ZA" altLang="en-US" sz="2000" b="1" dirty="0"/>
              <a:t>	                     8/10		</a:t>
            </a:r>
            <a:endParaRPr lang="en-ZA" altLang="en-US" sz="2000" dirty="0"/>
          </a:p>
        </p:txBody>
      </p:sp>
      <p:sp>
        <p:nvSpPr>
          <p:cNvPr id="18437" name="Slide Number Placeholder 3">
            <a:extLst>
              <a:ext uri="{FF2B5EF4-FFF2-40B4-BE49-F238E27FC236}">
                <a16:creationId xmlns:a16="http://schemas.microsoft.com/office/drawing/2014/main" id="{3D3F2B0A-8B05-3A75-9066-D5710F5EB071}"/>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17</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AC7713FE-EB2A-5475-EF73-38D670AA2170}"/>
              </a:ext>
            </a:extLst>
          </p:cNvPr>
          <p:cNvGraphicFramePr>
            <a:graphicFrameLocks noGrp="1"/>
          </p:cNvGraphicFramePr>
          <p:nvPr>
            <p:extLst>
              <p:ext uri="{D42A27DB-BD31-4B8C-83A1-F6EECF244321}">
                <p14:modId xmlns:p14="http://schemas.microsoft.com/office/powerpoint/2010/main" val="103393431"/>
              </p:ext>
            </p:extLst>
          </p:nvPr>
        </p:nvGraphicFramePr>
        <p:xfrm>
          <a:off x="0" y="1088018"/>
          <a:ext cx="8967537" cy="5464389"/>
        </p:xfrm>
        <a:graphic>
          <a:graphicData uri="http://schemas.openxmlformats.org/drawingml/2006/table">
            <a:tbl>
              <a:tblPr firstRow="1" firstCol="1" bandRow="1"/>
              <a:tblGrid>
                <a:gridCol w="2108158">
                  <a:extLst>
                    <a:ext uri="{9D8B030D-6E8A-4147-A177-3AD203B41FA5}">
                      <a16:colId xmlns:a16="http://schemas.microsoft.com/office/drawing/2014/main" val="4094373786"/>
                    </a:ext>
                  </a:extLst>
                </a:gridCol>
                <a:gridCol w="3838736">
                  <a:extLst>
                    <a:ext uri="{9D8B030D-6E8A-4147-A177-3AD203B41FA5}">
                      <a16:colId xmlns:a16="http://schemas.microsoft.com/office/drawing/2014/main" val="3822647133"/>
                    </a:ext>
                  </a:extLst>
                </a:gridCol>
                <a:gridCol w="1031422">
                  <a:extLst>
                    <a:ext uri="{9D8B030D-6E8A-4147-A177-3AD203B41FA5}">
                      <a16:colId xmlns:a16="http://schemas.microsoft.com/office/drawing/2014/main" val="363282200"/>
                    </a:ext>
                  </a:extLst>
                </a:gridCol>
                <a:gridCol w="1013622">
                  <a:extLst>
                    <a:ext uri="{9D8B030D-6E8A-4147-A177-3AD203B41FA5}">
                      <a16:colId xmlns:a16="http://schemas.microsoft.com/office/drawing/2014/main" val="2585396442"/>
                    </a:ext>
                  </a:extLst>
                </a:gridCol>
                <a:gridCol w="975599">
                  <a:extLst>
                    <a:ext uri="{9D8B030D-6E8A-4147-A177-3AD203B41FA5}">
                      <a16:colId xmlns:a16="http://schemas.microsoft.com/office/drawing/2014/main" val="2197274332"/>
                    </a:ext>
                  </a:extLst>
                </a:gridCol>
              </a:tblGrid>
              <a:tr h="1725890">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0">
                <a:tc>
                  <a:txBody>
                    <a:bodyPr/>
                    <a:lstStyle/>
                    <a:p>
                      <a:pPr>
                        <a:lnSpc>
                          <a:spcPct val="115000"/>
                        </a:lnSpc>
                        <a:spcAft>
                          <a:spcPts val="100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CIDB (where applicable)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Valid proof of the required CIDB grading designation for the main contractor; JV and /or sub-contractor as may be required in the tender data at t</a:t>
                      </a:r>
                      <a:r>
                        <a:rPr lang="en-ZA" sz="1800" dirty="0">
                          <a:effectLst/>
                          <a:latin typeface="Arial" panose="020B0604020202020204" pitchFamily="34" charset="0"/>
                          <a:ea typeface="Calibri" panose="020F0502020204030204" pitchFamily="34" charset="0"/>
                          <a:cs typeface="Times New Roman" panose="02020603050405020304" pitchFamily="18" charset="0"/>
                        </a:rPr>
                        <a:t>ender closing deadline or within 21 working days from the closing date of submission of tenders if this is agreed with the Employer.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600" dirty="0">
                          <a:effectLst/>
                          <a:latin typeface="Arial" panose="020B0604020202020204" pitchFamily="34" charset="0"/>
                          <a:ea typeface="Calibri" panose="020F0502020204030204" pitchFamily="34" charset="0"/>
                          <a:cs typeface="Arial" panose="020B0604020202020204" pitchFamily="34" charset="0"/>
                        </a:rPr>
                        <a: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285925"/>
                  </a:ext>
                </a:extLst>
              </a:tr>
              <a:tr h="0">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NEC3 Term Services Contract Annexure P</a:t>
                      </a:r>
                      <a:endParaRPr lang="en-ZA"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kern="1200" dirty="0">
                          <a:solidFill>
                            <a:schemeClr val="tx1"/>
                          </a:solidFill>
                          <a:effectLst/>
                          <a:latin typeface="+mn-lt"/>
                          <a:ea typeface="+mn-ea"/>
                          <a:cs typeface="+mn-cs"/>
                        </a:rPr>
                        <a:t>NEC Contract completed.</a:t>
                      </a:r>
                      <a:endParaRPr lang="en-ZA"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237276"/>
                  </a:ext>
                </a:extLst>
              </a:tr>
            </a:tbl>
          </a:graphicData>
        </a:graphic>
      </p:graphicFrame>
    </p:spTree>
    <p:extLst>
      <p:ext uri="{BB962C8B-B14F-4D97-AF65-F5344CB8AC3E}">
        <p14:creationId xmlns:p14="http://schemas.microsoft.com/office/powerpoint/2010/main" val="388454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2000" b="1" dirty="0"/>
              <a:t>Step 1 - Tender submission </a:t>
            </a:r>
            <a:r>
              <a:rPr lang="en-ZA" altLang="en-US" sz="2000" b="1" dirty="0"/>
              <a:t>	                     9/10	</a:t>
            </a:r>
            <a:r>
              <a:rPr lang="en-ZA" altLang="en-US" sz="1600" b="1" dirty="0"/>
              <a:t>	</a:t>
            </a:r>
            <a:r>
              <a:rPr lang="en-ZA" altLang="en-US" sz="2000" b="1" dirty="0"/>
              <a:t>	</a:t>
            </a:r>
            <a:endParaRPr lang="en-ZA" altLang="en-US" sz="2000" dirty="0"/>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18</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88171A0-3571-9C01-309F-F11E2B7B0164}"/>
              </a:ext>
            </a:extLst>
          </p:cNvPr>
          <p:cNvGraphicFramePr>
            <a:graphicFrameLocks noGrp="1"/>
          </p:cNvGraphicFramePr>
          <p:nvPr>
            <p:extLst>
              <p:ext uri="{D42A27DB-BD31-4B8C-83A1-F6EECF244321}">
                <p14:modId xmlns:p14="http://schemas.microsoft.com/office/powerpoint/2010/main" val="837364698"/>
              </p:ext>
            </p:extLst>
          </p:nvPr>
        </p:nvGraphicFramePr>
        <p:xfrm>
          <a:off x="98036" y="1027739"/>
          <a:ext cx="8950714" cy="4470404"/>
        </p:xfrm>
        <a:graphic>
          <a:graphicData uri="http://schemas.openxmlformats.org/drawingml/2006/table">
            <a:tbl>
              <a:tblPr firstRow="1" firstCol="1" bandRow="1"/>
              <a:tblGrid>
                <a:gridCol w="2292739">
                  <a:extLst>
                    <a:ext uri="{9D8B030D-6E8A-4147-A177-3AD203B41FA5}">
                      <a16:colId xmlns:a16="http://schemas.microsoft.com/office/drawing/2014/main" val="4094373786"/>
                    </a:ext>
                  </a:extLst>
                </a:gridCol>
                <a:gridCol w="3943350">
                  <a:extLst>
                    <a:ext uri="{9D8B030D-6E8A-4147-A177-3AD203B41FA5}">
                      <a16:colId xmlns:a16="http://schemas.microsoft.com/office/drawing/2014/main" val="3822647133"/>
                    </a:ext>
                  </a:extLst>
                </a:gridCol>
                <a:gridCol w="827954">
                  <a:extLst>
                    <a:ext uri="{9D8B030D-6E8A-4147-A177-3AD203B41FA5}">
                      <a16:colId xmlns:a16="http://schemas.microsoft.com/office/drawing/2014/main" val="363282200"/>
                    </a:ext>
                  </a:extLst>
                </a:gridCol>
                <a:gridCol w="1010371">
                  <a:extLst>
                    <a:ext uri="{9D8B030D-6E8A-4147-A177-3AD203B41FA5}">
                      <a16:colId xmlns:a16="http://schemas.microsoft.com/office/drawing/2014/main" val="2585396442"/>
                    </a:ext>
                  </a:extLst>
                </a:gridCol>
                <a:gridCol w="876300">
                  <a:extLst>
                    <a:ext uri="{9D8B030D-6E8A-4147-A177-3AD203B41FA5}">
                      <a16:colId xmlns:a16="http://schemas.microsoft.com/office/drawing/2014/main" val="2197274332"/>
                    </a:ext>
                  </a:extLst>
                </a:gridCol>
              </a:tblGrid>
              <a:tr h="1733300">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580132">
                <a:tc>
                  <a:txBody>
                    <a:bodyPr/>
                    <a:lstStyle/>
                    <a:p>
                      <a:r>
                        <a:rPr lang="en-US" sz="1800" b="1" kern="1200" dirty="0">
                          <a:solidFill>
                            <a:schemeClr val="tx1"/>
                          </a:solidFill>
                          <a:effectLst/>
                          <a:latin typeface="+mn-lt"/>
                          <a:ea typeface="+mn-ea"/>
                          <a:cs typeface="+mn-cs"/>
                        </a:rPr>
                        <a:t>Pricing schedule - Annexure Q</a:t>
                      </a:r>
                      <a:endParaRPr lang="en-ZA"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Completed pricing schedule.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US" sz="18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For e-tendering price schedule needs to be submitted in </a:t>
                      </a:r>
                      <a:r>
                        <a:rPr lang="en-US" sz="1800" i="1" dirty="0">
                          <a:effectLst/>
                          <a:latin typeface="Arial" panose="020B0604020202020204" pitchFamily="34" charset="0"/>
                          <a:ea typeface="Calibri" panose="020F0502020204030204" pitchFamily="34" charset="0"/>
                          <a:cs typeface="Times New Roman" panose="02020603050405020304" pitchFamily="18" charset="0"/>
                        </a:rPr>
                        <a:t>PDF format.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191629"/>
                  </a:ext>
                </a:extLst>
              </a:tr>
              <a:tr h="580132">
                <a:tc>
                  <a:txBody>
                    <a:bodyPr/>
                    <a:lstStyle/>
                    <a:p>
                      <a:pPr algn="just">
                        <a:lnSpc>
                          <a:spcPct val="115000"/>
                        </a:lnSpc>
                        <a:spcAft>
                          <a:spcPts val="1000"/>
                        </a:spcAft>
                      </a:pPr>
                      <a:endParaRPr lang="en-ZA"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i="1">
                          <a:effectLst/>
                          <a:latin typeface="Arial" panose="020B0604020202020204" pitchFamily="34" charset="0"/>
                          <a:ea typeface="Calibri" panose="020F0502020204030204" pitchFamily="34" charset="0"/>
                          <a:cs typeface="Times New Roman" panose="02020603050405020304" pitchFamily="18" charset="0"/>
                        </a:rPr>
                        <a:t>and a copy in excel format.</a:t>
                      </a:r>
                      <a:r>
                        <a:rPr lang="en-US" sz="1800">
                          <a:effectLst/>
                          <a:latin typeface="Aptos" panose="020B0004020202020204" pitchFamily="34" charset="0"/>
                          <a:ea typeface="Calibri" panose="020F0502020204030204" pitchFamily="34" charset="0"/>
                          <a:cs typeface="Aptos" panose="020B0004020202020204" pitchFamily="34" charset="0"/>
                        </a:rPr>
                        <a:t> </a:t>
                      </a:r>
                      <a:r>
                        <a:rPr lang="en-US" sz="1800">
                          <a:effectLst/>
                          <a:latin typeface="Arial" panose="020B0604020202020204" pitchFamily="34" charset="0"/>
                          <a:ea typeface="Calibri" panose="020F0502020204030204" pitchFamily="34" charset="0"/>
                          <a:cs typeface="Times New Roman" panose="02020603050405020304" pitchFamily="18" charset="0"/>
                        </a:rPr>
                        <a:t>The upload size per document is 500 megabytes and total submission is restricted to 4 gigabytes.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815179"/>
                  </a:ext>
                </a:extLst>
              </a:tr>
            </a:tbl>
          </a:graphicData>
        </a:graphic>
      </p:graphicFrame>
    </p:spTree>
    <p:extLst>
      <p:ext uri="{BB962C8B-B14F-4D97-AF65-F5344CB8AC3E}">
        <p14:creationId xmlns:p14="http://schemas.microsoft.com/office/powerpoint/2010/main" val="337757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B7B05-BF34-C6BB-E6CA-180B30528A1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F8F9130D-6795-2ABA-25FD-3A0FCAE2E509}"/>
              </a:ext>
            </a:extLst>
          </p:cNvPr>
          <p:cNvSpPr>
            <a:spLocks noGrp="1" noChangeArrowheads="1"/>
          </p:cNvSpPr>
          <p:nvPr>
            <p:ph type="title"/>
          </p:nvPr>
        </p:nvSpPr>
        <p:spPr/>
        <p:txBody>
          <a:bodyPr/>
          <a:lstStyle/>
          <a:p>
            <a:r>
              <a:rPr lang="en-US" altLang="en-US" sz="2000" b="1" dirty="0"/>
              <a:t>Step 1 - Tender submission </a:t>
            </a:r>
            <a:r>
              <a:rPr lang="en-ZA" altLang="en-US" sz="2000" b="1" dirty="0"/>
              <a:t>	                     10/10</a:t>
            </a:r>
            <a:r>
              <a:rPr lang="en-ZA" altLang="en-US" sz="1600" b="1" dirty="0"/>
              <a:t>	</a:t>
            </a:r>
            <a:r>
              <a:rPr lang="en-ZA" altLang="en-US" sz="2000" b="1" dirty="0"/>
              <a:t>	</a:t>
            </a:r>
            <a:endParaRPr lang="en-ZA" altLang="en-US" sz="2000" dirty="0"/>
          </a:p>
        </p:txBody>
      </p:sp>
      <p:sp>
        <p:nvSpPr>
          <p:cNvPr id="18437" name="Slide Number Placeholder 3">
            <a:extLst>
              <a:ext uri="{FF2B5EF4-FFF2-40B4-BE49-F238E27FC236}">
                <a16:creationId xmlns:a16="http://schemas.microsoft.com/office/drawing/2014/main" id="{5647F8AA-AA8D-AAF4-4A47-F62279D07350}"/>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19</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97048D2-63B3-65AE-CA6A-CF2E2A26BA61}"/>
              </a:ext>
            </a:extLst>
          </p:cNvPr>
          <p:cNvGraphicFramePr>
            <a:graphicFrameLocks noGrp="1"/>
          </p:cNvGraphicFramePr>
          <p:nvPr>
            <p:extLst>
              <p:ext uri="{D42A27DB-BD31-4B8C-83A1-F6EECF244321}">
                <p14:modId xmlns:p14="http://schemas.microsoft.com/office/powerpoint/2010/main" val="3292575899"/>
              </p:ext>
            </p:extLst>
          </p:nvPr>
        </p:nvGraphicFramePr>
        <p:xfrm>
          <a:off x="0" y="1075866"/>
          <a:ext cx="8950714" cy="4415540"/>
        </p:xfrm>
        <a:graphic>
          <a:graphicData uri="http://schemas.openxmlformats.org/drawingml/2006/table">
            <a:tbl>
              <a:tblPr firstRow="1" firstCol="1" bandRow="1"/>
              <a:tblGrid>
                <a:gridCol w="2292739">
                  <a:extLst>
                    <a:ext uri="{9D8B030D-6E8A-4147-A177-3AD203B41FA5}">
                      <a16:colId xmlns:a16="http://schemas.microsoft.com/office/drawing/2014/main" val="4094373786"/>
                    </a:ext>
                  </a:extLst>
                </a:gridCol>
                <a:gridCol w="3943350">
                  <a:extLst>
                    <a:ext uri="{9D8B030D-6E8A-4147-A177-3AD203B41FA5}">
                      <a16:colId xmlns:a16="http://schemas.microsoft.com/office/drawing/2014/main" val="3822647133"/>
                    </a:ext>
                  </a:extLst>
                </a:gridCol>
                <a:gridCol w="827954">
                  <a:extLst>
                    <a:ext uri="{9D8B030D-6E8A-4147-A177-3AD203B41FA5}">
                      <a16:colId xmlns:a16="http://schemas.microsoft.com/office/drawing/2014/main" val="363282200"/>
                    </a:ext>
                  </a:extLst>
                </a:gridCol>
                <a:gridCol w="1010371">
                  <a:extLst>
                    <a:ext uri="{9D8B030D-6E8A-4147-A177-3AD203B41FA5}">
                      <a16:colId xmlns:a16="http://schemas.microsoft.com/office/drawing/2014/main" val="2585396442"/>
                    </a:ext>
                  </a:extLst>
                </a:gridCol>
                <a:gridCol w="876300">
                  <a:extLst>
                    <a:ext uri="{9D8B030D-6E8A-4147-A177-3AD203B41FA5}">
                      <a16:colId xmlns:a16="http://schemas.microsoft.com/office/drawing/2014/main" val="2197274332"/>
                    </a:ext>
                  </a:extLst>
                </a:gridCol>
              </a:tblGrid>
              <a:tr h="1733300">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553279">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Functionality Evaluation</a:t>
                      </a:r>
                      <a:endParaRPr lang="en-ZA"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 </a:t>
                      </a:r>
                      <a:r>
                        <a:rPr lang="en-ZA" sz="1600" b="1" kern="1200" dirty="0">
                          <a:solidFill>
                            <a:schemeClr val="tx1"/>
                          </a:solidFill>
                          <a:effectLst/>
                          <a:latin typeface="+mn-lt"/>
                          <a:ea typeface="+mn-ea"/>
                          <a:cs typeface="+mn-cs"/>
                        </a:rPr>
                        <a:t>Annexure O and Attachment G</a:t>
                      </a:r>
                      <a:endParaRPr lang="en-ZA"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just"/>
                      <a:r>
                        <a:rPr lang="en-US" sz="1600" kern="1200" dirty="0">
                          <a:solidFill>
                            <a:schemeClr val="tx1"/>
                          </a:solidFill>
                          <a:effectLst/>
                          <a:latin typeface="+mn-lt"/>
                          <a:ea typeface="+mn-ea"/>
                          <a:cs typeface="+mn-cs"/>
                        </a:rPr>
                        <a:t>Functionality will carry a total weighting of 100%, with a minimum threshold of 80%</a:t>
                      </a:r>
                    </a:p>
                    <a:p>
                      <a:pPr lvl="0" algn="just"/>
                      <a:endParaRPr lang="en-US" sz="1600" kern="1200" dirty="0">
                        <a:solidFill>
                          <a:schemeClr val="tx1"/>
                        </a:solidFill>
                        <a:effectLst/>
                        <a:latin typeface="+mn-lt"/>
                        <a:ea typeface="+mn-ea"/>
                        <a:cs typeface="+mn-cs"/>
                      </a:endParaRPr>
                    </a:p>
                    <a:p>
                      <a:pPr lvl="0" algn="just"/>
                      <a:r>
                        <a:rPr lang="en-US" sz="1600" kern="1200" dirty="0">
                          <a:solidFill>
                            <a:schemeClr val="tx1"/>
                          </a:solidFill>
                          <a:effectLst/>
                          <a:latin typeface="+mn-lt"/>
                          <a:ea typeface="+mn-ea"/>
                          <a:cs typeface="+mn-cs"/>
                        </a:rPr>
                        <a:t>- Mandatory Technical Evaluation.</a:t>
                      </a:r>
                      <a:endParaRPr lang="en-ZA" sz="1600" kern="1200" dirty="0">
                        <a:solidFill>
                          <a:schemeClr val="tx1"/>
                        </a:solidFill>
                        <a:effectLst/>
                        <a:latin typeface="+mn-lt"/>
                        <a:ea typeface="+mn-ea"/>
                        <a:cs typeface="+mn-cs"/>
                      </a:endParaRPr>
                    </a:p>
                    <a:p>
                      <a:pPr marL="92075" lvl="0" indent="-92075" algn="just">
                        <a:buFontTx/>
                        <a:buChar char="-"/>
                      </a:pPr>
                      <a:r>
                        <a:rPr lang="en-US" sz="1600" kern="1200" dirty="0">
                          <a:solidFill>
                            <a:schemeClr val="tx1"/>
                          </a:solidFill>
                          <a:effectLst/>
                          <a:latin typeface="+mn-lt"/>
                          <a:ea typeface="+mn-ea"/>
                          <a:cs typeface="+mn-cs"/>
                        </a:rPr>
                        <a:t>Qualitative Technical Evaluation.</a:t>
                      </a:r>
                    </a:p>
                    <a:p>
                      <a:pPr marL="0" lvl="0" indent="0" algn="just">
                        <a:buFontTx/>
                        <a:buNone/>
                      </a:pPr>
                      <a:endParaRPr lang="en-US" sz="1600" kern="1200" dirty="0">
                        <a:solidFill>
                          <a:schemeClr val="tx1"/>
                        </a:solidFill>
                        <a:effectLst/>
                        <a:latin typeface="+mn-lt"/>
                        <a:ea typeface="+mn-ea"/>
                        <a:cs typeface="+mn-cs"/>
                      </a:endParaRPr>
                    </a:p>
                    <a:p>
                      <a:pPr marL="0" lvl="0" indent="0" algn="just">
                        <a:buFontTx/>
                        <a:buNone/>
                      </a:pPr>
                      <a:r>
                        <a:rPr lang="en-US" sz="1600" kern="1200" dirty="0">
                          <a:solidFill>
                            <a:schemeClr val="tx1"/>
                          </a:solidFill>
                          <a:effectLst/>
                          <a:latin typeface="+mn-lt"/>
                          <a:ea typeface="+mn-ea"/>
                          <a:cs typeface="+mn-cs"/>
                        </a:rPr>
                        <a:t>To be considered technically responsive, a service provider must achieve at least 80% in each of the following:</a:t>
                      </a:r>
                      <a:endParaRPr lang="en-ZA"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Phase 1 - Desktop Assessment</a:t>
                      </a:r>
                      <a:endParaRPr lang="en-ZA"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Phase 2 - Local Site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algn="just">
                        <a:lnSpc>
                          <a:spcPct val="115000"/>
                        </a:lnSpc>
                        <a:spcAft>
                          <a:spcPts val="10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191629"/>
                  </a:ext>
                </a:extLst>
              </a:tr>
            </a:tbl>
          </a:graphicData>
        </a:graphic>
      </p:graphicFrame>
    </p:spTree>
    <p:extLst>
      <p:ext uri="{BB962C8B-B14F-4D97-AF65-F5344CB8AC3E}">
        <p14:creationId xmlns:p14="http://schemas.microsoft.com/office/powerpoint/2010/main" val="215891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59579"/>
            <a:ext cx="6519862" cy="666750"/>
          </a:xfrm>
        </p:spPr>
        <p:txBody>
          <a:bodyPr/>
          <a:lstStyle/>
          <a:p>
            <a:pPr eaLnBrk="1" hangingPunct="1"/>
            <a:r>
              <a:rPr lang="en-ZA" altLang="en-US" sz="2400" b="1" dirty="0"/>
              <a:t>Agenda	</a:t>
            </a:r>
            <a:r>
              <a:rPr lang="en-ZA" altLang="en-US" sz="2000" b="1" dirty="0"/>
              <a:t>		</a:t>
            </a:r>
            <a:r>
              <a:rPr lang="en-ZA" altLang="en-US" sz="2000" dirty="0"/>
              <a:t> </a:t>
            </a:r>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a:t>
            </a:fld>
            <a:endParaRPr lang="en-ZA" altLang="en-US">
              <a:solidFill>
                <a:srgbClr val="83725B"/>
              </a:solidFill>
            </a:endParaRPr>
          </a:p>
        </p:txBody>
      </p:sp>
      <p:graphicFrame>
        <p:nvGraphicFramePr>
          <p:cNvPr id="2" name="Table 2">
            <a:extLst>
              <a:ext uri="{FF2B5EF4-FFF2-40B4-BE49-F238E27FC236}">
                <a16:creationId xmlns:a16="http://schemas.microsoft.com/office/drawing/2014/main" id="{694EA77F-E839-D673-1809-5313C1E5B940}"/>
              </a:ext>
            </a:extLst>
          </p:cNvPr>
          <p:cNvGraphicFramePr>
            <a:graphicFrameLocks noGrp="1"/>
          </p:cNvGraphicFramePr>
          <p:nvPr>
            <p:extLst>
              <p:ext uri="{D42A27DB-BD31-4B8C-83A1-F6EECF244321}">
                <p14:modId xmlns:p14="http://schemas.microsoft.com/office/powerpoint/2010/main" val="3803795629"/>
              </p:ext>
            </p:extLst>
          </p:nvPr>
        </p:nvGraphicFramePr>
        <p:xfrm>
          <a:off x="116670" y="1094880"/>
          <a:ext cx="8908798" cy="5197468"/>
        </p:xfrm>
        <a:graphic>
          <a:graphicData uri="http://schemas.openxmlformats.org/drawingml/2006/table">
            <a:tbl>
              <a:tblPr firstRow="1" bandRow="1">
                <a:tableStyleId>{5C22544A-7EE6-4342-B048-85BDC9FD1C3A}</a:tableStyleId>
              </a:tblPr>
              <a:tblGrid>
                <a:gridCol w="4668403">
                  <a:extLst>
                    <a:ext uri="{9D8B030D-6E8A-4147-A177-3AD203B41FA5}">
                      <a16:colId xmlns:a16="http://schemas.microsoft.com/office/drawing/2014/main" val="1146946298"/>
                    </a:ext>
                  </a:extLst>
                </a:gridCol>
                <a:gridCol w="4240395">
                  <a:extLst>
                    <a:ext uri="{9D8B030D-6E8A-4147-A177-3AD203B41FA5}">
                      <a16:colId xmlns:a16="http://schemas.microsoft.com/office/drawing/2014/main" val="1412416180"/>
                    </a:ext>
                  </a:extLst>
                </a:gridCol>
              </a:tblGrid>
              <a:tr h="392408">
                <a:tc>
                  <a:txBody>
                    <a:bodyPr/>
                    <a:lstStyle/>
                    <a:p>
                      <a:r>
                        <a:rPr lang="en-US" sz="2000" dirty="0"/>
                        <a:t>Description </a:t>
                      </a:r>
                      <a:endParaRPr lang="en-GB" sz="2000" dirty="0"/>
                    </a:p>
                  </a:txBody>
                  <a:tcPr marL="91445" marR="91445" marT="45674" marB="45674"/>
                </a:tc>
                <a:tc>
                  <a:txBody>
                    <a:bodyPr/>
                    <a:lstStyle/>
                    <a:p>
                      <a:r>
                        <a:rPr lang="en-US" sz="2000" dirty="0"/>
                        <a:t>Responsibility</a:t>
                      </a:r>
                      <a:endParaRPr lang="en-GB" sz="2000" dirty="0"/>
                    </a:p>
                  </a:txBody>
                  <a:tcPr marL="91445" marR="91445" marT="45674" marB="45674"/>
                </a:tc>
                <a:extLst>
                  <a:ext uri="{0D108BD9-81ED-4DB2-BD59-A6C34878D82A}">
                    <a16:rowId xmlns:a16="http://schemas.microsoft.com/office/drawing/2014/main" val="4054285175"/>
                  </a:ext>
                </a:extLst>
              </a:tr>
              <a:tr h="409045">
                <a:tc>
                  <a:txBody>
                    <a:bodyPr/>
                    <a:lstStyle/>
                    <a:p>
                      <a:r>
                        <a:rPr lang="en-US" sz="2000" dirty="0">
                          <a:latin typeface="Arial" panose="020B0604020202020204" pitchFamily="34" charset="0"/>
                          <a:cs typeface="Arial" panose="020B0604020202020204" pitchFamily="34" charset="0"/>
                        </a:rPr>
                        <a:t>Opening and welcome and introduction</a:t>
                      </a:r>
                      <a:endParaRPr lang="en-GB" sz="2000" dirty="0">
                        <a:latin typeface="Arial" panose="020B0604020202020204" pitchFamily="34" charset="0"/>
                        <a:cs typeface="Arial" panose="020B0604020202020204" pitchFamily="34" charset="0"/>
                      </a:endParaRPr>
                    </a:p>
                  </a:txBody>
                  <a:tcPr marL="91445" marR="91445" marT="45674" marB="45674"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Asanda Mzileni</a:t>
                      </a:r>
                      <a:endParaRPr kumimoji="0" lang="en-GB"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a:txBody>
                  <a:tcPr marL="91445" marR="91445" marT="45674" marB="45674" anchor="b"/>
                </a:tc>
                <a:extLst>
                  <a:ext uri="{0D108BD9-81ED-4DB2-BD59-A6C34878D82A}">
                    <a16:rowId xmlns:a16="http://schemas.microsoft.com/office/drawing/2014/main" val="1674307131"/>
                  </a:ext>
                </a:extLst>
              </a:tr>
              <a:tr h="409045">
                <a:tc>
                  <a:txBody>
                    <a:bodyPr/>
                    <a:lstStyle/>
                    <a:p>
                      <a:r>
                        <a:rPr lang="en-GB" sz="2000" dirty="0">
                          <a:latin typeface="Arial" panose="020B0604020202020204" pitchFamily="34" charset="0"/>
                          <a:cs typeface="Arial" panose="020B0604020202020204" pitchFamily="34" charset="0"/>
                        </a:rPr>
                        <a:t>Declaration of Interest</a:t>
                      </a:r>
                    </a:p>
                  </a:txBody>
                  <a:tcPr marL="91445" marR="91445" marT="45674" marB="45674"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All</a:t>
                      </a:r>
                    </a:p>
                  </a:txBody>
                  <a:tcPr marL="91445" marR="91445" marT="45674" marB="45674" anchor="b"/>
                </a:tc>
                <a:extLst>
                  <a:ext uri="{0D108BD9-81ED-4DB2-BD59-A6C34878D82A}">
                    <a16:rowId xmlns:a16="http://schemas.microsoft.com/office/drawing/2014/main" val="2070458481"/>
                  </a:ext>
                </a:extLst>
              </a:tr>
              <a:tr h="409045">
                <a:tc>
                  <a:txBody>
                    <a:bodyPr/>
                    <a:lstStyle/>
                    <a:p>
                      <a:r>
                        <a:rPr lang="en-US" sz="2000" dirty="0">
                          <a:latin typeface="Arial" panose="020B0604020202020204" pitchFamily="34" charset="0"/>
                          <a:cs typeface="Arial" panose="020B0604020202020204" pitchFamily="34" charset="0"/>
                        </a:rPr>
                        <a:t>Safety and Evacuation</a:t>
                      </a:r>
                      <a:endParaRPr lang="en-GB" sz="2000" dirty="0">
                        <a:latin typeface="Arial" panose="020B0604020202020204" pitchFamily="34" charset="0"/>
                        <a:cs typeface="Arial" panose="020B0604020202020204" pitchFamily="34" charset="0"/>
                      </a:endParaRPr>
                    </a:p>
                  </a:txBody>
                  <a:tcPr marL="91445" marR="91445" marT="45674" marB="45674"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All</a:t>
                      </a:r>
                      <a:endParaRPr kumimoji="0" lang="en-GB"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a:txBody>
                  <a:tcPr marL="91445" marR="91445" marT="45674" marB="45674" anchor="b"/>
                </a:tc>
                <a:extLst>
                  <a:ext uri="{0D108BD9-81ED-4DB2-BD59-A6C34878D82A}">
                    <a16:rowId xmlns:a16="http://schemas.microsoft.com/office/drawing/2014/main" val="182744399"/>
                  </a:ext>
                </a:extLst>
              </a:tr>
              <a:tr h="409045">
                <a:tc>
                  <a:txBody>
                    <a:bodyPr/>
                    <a:lstStyle/>
                    <a:p>
                      <a:r>
                        <a:rPr lang="en-US" sz="2000" dirty="0">
                          <a:latin typeface="Arial" panose="020B0604020202020204" pitchFamily="34" charset="0"/>
                          <a:cs typeface="Arial" panose="020B0604020202020204" pitchFamily="34" charset="0"/>
                        </a:rPr>
                        <a:t>Commercial (RFP highlights)</a:t>
                      </a:r>
                      <a:endParaRPr lang="en-GB" sz="2000" dirty="0">
                        <a:latin typeface="Arial" panose="020B0604020202020204" pitchFamily="34" charset="0"/>
                        <a:cs typeface="Arial" panose="020B0604020202020204" pitchFamily="34" charset="0"/>
                      </a:endParaRPr>
                    </a:p>
                  </a:txBody>
                  <a:tcPr marL="91445" marR="91445" marT="45674" marB="45674"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Asanda Mzileni</a:t>
                      </a:r>
                      <a:endParaRPr kumimoji="0" lang="en-GB"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a:txBody>
                  <a:tcPr marL="91445" marR="91445" marT="45674" marB="45674" anchor="b"/>
                </a:tc>
                <a:extLst>
                  <a:ext uri="{0D108BD9-81ED-4DB2-BD59-A6C34878D82A}">
                    <a16:rowId xmlns:a16="http://schemas.microsoft.com/office/drawing/2014/main" val="1805233577"/>
                  </a:ext>
                </a:extLst>
              </a:tr>
              <a:tr h="409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Technical</a:t>
                      </a:r>
                    </a:p>
                  </a:txBody>
                  <a:tcPr marL="91445" marR="91445" marT="45674" marB="45674" anchor="b"/>
                </a:tc>
                <a:tc>
                  <a:txBody>
                    <a:bodyPr/>
                    <a:lstStyle/>
                    <a:p>
                      <a:r>
                        <a:rPr lang="nn-NO" sz="2000" dirty="0">
                          <a:latin typeface="Arial" panose="020B0604020202020204" pitchFamily="34" charset="0"/>
                          <a:cs typeface="Arial" panose="020B0604020202020204" pitchFamily="34" charset="0"/>
                        </a:rPr>
                        <a:t>Ntebogeng Mogudi </a:t>
                      </a:r>
                      <a:endParaRPr lang="en-GB" sz="2000" dirty="0">
                        <a:latin typeface="Arial" panose="020B0604020202020204" pitchFamily="34" charset="0"/>
                        <a:cs typeface="Arial" panose="020B0604020202020204" pitchFamily="34" charset="0"/>
                      </a:endParaRPr>
                    </a:p>
                  </a:txBody>
                  <a:tcPr marL="91445" marR="91445" marT="45674" marB="45674" anchor="b"/>
                </a:tc>
                <a:extLst>
                  <a:ext uri="{0D108BD9-81ED-4DB2-BD59-A6C34878D82A}">
                    <a16:rowId xmlns:a16="http://schemas.microsoft.com/office/drawing/2014/main" val="4134306604"/>
                  </a:ext>
                </a:extLst>
              </a:tr>
              <a:tr h="409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Finance</a:t>
                      </a:r>
                    </a:p>
                  </a:txBody>
                  <a:tcPr marL="91445" marR="91445" marT="45674" marB="45674" anchor="b"/>
                </a:tc>
                <a:tc>
                  <a:txBody>
                    <a:bodyPr/>
                    <a:lstStyle/>
                    <a:p>
                      <a:r>
                        <a:rPr lang="en-US" sz="2000" dirty="0">
                          <a:latin typeface="Arial" panose="020B0604020202020204" pitchFamily="34" charset="0"/>
                          <a:cs typeface="Arial" panose="020B0604020202020204" pitchFamily="34" charset="0"/>
                        </a:rPr>
                        <a:t>Indiphile Cengimbo</a:t>
                      </a:r>
                      <a:endParaRPr lang="en-GB" sz="2000" dirty="0">
                        <a:latin typeface="Arial" panose="020B0604020202020204" pitchFamily="34" charset="0"/>
                        <a:cs typeface="Arial" panose="020B0604020202020204" pitchFamily="34" charset="0"/>
                      </a:endParaRPr>
                    </a:p>
                  </a:txBody>
                  <a:tcPr marL="91445" marR="91445" marT="45674" marB="45674" anchor="b"/>
                </a:tc>
                <a:extLst>
                  <a:ext uri="{0D108BD9-81ED-4DB2-BD59-A6C34878D82A}">
                    <a16:rowId xmlns:a16="http://schemas.microsoft.com/office/drawing/2014/main" val="1831140352"/>
                  </a:ext>
                </a:extLst>
              </a:tr>
              <a:tr h="723767">
                <a:tc>
                  <a:txBody>
                    <a:bodyPr/>
                    <a:lstStyle/>
                    <a:p>
                      <a:r>
                        <a:rPr lang="en-ZA" altLang="en-US" sz="2000" kern="1200" dirty="0">
                          <a:solidFill>
                            <a:schemeClr val="dk1"/>
                          </a:solidFill>
                          <a:latin typeface="Arial" panose="020B0604020202020204" pitchFamily="34" charset="0"/>
                          <a:ea typeface="+mn-ea"/>
                          <a:cs typeface="Arial" panose="020B0604020202020204" pitchFamily="34" charset="0"/>
                        </a:rPr>
                        <a:t>Supplier Development, Localisation and Industrialisation </a:t>
                      </a:r>
                      <a:endParaRPr lang="en-GB" sz="2000" kern="1200" dirty="0">
                        <a:solidFill>
                          <a:schemeClr val="dk1"/>
                        </a:solidFill>
                        <a:latin typeface="Arial" panose="020B0604020202020204" pitchFamily="34" charset="0"/>
                        <a:ea typeface="+mn-ea"/>
                        <a:cs typeface="Arial" panose="020B0604020202020204" pitchFamily="34" charset="0"/>
                      </a:endParaRPr>
                    </a:p>
                  </a:txBody>
                  <a:tcPr marL="91445" marR="91445" marT="45674" marB="45674"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latin typeface="Arial" panose="020B0604020202020204" pitchFamily="34" charset="0"/>
                          <a:ea typeface="+mn-ea"/>
                          <a:cs typeface="Arial" panose="020B0604020202020204" pitchFamily="34" charset="0"/>
                        </a:rPr>
                        <a:t>Phindile Mbonambi</a:t>
                      </a:r>
                    </a:p>
                  </a:txBody>
                  <a:tcPr marL="91445" marR="91445" marT="45674" marB="45674" anchor="b"/>
                </a:tc>
                <a:extLst>
                  <a:ext uri="{0D108BD9-81ED-4DB2-BD59-A6C34878D82A}">
                    <a16:rowId xmlns:a16="http://schemas.microsoft.com/office/drawing/2014/main" val="3099701970"/>
                  </a:ext>
                </a:extLst>
              </a:tr>
              <a:tr h="313075">
                <a:tc>
                  <a:txBody>
                    <a:bodyPr/>
                    <a:lstStyle/>
                    <a:p>
                      <a:r>
                        <a:rPr lang="en-US" sz="2000" dirty="0">
                          <a:latin typeface="Arial" panose="020B0604020202020204" pitchFamily="34" charset="0"/>
                          <a:cs typeface="Arial" panose="020B0604020202020204" pitchFamily="34" charset="0"/>
                        </a:rPr>
                        <a:t>Safety</a:t>
                      </a:r>
                      <a:endParaRPr lang="en-GB" sz="2000" dirty="0">
                        <a:latin typeface="Arial" panose="020B0604020202020204" pitchFamily="34" charset="0"/>
                        <a:cs typeface="Arial" panose="020B0604020202020204" pitchFamily="34" charset="0"/>
                      </a:endParaRPr>
                    </a:p>
                  </a:txBody>
                  <a:tcPr marL="91445" marR="91445" marT="45674" marB="45674" anchor="b"/>
                </a:tc>
                <a:tc>
                  <a:txBody>
                    <a:bodyPr/>
                    <a:lstStyle/>
                    <a:p>
                      <a:r>
                        <a:rPr lang="en-GB" sz="2000" kern="1200" dirty="0">
                          <a:solidFill>
                            <a:schemeClr val="dk1"/>
                          </a:solidFill>
                          <a:latin typeface="Arial" panose="020B0604020202020204" pitchFamily="34" charset="0"/>
                          <a:ea typeface="+mn-ea"/>
                          <a:cs typeface="Arial" panose="020B0604020202020204" pitchFamily="34" charset="0"/>
                        </a:rPr>
                        <a:t>Florence Pooe</a:t>
                      </a:r>
                    </a:p>
                  </a:txBody>
                  <a:tcPr marL="91445" marR="91445" marT="45674" marB="45674" anchor="b"/>
                </a:tc>
                <a:extLst>
                  <a:ext uri="{0D108BD9-81ED-4DB2-BD59-A6C34878D82A}">
                    <a16:rowId xmlns:a16="http://schemas.microsoft.com/office/drawing/2014/main" val="836134648"/>
                  </a:ext>
                </a:extLst>
              </a:tr>
              <a:tr h="409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Quality</a:t>
                      </a:r>
                      <a:endParaRPr lang="en-GB" sz="2000" dirty="0">
                        <a:latin typeface="Arial" panose="020B0604020202020204" pitchFamily="34" charset="0"/>
                        <a:cs typeface="Arial" panose="020B0604020202020204" pitchFamily="34" charset="0"/>
                      </a:endParaRPr>
                    </a:p>
                  </a:txBody>
                  <a:tcPr marL="91445" marR="91445" marT="45674" marB="45674" anchor="b"/>
                </a:tc>
                <a:tc>
                  <a:txBody>
                    <a:bodyPr/>
                    <a:lstStyle/>
                    <a:p>
                      <a:pPr algn="l">
                        <a:lnSpc>
                          <a:spcPct val="115000"/>
                        </a:lnSpc>
                        <a:spcAft>
                          <a:spcPts val="1000"/>
                        </a:spcAft>
                      </a:pPr>
                      <a:r>
                        <a:rPr lang="en-US" sz="2000" kern="1200" dirty="0">
                          <a:solidFill>
                            <a:schemeClr val="dk1"/>
                          </a:solidFill>
                          <a:effectLst/>
                          <a:latin typeface="Arial" panose="020B0604020202020204" pitchFamily="34" charset="0"/>
                          <a:ea typeface="+mn-ea"/>
                          <a:cs typeface="Arial" panose="020B0604020202020204" pitchFamily="34" charset="0"/>
                        </a:rPr>
                        <a:t>Sipho Sambo</a:t>
                      </a:r>
                      <a:endParaRPr lang="en-ZA" sz="20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b"/>
                </a:tc>
                <a:extLst>
                  <a:ext uri="{0D108BD9-81ED-4DB2-BD59-A6C34878D82A}">
                    <a16:rowId xmlns:a16="http://schemas.microsoft.com/office/drawing/2014/main" val="3772895668"/>
                  </a:ext>
                </a:extLst>
              </a:tr>
              <a:tr h="409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General</a:t>
                      </a:r>
                    </a:p>
                  </a:txBody>
                  <a:tcPr marL="91445" marR="91445" marT="45674" marB="45674" anchor="b"/>
                </a:tc>
                <a:tc>
                  <a:txBody>
                    <a:bodyPr/>
                    <a:lstStyle/>
                    <a:p>
                      <a:pPr algn="l">
                        <a:lnSpc>
                          <a:spcPct val="115000"/>
                        </a:lnSpc>
                        <a:spcAft>
                          <a:spcPts val="1000"/>
                        </a:spcAft>
                      </a:pPr>
                      <a:r>
                        <a:rPr lang="en-US" sz="2000" kern="1200" dirty="0">
                          <a:solidFill>
                            <a:schemeClr val="dk1"/>
                          </a:solidFill>
                          <a:latin typeface="Arial" panose="020B0604020202020204" pitchFamily="34" charset="0"/>
                          <a:ea typeface="+mn-ea"/>
                          <a:cs typeface="Arial" panose="020B0604020202020204" pitchFamily="34" charset="0"/>
                        </a:rPr>
                        <a:t>All</a:t>
                      </a:r>
                      <a:endParaRPr lang="en-ZA" sz="2000"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b"/>
                </a:tc>
                <a:extLst>
                  <a:ext uri="{0D108BD9-81ED-4DB2-BD59-A6C34878D82A}">
                    <a16:rowId xmlns:a16="http://schemas.microsoft.com/office/drawing/2014/main" val="3606373771"/>
                  </a:ext>
                </a:extLst>
              </a:tr>
              <a:tr h="409045">
                <a:tc>
                  <a:txBody>
                    <a:bodyPr/>
                    <a:lstStyle/>
                    <a:p>
                      <a:r>
                        <a:rPr lang="en-GB" sz="2000" dirty="0">
                          <a:latin typeface="Arial" panose="020B0604020202020204" pitchFamily="34" charset="0"/>
                          <a:cs typeface="Arial" panose="020B0604020202020204" pitchFamily="34" charset="0"/>
                        </a:rPr>
                        <a:t>Closing</a:t>
                      </a:r>
                    </a:p>
                  </a:txBody>
                  <a:tcPr marL="91445" marR="91445" marT="45674" marB="45674"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Asanda Mzileni</a:t>
                      </a:r>
                      <a:endParaRPr kumimoji="0" lang="en-GB" sz="2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a:txBody>
                  <a:tcPr marL="91445" marR="91445" marT="45674" marB="45674" anchor="b"/>
                </a:tc>
                <a:extLst>
                  <a:ext uri="{0D108BD9-81ED-4DB2-BD59-A6C34878D82A}">
                    <a16:rowId xmlns:a16="http://schemas.microsoft.com/office/drawing/2014/main" val="1774937781"/>
                  </a:ext>
                </a:extLst>
              </a:tr>
            </a:tbl>
          </a:graphicData>
        </a:graphic>
      </p:graphicFrame>
    </p:spTree>
    <p:extLst>
      <p:ext uri="{BB962C8B-B14F-4D97-AF65-F5344CB8AC3E}">
        <p14:creationId xmlns:p14="http://schemas.microsoft.com/office/powerpoint/2010/main" val="21355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0A58-EFAE-1ED3-1DCC-322F99D8C06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EB1D6C8F-99A5-0B97-F3A2-AF3726B80BF4}"/>
              </a:ext>
            </a:extLst>
          </p:cNvPr>
          <p:cNvSpPr>
            <a:spLocks noGrp="1" noChangeArrowheads="1"/>
          </p:cNvSpPr>
          <p:nvPr>
            <p:ph type="title"/>
          </p:nvPr>
        </p:nvSpPr>
        <p:spPr/>
        <p:txBody>
          <a:bodyPr/>
          <a:lstStyle/>
          <a:p>
            <a:r>
              <a:rPr lang="en-US" altLang="en-US" sz="2000" b="1" dirty="0"/>
              <a:t>MANDATORY CONTRACTUAL REQUIREMENTS SUPPORTING EVIDENCE </a:t>
            </a:r>
            <a:r>
              <a:rPr lang="en-ZA" altLang="en-US" sz="1600" b="1" dirty="0"/>
              <a:t>	</a:t>
            </a:r>
            <a:r>
              <a:rPr lang="en-ZA" altLang="en-US" sz="2000" b="1" dirty="0"/>
              <a:t>	</a:t>
            </a:r>
            <a:endParaRPr lang="en-ZA" altLang="en-US" sz="2000" dirty="0"/>
          </a:p>
        </p:txBody>
      </p:sp>
      <p:sp>
        <p:nvSpPr>
          <p:cNvPr id="18437" name="Slide Number Placeholder 3">
            <a:extLst>
              <a:ext uri="{FF2B5EF4-FFF2-40B4-BE49-F238E27FC236}">
                <a16:creationId xmlns:a16="http://schemas.microsoft.com/office/drawing/2014/main" id="{875800FC-854E-05BC-1FEA-B7BA1842A92D}"/>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20</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A419CA8D-F05A-7E96-F6FD-61AB7B4ECDAD}"/>
              </a:ext>
            </a:extLst>
          </p:cNvPr>
          <p:cNvGraphicFramePr>
            <a:graphicFrameLocks noGrp="1"/>
          </p:cNvGraphicFramePr>
          <p:nvPr>
            <p:extLst>
              <p:ext uri="{D42A27DB-BD31-4B8C-83A1-F6EECF244321}">
                <p14:modId xmlns:p14="http://schemas.microsoft.com/office/powerpoint/2010/main" val="514828367"/>
              </p:ext>
            </p:extLst>
          </p:nvPr>
        </p:nvGraphicFramePr>
        <p:xfrm>
          <a:off x="96643" y="1325234"/>
          <a:ext cx="8950714" cy="4674489"/>
        </p:xfrm>
        <a:graphic>
          <a:graphicData uri="http://schemas.openxmlformats.org/drawingml/2006/table">
            <a:tbl>
              <a:tblPr firstRow="1" firstCol="1" bandRow="1"/>
              <a:tblGrid>
                <a:gridCol w="2292739">
                  <a:extLst>
                    <a:ext uri="{9D8B030D-6E8A-4147-A177-3AD203B41FA5}">
                      <a16:colId xmlns:a16="http://schemas.microsoft.com/office/drawing/2014/main" val="4094373786"/>
                    </a:ext>
                  </a:extLst>
                </a:gridCol>
                <a:gridCol w="3943350">
                  <a:extLst>
                    <a:ext uri="{9D8B030D-6E8A-4147-A177-3AD203B41FA5}">
                      <a16:colId xmlns:a16="http://schemas.microsoft.com/office/drawing/2014/main" val="3822647133"/>
                    </a:ext>
                  </a:extLst>
                </a:gridCol>
                <a:gridCol w="827954">
                  <a:extLst>
                    <a:ext uri="{9D8B030D-6E8A-4147-A177-3AD203B41FA5}">
                      <a16:colId xmlns:a16="http://schemas.microsoft.com/office/drawing/2014/main" val="363282200"/>
                    </a:ext>
                  </a:extLst>
                </a:gridCol>
                <a:gridCol w="1010371">
                  <a:extLst>
                    <a:ext uri="{9D8B030D-6E8A-4147-A177-3AD203B41FA5}">
                      <a16:colId xmlns:a16="http://schemas.microsoft.com/office/drawing/2014/main" val="2585396442"/>
                    </a:ext>
                  </a:extLst>
                </a:gridCol>
                <a:gridCol w="876300">
                  <a:extLst>
                    <a:ext uri="{9D8B030D-6E8A-4147-A177-3AD203B41FA5}">
                      <a16:colId xmlns:a16="http://schemas.microsoft.com/office/drawing/2014/main" val="2197274332"/>
                    </a:ext>
                  </a:extLst>
                </a:gridCol>
              </a:tblGrid>
              <a:tr h="1733300">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580132">
                <a:tc>
                  <a:txBody>
                    <a:bodyPr/>
                    <a:lstStyle/>
                    <a:p>
                      <a:pPr algn="just">
                        <a:lnSpc>
                          <a:spcPct val="115000"/>
                        </a:lnSpc>
                        <a:spcAft>
                          <a:spcPts val="1000"/>
                        </a:spcAft>
                      </a:pPr>
                      <a:r>
                        <a:rPr lang="en-ZA"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Mandatory Contractual Requirement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Proof of valid and current CSD Registration (CSD number/CSD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191629"/>
                  </a:ext>
                </a:extLst>
              </a:tr>
              <a:tr h="57165">
                <a:tc>
                  <a:txBody>
                    <a:bodyPr/>
                    <a:lstStyle/>
                    <a:p>
                      <a:pPr>
                        <a:lnSpc>
                          <a:spcPct val="115000"/>
                        </a:lnSpc>
                        <a:spcAft>
                          <a:spcPts val="1000"/>
                        </a:spcAft>
                        <a:buNone/>
                      </a:pPr>
                      <a:r>
                        <a:rPr lang="en-ZA"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Annexure 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None/>
                      </a:pPr>
                      <a:r>
                        <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Supplier Development Localisation &amp; Industrialisation (SDL&amp;I) Strategy.</a:t>
                      </a:r>
                    </a:p>
                    <a:p>
                      <a:pPr>
                        <a:lnSpc>
                          <a:spcPct val="115000"/>
                        </a:lnSpc>
                        <a:spcAft>
                          <a:spcPts val="1000"/>
                        </a:spcAft>
                        <a:buNone/>
                      </a:pPr>
                      <a:r>
                        <a:rPr lang="en-US"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497425"/>
                  </a:ext>
                </a:extLst>
              </a:tr>
              <a:tr h="580132">
                <a:tc>
                  <a:txBody>
                    <a:bodyPr/>
                    <a:lstStyle/>
                    <a:p>
                      <a:pPr algn="just">
                        <a:lnSpc>
                          <a:spcPct val="115000"/>
                        </a:lnSpc>
                        <a:spcAft>
                          <a:spcPts val="1000"/>
                        </a:spcAft>
                      </a:pPr>
                      <a:r>
                        <a:rPr lang="en-US"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Safety</a:t>
                      </a:r>
                      <a:endParaRPr lang="en-ZA"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OHS Tender Evaluation Criteria (High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815179"/>
                  </a:ext>
                </a:extLst>
              </a:tr>
              <a:tr h="580132">
                <a:tc>
                  <a:txBody>
                    <a:bodyPr/>
                    <a:lstStyle/>
                    <a:p>
                      <a:pPr algn="just">
                        <a:lnSpc>
                          <a:spcPct val="115000"/>
                        </a:lnSpc>
                        <a:spcAft>
                          <a:spcPts val="1000"/>
                        </a:spcAft>
                      </a:pPr>
                      <a:r>
                        <a:rPr lang="en-US"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Quality</a:t>
                      </a:r>
                      <a:endParaRPr lang="en-ZA"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Category 1: Quality Requirements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205920"/>
                  </a:ext>
                </a:extLst>
              </a:tr>
            </a:tbl>
          </a:graphicData>
        </a:graphic>
      </p:graphicFrame>
    </p:spTree>
    <p:extLst>
      <p:ext uri="{BB962C8B-B14F-4D97-AF65-F5344CB8AC3E}">
        <p14:creationId xmlns:p14="http://schemas.microsoft.com/office/powerpoint/2010/main" val="141363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CFD37-C6CE-86D5-834A-9B96F37810B1}"/>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0ED386F4-9E14-3843-8821-BF34FA50BEEF}"/>
              </a:ext>
            </a:extLst>
          </p:cNvPr>
          <p:cNvSpPr>
            <a:spLocks noGrp="1" noChangeArrowheads="1"/>
          </p:cNvSpPr>
          <p:nvPr>
            <p:ph type="title"/>
          </p:nvPr>
        </p:nvSpPr>
        <p:spPr/>
        <p:txBody>
          <a:bodyPr/>
          <a:lstStyle/>
          <a:p>
            <a:r>
              <a:rPr lang="en-US" altLang="en-US" sz="2000" b="1" dirty="0"/>
              <a:t>MANDATORY CONTRACTUAL REQUIREMENTS SUPPORTING EVIDENCE </a:t>
            </a:r>
            <a:r>
              <a:rPr lang="en-ZA" altLang="en-US" sz="2000" b="1" dirty="0"/>
              <a:t>	</a:t>
            </a:r>
            <a:endParaRPr lang="en-ZA" altLang="en-US" sz="2000" dirty="0"/>
          </a:p>
        </p:txBody>
      </p:sp>
      <p:sp>
        <p:nvSpPr>
          <p:cNvPr id="18437" name="Slide Number Placeholder 3">
            <a:extLst>
              <a:ext uri="{FF2B5EF4-FFF2-40B4-BE49-F238E27FC236}">
                <a16:creationId xmlns:a16="http://schemas.microsoft.com/office/drawing/2014/main" id="{9604FB45-902F-CAD4-DDCC-AA1AC9ADA3B2}"/>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21</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F2DD154-C139-DF07-DDBB-6337E12D3BC9}"/>
              </a:ext>
            </a:extLst>
          </p:cNvPr>
          <p:cNvGraphicFramePr>
            <a:graphicFrameLocks noGrp="1"/>
          </p:cNvGraphicFramePr>
          <p:nvPr>
            <p:extLst>
              <p:ext uri="{D42A27DB-BD31-4B8C-83A1-F6EECF244321}">
                <p14:modId xmlns:p14="http://schemas.microsoft.com/office/powerpoint/2010/main" val="3102929295"/>
              </p:ext>
            </p:extLst>
          </p:nvPr>
        </p:nvGraphicFramePr>
        <p:xfrm>
          <a:off x="-1" y="1000786"/>
          <a:ext cx="9238471" cy="5649787"/>
        </p:xfrm>
        <a:graphic>
          <a:graphicData uri="http://schemas.openxmlformats.org/drawingml/2006/table">
            <a:tbl>
              <a:tblPr firstRow="1" firstCol="1" bandRow="1"/>
              <a:tblGrid>
                <a:gridCol w="1301889">
                  <a:extLst>
                    <a:ext uri="{9D8B030D-6E8A-4147-A177-3AD203B41FA5}">
                      <a16:colId xmlns:a16="http://schemas.microsoft.com/office/drawing/2014/main" val="4094373786"/>
                    </a:ext>
                  </a:extLst>
                </a:gridCol>
                <a:gridCol w="5144048">
                  <a:extLst>
                    <a:ext uri="{9D8B030D-6E8A-4147-A177-3AD203B41FA5}">
                      <a16:colId xmlns:a16="http://schemas.microsoft.com/office/drawing/2014/main" val="3822647133"/>
                    </a:ext>
                  </a:extLst>
                </a:gridCol>
                <a:gridCol w="841464">
                  <a:extLst>
                    <a:ext uri="{9D8B030D-6E8A-4147-A177-3AD203B41FA5}">
                      <a16:colId xmlns:a16="http://schemas.microsoft.com/office/drawing/2014/main" val="363282200"/>
                    </a:ext>
                  </a:extLst>
                </a:gridCol>
                <a:gridCol w="1016108">
                  <a:extLst>
                    <a:ext uri="{9D8B030D-6E8A-4147-A177-3AD203B41FA5}">
                      <a16:colId xmlns:a16="http://schemas.microsoft.com/office/drawing/2014/main" val="2585396442"/>
                    </a:ext>
                  </a:extLst>
                </a:gridCol>
                <a:gridCol w="934962">
                  <a:extLst>
                    <a:ext uri="{9D8B030D-6E8A-4147-A177-3AD203B41FA5}">
                      <a16:colId xmlns:a16="http://schemas.microsoft.com/office/drawing/2014/main" val="2197274332"/>
                    </a:ext>
                  </a:extLst>
                </a:gridCol>
              </a:tblGrid>
              <a:tr h="1731242">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3918545">
                <a:tc>
                  <a:txBody>
                    <a:bodyPr/>
                    <a:lstStyle/>
                    <a:p>
                      <a:pPr algn="just">
                        <a:lnSpc>
                          <a:spcPct val="115000"/>
                        </a:lnSpc>
                        <a:spcAft>
                          <a:spcPts val="1000"/>
                        </a:spcAf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Due Diligence/ financial analysis </a:t>
                      </a:r>
                      <a:endPar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100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Latest, approved (No draft annual financial statements or managements accounts are allowed for this process) annual financial statements of the tendering company (Not Parent or ultimate holding company) , including: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Background to the company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A signed director’s report.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A signed auditor’s/reviewer’s/compiler’s/accounting officer’s report.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Statement of financial position.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Statement of comprehensive income.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Statement of changes in equity.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Statement of cash flows.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200" dirty="0">
                          <a:effectLst/>
                          <a:latin typeface="Arial" panose="020B0604020202020204" pitchFamily="34" charset="0"/>
                          <a:ea typeface="Calibri" panose="020F0502020204030204" pitchFamily="34" charset="0"/>
                          <a:cs typeface="Times New Roman" panose="02020603050405020304" pitchFamily="18" charset="0"/>
                        </a:rPr>
                        <a:t>Notes to the financial statements.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191629"/>
                  </a:ext>
                </a:extLst>
              </a:tr>
            </a:tbl>
          </a:graphicData>
        </a:graphic>
      </p:graphicFrame>
    </p:spTree>
    <p:extLst>
      <p:ext uri="{BB962C8B-B14F-4D97-AF65-F5344CB8AC3E}">
        <p14:creationId xmlns:p14="http://schemas.microsoft.com/office/powerpoint/2010/main" val="384120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1CCDE-C683-F263-F921-0211A9B563F8}"/>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809829A-8CDB-C745-8307-96BB928AD6B8}"/>
              </a:ext>
            </a:extLst>
          </p:cNvPr>
          <p:cNvSpPr>
            <a:spLocks noGrp="1" noChangeArrowheads="1"/>
          </p:cNvSpPr>
          <p:nvPr>
            <p:ph type="title"/>
          </p:nvPr>
        </p:nvSpPr>
        <p:spPr/>
        <p:txBody>
          <a:bodyPr/>
          <a:lstStyle/>
          <a:p>
            <a:r>
              <a:rPr lang="en-US" altLang="en-US" sz="2000" b="1" dirty="0"/>
              <a:t>MANDATORY CONTRACTUAL REQUIREMENTS SUPPORTING EVIDENCE </a:t>
            </a:r>
            <a:r>
              <a:rPr lang="en-ZA" altLang="en-US" sz="2000" b="1" dirty="0"/>
              <a:t>	</a:t>
            </a:r>
            <a:endParaRPr lang="en-ZA" altLang="en-US" sz="2000" dirty="0"/>
          </a:p>
        </p:txBody>
      </p:sp>
      <p:sp>
        <p:nvSpPr>
          <p:cNvPr id="18437" name="Slide Number Placeholder 3">
            <a:extLst>
              <a:ext uri="{FF2B5EF4-FFF2-40B4-BE49-F238E27FC236}">
                <a16:creationId xmlns:a16="http://schemas.microsoft.com/office/drawing/2014/main" id="{7FA658B2-505B-A0F4-8AB0-6E048A8B3538}"/>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22</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D45446FC-CB9D-3B9D-BB34-3450C81DE969}"/>
              </a:ext>
            </a:extLst>
          </p:cNvPr>
          <p:cNvGraphicFramePr>
            <a:graphicFrameLocks noGrp="1"/>
          </p:cNvGraphicFramePr>
          <p:nvPr>
            <p:extLst>
              <p:ext uri="{D42A27DB-BD31-4B8C-83A1-F6EECF244321}">
                <p14:modId xmlns:p14="http://schemas.microsoft.com/office/powerpoint/2010/main" val="2948461512"/>
              </p:ext>
            </p:extLst>
          </p:nvPr>
        </p:nvGraphicFramePr>
        <p:xfrm>
          <a:off x="98035" y="979874"/>
          <a:ext cx="9045965" cy="5672357"/>
        </p:xfrm>
        <a:graphic>
          <a:graphicData uri="http://schemas.openxmlformats.org/drawingml/2006/table">
            <a:tbl>
              <a:tblPr firstRow="1" firstCol="1" bandRow="1"/>
              <a:tblGrid>
                <a:gridCol w="1297628">
                  <a:extLst>
                    <a:ext uri="{9D8B030D-6E8A-4147-A177-3AD203B41FA5}">
                      <a16:colId xmlns:a16="http://schemas.microsoft.com/office/drawing/2014/main" val="4094373786"/>
                    </a:ext>
                  </a:extLst>
                </a:gridCol>
                <a:gridCol w="4539916">
                  <a:extLst>
                    <a:ext uri="{9D8B030D-6E8A-4147-A177-3AD203B41FA5}">
                      <a16:colId xmlns:a16="http://schemas.microsoft.com/office/drawing/2014/main" val="3822647133"/>
                    </a:ext>
                  </a:extLst>
                </a:gridCol>
                <a:gridCol w="1026695">
                  <a:extLst>
                    <a:ext uri="{9D8B030D-6E8A-4147-A177-3AD203B41FA5}">
                      <a16:colId xmlns:a16="http://schemas.microsoft.com/office/drawing/2014/main" val="363282200"/>
                    </a:ext>
                  </a:extLst>
                </a:gridCol>
                <a:gridCol w="1427747">
                  <a:extLst>
                    <a:ext uri="{9D8B030D-6E8A-4147-A177-3AD203B41FA5}">
                      <a16:colId xmlns:a16="http://schemas.microsoft.com/office/drawing/2014/main" val="2585396442"/>
                    </a:ext>
                  </a:extLst>
                </a:gridCol>
                <a:gridCol w="753979">
                  <a:extLst>
                    <a:ext uri="{9D8B030D-6E8A-4147-A177-3AD203B41FA5}">
                      <a16:colId xmlns:a16="http://schemas.microsoft.com/office/drawing/2014/main" val="2197274332"/>
                    </a:ext>
                  </a:extLst>
                </a:gridCol>
              </a:tblGrid>
              <a:tr h="1408011">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4264346">
                <a:tc>
                  <a:txBody>
                    <a:bodyPr/>
                    <a:lstStyle/>
                    <a:p>
                      <a:pPr algn="just">
                        <a:lnSpc>
                          <a:spcPct val="115000"/>
                        </a:lnSpc>
                        <a:spcAft>
                          <a:spcPts val="1000"/>
                        </a:spcAft>
                      </a:pPr>
                      <a:r>
                        <a:rPr lang="en-US"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Due Diligence/ financial analysis </a:t>
                      </a:r>
                      <a:endParaRPr lang="en-ZA"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Times New Roman" panose="02020603050405020304" pitchFamily="18" charset="0"/>
                        </a:rPr>
                        <a:t>A signed copy of the public interest score (only applicable to South African entities that are not audited)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400" dirty="0">
                          <a:effectLst/>
                          <a:latin typeface="Arial" panose="020B0604020202020204" pitchFamily="34" charset="0"/>
                          <a:ea typeface="Calibri" panose="020F0502020204030204" pitchFamily="34" charset="0"/>
                          <a:cs typeface="Times New Roman" panose="02020603050405020304" pitchFamily="18" charset="0"/>
                        </a:rPr>
                        <a:t>Giving the actual score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400" dirty="0">
                          <a:effectLst/>
                          <a:latin typeface="Arial" panose="020B0604020202020204" pitchFamily="34" charset="0"/>
                          <a:ea typeface="Calibri" panose="020F0502020204030204" pitchFamily="34" charset="0"/>
                          <a:cs typeface="Times New Roman" panose="02020603050405020304" pitchFamily="18" charset="0"/>
                        </a:rPr>
                        <a:t>Indicating whether the company is owner managed or not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en-ZA" sz="1400" dirty="0">
                          <a:effectLst/>
                          <a:latin typeface="Arial" panose="020B0604020202020204" pitchFamily="34" charset="0"/>
                          <a:ea typeface="Calibri" panose="020F0502020204030204" pitchFamily="34" charset="0"/>
                          <a:cs typeface="Times New Roman" panose="02020603050405020304" pitchFamily="18" charset="0"/>
                        </a:rPr>
                        <a:t>Confirming whether the annual financial statements were externally prepared or not.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defTabSz="685783" rtl="0" eaLnBrk="1" latinLnBrk="0" hangingPunct="1">
                        <a:lnSpc>
                          <a:spcPct val="115000"/>
                        </a:lnSpc>
                        <a:spcAft>
                          <a:spcPts val="10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r>
                        <a:rPr lang="en-ZA"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Copies of the ITA34C for the current &amp; previous years of assessment (only applicable to South African entities that are not audited)</a:t>
                      </a:r>
                    </a:p>
                    <a:p>
                      <a:pPr marL="342900" lvl="0" indent="-342900">
                        <a:lnSpc>
                          <a:spcPct val="115000"/>
                        </a:lnSpc>
                        <a:spcAft>
                          <a:spcPts val="100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Times New Roman" panose="02020603050405020304" pitchFamily="18" charset="0"/>
                        </a:rPr>
                        <a:t>For unincorporated JV or a SPV, each partner in the JV or a SPV must submit its annual financial statements including all items listed above.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191629"/>
                  </a:ext>
                </a:extLst>
              </a:tr>
            </a:tbl>
          </a:graphicData>
        </a:graphic>
      </p:graphicFrame>
    </p:spTree>
    <p:extLst>
      <p:ext uri="{BB962C8B-B14F-4D97-AF65-F5344CB8AC3E}">
        <p14:creationId xmlns:p14="http://schemas.microsoft.com/office/powerpoint/2010/main" val="289563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2000" b="1" dirty="0">
                <a:solidFill>
                  <a:srgbClr val="FF0000"/>
                </a:solidFill>
              </a:rPr>
              <a:t>Please note:</a:t>
            </a:r>
            <a:r>
              <a:rPr lang="en-ZA" altLang="en-US" sz="2000" b="1" dirty="0"/>
              <a:t>	  </a:t>
            </a:r>
            <a:endParaRPr lang="en-ZA" altLang="en-US" sz="2000" dirty="0"/>
          </a:p>
        </p:txBody>
      </p:sp>
      <p:sp>
        <p:nvSpPr>
          <p:cNvPr id="19459" name="Rectangle 3"/>
          <p:cNvSpPr>
            <a:spLocks noGrp="1" noChangeArrowheads="1"/>
          </p:cNvSpPr>
          <p:nvPr>
            <p:ph type="body" idx="1"/>
          </p:nvPr>
        </p:nvSpPr>
        <p:spPr>
          <a:xfrm>
            <a:off x="179387" y="1125538"/>
            <a:ext cx="8696165" cy="5183187"/>
          </a:xfrm>
        </p:spPr>
        <p:txBody>
          <a:bodyPr>
            <a:normAutofit/>
          </a:bodyPr>
          <a:lstStyle/>
          <a:p>
            <a:pPr marL="342900" lvl="2" indent="-342900" algn="just"/>
            <a:r>
              <a:rPr lang="en-US" altLang="en-US" sz="1800" dirty="0"/>
              <a:t>Failure to submit documents listed as mandatory for evaluation will result in disqualification.</a:t>
            </a:r>
          </a:p>
          <a:p>
            <a:pPr marL="342900" lvl="2" indent="-342900" algn="just"/>
            <a:endParaRPr lang="en-US" altLang="en-US" sz="1800" dirty="0"/>
          </a:p>
          <a:p>
            <a:pPr marL="342900" lvl="2" indent="-342900" algn="just"/>
            <a:r>
              <a:rPr lang="en-ZA" sz="1800" dirty="0"/>
              <a:t>Kindly re-visit the websites regularly to confirm if there are any changes made in the Enquiry Documents. </a:t>
            </a:r>
          </a:p>
          <a:p>
            <a:pPr marL="342900" lvl="2" indent="-342900" algn="just"/>
            <a:endParaRPr lang="en-US" altLang="en-US" sz="1800" dirty="0"/>
          </a:p>
          <a:p>
            <a:pPr marL="342900" lvl="2" indent="-342900" algn="just"/>
            <a:r>
              <a:rPr lang="en-US" altLang="en-US" sz="1800" dirty="0"/>
              <a:t>All clarification questions must be made in writing and will be co –ordinated only through Commercial.</a:t>
            </a:r>
          </a:p>
          <a:p>
            <a:pPr marL="0" lvl="2" indent="0" algn="just">
              <a:buNone/>
            </a:pPr>
            <a:endParaRPr lang="en-US" altLang="en-US" sz="1800" dirty="0"/>
          </a:p>
          <a:p>
            <a:pPr marL="342900" lvl="2" indent="-342900" algn="just"/>
            <a:r>
              <a:rPr lang="en-US" altLang="en-US" sz="1800" dirty="0"/>
              <a:t>Kindly submit documents that are </a:t>
            </a:r>
            <a:r>
              <a:rPr lang="en-US" sz="1800" dirty="0">
                <a:ea typeface="Calibri" panose="020F0502020204030204" pitchFamily="34" charset="0"/>
                <a:cs typeface="Times New Roman" panose="02020603050405020304" pitchFamily="18" charset="0"/>
              </a:rPr>
              <a:t>required prior to Contract Award</a:t>
            </a:r>
            <a:r>
              <a:rPr lang="en-US" altLang="en-US" sz="1800" dirty="0"/>
              <a:t> at Tender stage, if possible, even though you will not be disqualified if you do not submit.</a:t>
            </a:r>
          </a:p>
        </p:txBody>
      </p:sp>
      <p:sp>
        <p:nvSpPr>
          <p:cNvPr id="19461"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23</a:t>
            </a:fld>
            <a:endParaRPr lang="en-ZA" altLang="en-US">
              <a:solidFill>
                <a:srgbClr val="83725B"/>
              </a:solidFill>
            </a:endParaRPr>
          </a:p>
        </p:txBody>
      </p:sp>
    </p:spTree>
    <p:extLst>
      <p:ext uri="{BB962C8B-B14F-4D97-AF65-F5344CB8AC3E}">
        <p14:creationId xmlns:p14="http://schemas.microsoft.com/office/powerpoint/2010/main" val="374151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normAutofit/>
          </a:bodyPr>
          <a:lstStyle/>
          <a:p>
            <a:r>
              <a:rPr lang="en-US" sz="2800" dirty="0"/>
              <a:t>Questions?</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039092" y="2055668"/>
            <a:ext cx="2431472" cy="24711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896157" eaLnBrk="1" hangingPunct="1">
              <a:lnSpc>
                <a:spcPct val="100000"/>
              </a:lnSpc>
              <a:spcBef>
                <a:spcPct val="0"/>
              </a:spcBef>
              <a:buClrTx/>
              <a:buNone/>
              <a:defRPr/>
            </a:pPr>
            <a:endParaRPr lang="en-ZA" altLang="en-US" sz="980"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568036" y="3385020"/>
            <a:ext cx="1415469" cy="1415227"/>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4"/>
          <p:cNvSpPr>
            <a:spLocks noGrp="1"/>
          </p:cNvSpPr>
          <p:nvPr>
            <p:ph type="subTitle" idx="1"/>
          </p:nvPr>
        </p:nvSpPr>
        <p:spPr>
          <a:xfrm>
            <a:off x="1979712" y="4426584"/>
            <a:ext cx="7056339" cy="1234664"/>
          </a:xfrm>
        </p:spPr>
        <p:txBody>
          <a:bodyPr>
            <a:normAutofit/>
          </a:bodyPr>
          <a:lstStyle/>
          <a:p>
            <a:r>
              <a:rPr lang="en-US" sz="3200" i="1" dirty="0">
                <a:latin typeface="Arial" charset="0"/>
                <a:cs typeface="Arial" charset="0"/>
              </a:rPr>
              <a:t>Technical</a:t>
            </a:r>
            <a:endParaRPr lang="en-ZA" sz="3200" i="1" dirty="0">
              <a:latin typeface="Arial" charset="0"/>
              <a:cs typeface="Arial" charset="0"/>
            </a:endParaRPr>
          </a:p>
        </p:txBody>
      </p:sp>
      <p:sp>
        <p:nvSpPr>
          <p:cNvPr id="6" name="Subtitle 2"/>
          <p:cNvSpPr txBox="1">
            <a:spLocks/>
          </p:cNvSpPr>
          <p:nvPr/>
        </p:nvSpPr>
        <p:spPr>
          <a:xfrm>
            <a:off x="3276600" y="6253163"/>
            <a:ext cx="5472113" cy="5048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a:solidFill>
                  <a:srgbClr val="9A3C1A"/>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ZA" sz="1400" b="1" dirty="0">
              <a:solidFill>
                <a:srgbClr val="EB641B">
                  <a:lumMod val="60000"/>
                  <a:lumOff val="40000"/>
                </a:srgbClr>
              </a:solidFill>
            </a:endParaRPr>
          </a:p>
        </p:txBody>
      </p:sp>
      <p:sp>
        <p:nvSpPr>
          <p:cNvPr id="2" name="Rectangle 1"/>
          <p:cNvSpPr/>
          <p:nvPr/>
        </p:nvSpPr>
        <p:spPr>
          <a:xfrm>
            <a:off x="4572000" y="1268760"/>
            <a:ext cx="4572000" cy="1224136"/>
          </a:xfrm>
          <a:prstGeom prst="rect">
            <a:avLst/>
          </a:prstGeom>
          <a:solidFill>
            <a:srgbClr val="9A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3" name="Slide Number Placeholder 2"/>
          <p:cNvSpPr>
            <a:spLocks noGrp="1"/>
          </p:cNvSpPr>
          <p:nvPr>
            <p:ph type="sldNum" sz="quarter" idx="12"/>
          </p:nvPr>
        </p:nvSpPr>
        <p:spPr/>
        <p:txBody>
          <a:bodyPr/>
          <a:lstStyle/>
          <a:p>
            <a:pPr>
              <a:defRPr/>
            </a:pPr>
            <a:fld id="{AA5AF34F-D362-49FB-AA09-5A9BD1504C21}" type="slidenum">
              <a:rPr lang="en-ZA" smtClean="0">
                <a:solidFill>
                  <a:prstClr val="black">
                    <a:tint val="75000"/>
                  </a:prstClr>
                </a:solidFill>
              </a:rPr>
              <a:pPr>
                <a:defRPr/>
              </a:pPr>
              <a:t>25</a:t>
            </a:fld>
            <a:endParaRPr lang="en-ZA" dirty="0">
              <a:solidFill>
                <a:prstClr val="black">
                  <a:tint val="75000"/>
                </a:prstClr>
              </a:solidFill>
            </a:endParaRPr>
          </a:p>
        </p:txBody>
      </p:sp>
      <p:sp>
        <p:nvSpPr>
          <p:cNvPr id="7" name="Text Placeholder 2"/>
          <p:cNvSpPr txBox="1">
            <a:spLocks/>
          </p:cNvSpPr>
          <p:nvPr/>
        </p:nvSpPr>
        <p:spPr bwMode="auto">
          <a:xfrm>
            <a:off x="2339752" y="3212976"/>
            <a:ext cx="6120680" cy="1213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Font typeface="Arial" charset="0"/>
              <a:buNone/>
              <a:defRPr sz="2800" kern="1200">
                <a:solidFill>
                  <a:srgbClr val="9A3C1A"/>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ZA" sz="3200" b="1" dirty="0">
              <a:solidFill>
                <a:srgbClr val="003896"/>
              </a:solidFill>
              <a:latin typeface="Arial" charset="0"/>
              <a:cs typeface="Arial" charset="0"/>
            </a:endParaRPr>
          </a:p>
        </p:txBody>
      </p:sp>
    </p:spTree>
    <p:extLst>
      <p:ext uri="{BB962C8B-B14F-4D97-AF65-F5344CB8AC3E}">
        <p14:creationId xmlns:p14="http://schemas.microsoft.com/office/powerpoint/2010/main" val="30546643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D99C-C82F-168C-4245-5A9590AB9B77}"/>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2C66EC86-B077-A21A-087D-71B8458C3153}"/>
              </a:ext>
            </a:extLst>
          </p:cNvPr>
          <p:cNvSpPr>
            <a:spLocks noGrp="1" noChangeArrowheads="1"/>
          </p:cNvSpPr>
          <p:nvPr>
            <p:ph type="title"/>
          </p:nvPr>
        </p:nvSpPr>
        <p:spPr/>
        <p:txBody>
          <a:bodyPr/>
          <a:lstStyle/>
          <a:p>
            <a:r>
              <a:rPr lang="en-US" sz="2400" b="1" dirty="0">
                <a:latin typeface="Arial" panose="020B0604020202020204" pitchFamily="34" charset="0"/>
                <a:ea typeface="Calibri" panose="020F0502020204030204" pitchFamily="34" charset="0"/>
                <a:cs typeface="Arial" panose="020B0604020202020204" pitchFamily="34" charset="0"/>
              </a:rPr>
              <a:t>Mandatory and Qualitative Technical Requirements:</a:t>
            </a:r>
            <a:r>
              <a:rPr lang="en-ZA" altLang="en-US" sz="2400" b="1" dirty="0">
                <a:latin typeface="Arial" panose="020B0604020202020204" pitchFamily="34" charset="0"/>
                <a:ea typeface="Calibri" panose="020F0502020204030204" pitchFamily="34" charset="0"/>
                <a:cs typeface="Arial" panose="020B0604020202020204" pitchFamily="34" charset="0"/>
              </a:rPr>
              <a:t>	  </a:t>
            </a:r>
          </a:p>
        </p:txBody>
      </p:sp>
      <p:sp>
        <p:nvSpPr>
          <p:cNvPr id="19459" name="Rectangle 3">
            <a:extLst>
              <a:ext uri="{FF2B5EF4-FFF2-40B4-BE49-F238E27FC236}">
                <a16:creationId xmlns:a16="http://schemas.microsoft.com/office/drawing/2014/main" id="{CC5BD202-C83C-F0FD-73BC-2D21E265534F}"/>
              </a:ext>
            </a:extLst>
          </p:cNvPr>
          <p:cNvSpPr>
            <a:spLocks noGrp="1" noChangeArrowheads="1"/>
          </p:cNvSpPr>
          <p:nvPr>
            <p:ph type="body" idx="1"/>
          </p:nvPr>
        </p:nvSpPr>
        <p:spPr>
          <a:xfrm>
            <a:off x="0" y="837406"/>
            <a:ext cx="8864682" cy="5183187"/>
          </a:xfrm>
        </p:spPr>
        <p:txBody>
          <a:bodyPr>
            <a:normAutofit lnSpcReduction="10000"/>
          </a:bodyPr>
          <a:lstStyle/>
          <a:p>
            <a:pPr marL="0" lvl="2" indent="0" algn="just">
              <a:buNone/>
            </a:pPr>
            <a:endParaRPr lang="en-US" altLang="en-US" sz="1800" dirty="0"/>
          </a:p>
          <a:p>
            <a:pPr marL="0" lvl="2" indent="0" algn="just">
              <a:buNone/>
            </a:pPr>
            <a:r>
              <a:rPr lang="en-US" sz="1800" b="1" dirty="0"/>
              <a:t>Overall Technical Evaluation Requirements:</a:t>
            </a:r>
          </a:p>
          <a:p>
            <a:pPr marL="0" lvl="2" indent="0" algn="just">
              <a:buNone/>
            </a:pPr>
            <a:endParaRPr lang="en-US" sz="1800" b="1" dirty="0"/>
          </a:p>
          <a:p>
            <a:pPr marL="285750" lvl="2" indent="-285750" algn="just"/>
            <a:r>
              <a:rPr lang="en-US" sz="1800" dirty="0"/>
              <a:t>The technical evaluation will be carried out based on the Generation Tender Technical Evaluation Procedure- 240-168966153 rev 1.</a:t>
            </a:r>
          </a:p>
          <a:p>
            <a:pPr marL="285750" lvl="2" indent="-285750" algn="just"/>
            <a:endParaRPr lang="en-US" sz="1800" dirty="0"/>
          </a:p>
          <a:p>
            <a:pPr marL="285750" lvl="2" indent="-285750" algn="just"/>
            <a:r>
              <a:rPr lang="en-US" sz="1800" dirty="0"/>
              <a:t>The Technical Evaluation Criteria for </a:t>
            </a:r>
            <a:r>
              <a:rPr lang="en-US" sz="1800" dirty="0" err="1"/>
              <a:t>Airheaters</a:t>
            </a:r>
            <a:r>
              <a:rPr lang="en-US" sz="1800" dirty="0"/>
              <a:t> is applicable for Cluster 1-3.</a:t>
            </a:r>
          </a:p>
          <a:p>
            <a:pPr marL="285750" lvl="2" indent="-285750" algn="just"/>
            <a:endParaRPr lang="en-US" sz="1800" dirty="0"/>
          </a:p>
          <a:p>
            <a:pPr marL="285750" lvl="2" indent="-285750" algn="just"/>
            <a:r>
              <a:rPr lang="en-US" sz="1800" dirty="0"/>
              <a:t>The Technical Evaluation Criteria for Fans is applicable for Cluster 4-6.</a:t>
            </a:r>
          </a:p>
          <a:p>
            <a:pPr marL="0" lvl="2" indent="0" algn="just">
              <a:buNone/>
            </a:pPr>
            <a:endParaRPr lang="en-US" sz="1800" dirty="0"/>
          </a:p>
          <a:p>
            <a:pPr marL="285750" lvl="2" indent="-285750" algn="just"/>
            <a:r>
              <a:rPr lang="en-US" sz="1800" dirty="0"/>
              <a:t>The Mandatory Technical Evaluation Criteria for </a:t>
            </a:r>
            <a:r>
              <a:rPr lang="en-US" sz="1800" dirty="0" err="1"/>
              <a:t>Airheaters</a:t>
            </a:r>
            <a:r>
              <a:rPr lang="en-US" sz="1800" dirty="0"/>
              <a:t> and Fans is listed in the invitation to tender letter under functionality/technical criteria documents required. </a:t>
            </a:r>
          </a:p>
          <a:p>
            <a:pPr marL="285750" lvl="2" indent="-285750" algn="just"/>
            <a:endParaRPr lang="en-US" sz="1800" dirty="0"/>
          </a:p>
          <a:p>
            <a:pPr marL="285750" lvl="2" indent="-285750" algn="just"/>
            <a:r>
              <a:rPr lang="en-US" sz="1800" dirty="0"/>
              <a:t>The Qualitative Technical Evaluation Criteria for </a:t>
            </a:r>
            <a:r>
              <a:rPr lang="en-US" sz="1800" dirty="0" err="1"/>
              <a:t>Airheaters</a:t>
            </a:r>
            <a:r>
              <a:rPr lang="en-US" sz="1800" dirty="0"/>
              <a:t> and Fans is listed in Annexture O and Attachment G.</a:t>
            </a:r>
          </a:p>
          <a:p>
            <a:pPr marL="0" lvl="2" indent="0" algn="just">
              <a:buNone/>
            </a:pPr>
            <a:endParaRPr lang="en-US" sz="1800" dirty="0"/>
          </a:p>
          <a:p>
            <a:pPr marL="285750" lvl="2" indent="-285750" algn="just"/>
            <a:r>
              <a:rPr lang="en-US" sz="1800" dirty="0"/>
              <a:t>The Tenderer only needs to submit the Mandatory and Qualitative Technical Evaluation Criteria for the specific clusters they are tendering for.</a:t>
            </a:r>
          </a:p>
          <a:p>
            <a:pPr marL="0" lvl="2" indent="0" algn="just">
              <a:buNone/>
            </a:pPr>
            <a:endParaRPr lang="en-US" sz="1800" b="1" dirty="0"/>
          </a:p>
          <a:p>
            <a:pPr marL="0" indent="0">
              <a:buNone/>
            </a:pPr>
            <a:endParaRPr lang="en-US" sz="1800" dirty="0"/>
          </a:p>
          <a:p>
            <a:pPr marL="0" indent="0">
              <a:buNone/>
            </a:pPr>
            <a:endParaRPr lang="en-ZA" sz="1800" dirty="0"/>
          </a:p>
          <a:p>
            <a:pPr marL="0" lvl="2" indent="0" algn="just">
              <a:buNone/>
            </a:pPr>
            <a:endParaRPr lang="en-US" altLang="en-US" sz="1800" dirty="0"/>
          </a:p>
        </p:txBody>
      </p:sp>
      <p:sp>
        <p:nvSpPr>
          <p:cNvPr id="19461" name="Slide Number Placeholder 3">
            <a:extLst>
              <a:ext uri="{FF2B5EF4-FFF2-40B4-BE49-F238E27FC236}">
                <a16:creationId xmlns:a16="http://schemas.microsoft.com/office/drawing/2014/main" id="{9E4B2A64-E6E8-933C-5B66-C4BA54027F79}"/>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26</a:t>
            </a:fld>
            <a:endParaRPr lang="en-ZA" altLang="en-US">
              <a:solidFill>
                <a:srgbClr val="83725B"/>
              </a:solidFill>
            </a:endParaRPr>
          </a:p>
        </p:txBody>
      </p:sp>
    </p:spTree>
    <p:extLst>
      <p:ext uri="{BB962C8B-B14F-4D97-AF65-F5344CB8AC3E}">
        <p14:creationId xmlns:p14="http://schemas.microsoft.com/office/powerpoint/2010/main" val="5045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B5201-B558-2D73-ED5F-E195402D7D76}"/>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954C1CC1-D059-6F11-E639-B1176150EAC7}"/>
              </a:ext>
            </a:extLst>
          </p:cNvPr>
          <p:cNvSpPr>
            <a:spLocks noGrp="1" noChangeArrowheads="1"/>
          </p:cNvSpPr>
          <p:nvPr>
            <p:ph type="title"/>
          </p:nvPr>
        </p:nvSpPr>
        <p:spPr/>
        <p:txBody>
          <a:bodyPr/>
          <a:lstStyle/>
          <a:p>
            <a:r>
              <a:rPr lang="en-US" sz="2400" b="1" dirty="0">
                <a:latin typeface="Arial" panose="020B0604020202020204" pitchFamily="34" charset="0"/>
                <a:ea typeface="Calibri" panose="020F0502020204030204" pitchFamily="34" charset="0"/>
                <a:cs typeface="Arial" panose="020B0604020202020204" pitchFamily="34" charset="0"/>
              </a:rPr>
              <a:t>Mandatory and Qualitative Technical Requirements:</a:t>
            </a:r>
            <a:r>
              <a:rPr lang="en-ZA" altLang="en-US" sz="2400" b="1" dirty="0">
                <a:latin typeface="Arial" panose="020B0604020202020204" pitchFamily="34" charset="0"/>
                <a:ea typeface="Calibri" panose="020F0502020204030204" pitchFamily="34" charset="0"/>
                <a:cs typeface="Arial" panose="020B0604020202020204" pitchFamily="34" charset="0"/>
              </a:rPr>
              <a:t>	  </a:t>
            </a:r>
          </a:p>
        </p:txBody>
      </p:sp>
      <p:sp>
        <p:nvSpPr>
          <p:cNvPr id="19459" name="Rectangle 3">
            <a:extLst>
              <a:ext uri="{FF2B5EF4-FFF2-40B4-BE49-F238E27FC236}">
                <a16:creationId xmlns:a16="http://schemas.microsoft.com/office/drawing/2014/main" id="{C40671E3-4F98-7313-0F02-A95A2202D8C7}"/>
              </a:ext>
            </a:extLst>
          </p:cNvPr>
          <p:cNvSpPr>
            <a:spLocks noGrp="1" noChangeArrowheads="1"/>
          </p:cNvSpPr>
          <p:nvPr>
            <p:ph type="body" idx="1"/>
          </p:nvPr>
        </p:nvSpPr>
        <p:spPr>
          <a:xfrm>
            <a:off x="179387" y="1125538"/>
            <a:ext cx="8864682" cy="2170555"/>
          </a:xfrm>
        </p:spPr>
        <p:txBody>
          <a:bodyPr>
            <a:normAutofit/>
          </a:bodyPr>
          <a:lstStyle/>
          <a:p>
            <a:pPr marL="0" lvl="2" indent="0" algn="just">
              <a:buNone/>
            </a:pPr>
            <a:endParaRPr lang="en-US" altLang="en-US" sz="1800" dirty="0"/>
          </a:p>
          <a:p>
            <a:pPr marL="0" lvl="2" indent="0" algn="just">
              <a:buNone/>
            </a:pPr>
            <a:endParaRPr lang="en-US" sz="1800" b="1" dirty="0"/>
          </a:p>
          <a:p>
            <a:pPr marL="0" lvl="2" indent="0" algn="just">
              <a:buNone/>
            </a:pPr>
            <a:r>
              <a:rPr lang="en-US" sz="1800" b="1" dirty="0"/>
              <a:t>Mandatory  Evaluation Requirements:</a:t>
            </a:r>
          </a:p>
          <a:p>
            <a:pPr marL="0" lvl="2" indent="0" algn="just">
              <a:buNone/>
            </a:pPr>
            <a:endParaRPr lang="en-ZA" sz="1800" dirty="0"/>
          </a:p>
          <a:p>
            <a:pPr marL="285750" lvl="2" indent="-285750" algn="just"/>
            <a:r>
              <a:rPr lang="en-US" altLang="en-US" sz="1800" dirty="0"/>
              <a:t>All mandatory criteria must be met by the tenderer to continue to the qualitative evaluation phase. </a:t>
            </a:r>
          </a:p>
          <a:p>
            <a:pPr marL="0" lvl="2" indent="0" algn="just">
              <a:buNone/>
            </a:pPr>
            <a:endParaRPr lang="en-US" altLang="en-US" sz="1800" dirty="0"/>
          </a:p>
          <a:p>
            <a:pPr marL="0" indent="0">
              <a:buNone/>
            </a:pPr>
            <a:endParaRPr lang="en-US" sz="1800" dirty="0"/>
          </a:p>
          <a:p>
            <a:pPr marL="0" indent="0">
              <a:buNone/>
            </a:pPr>
            <a:endParaRPr lang="en-ZA" sz="1800" dirty="0"/>
          </a:p>
          <a:p>
            <a:pPr marL="0" lvl="2" indent="0" algn="just">
              <a:buNone/>
            </a:pPr>
            <a:endParaRPr lang="en-US" altLang="en-US" sz="1800" dirty="0"/>
          </a:p>
        </p:txBody>
      </p:sp>
      <p:sp>
        <p:nvSpPr>
          <p:cNvPr id="19461" name="Slide Number Placeholder 3">
            <a:extLst>
              <a:ext uri="{FF2B5EF4-FFF2-40B4-BE49-F238E27FC236}">
                <a16:creationId xmlns:a16="http://schemas.microsoft.com/office/drawing/2014/main" id="{85E11CD6-FF91-68BD-A4D4-4D03ADC907E3}"/>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27</a:t>
            </a:fld>
            <a:endParaRPr lang="en-ZA" altLang="en-US">
              <a:solidFill>
                <a:srgbClr val="83725B"/>
              </a:solidFill>
            </a:endParaRPr>
          </a:p>
        </p:txBody>
      </p:sp>
    </p:spTree>
    <p:extLst>
      <p:ext uri="{BB962C8B-B14F-4D97-AF65-F5344CB8AC3E}">
        <p14:creationId xmlns:p14="http://schemas.microsoft.com/office/powerpoint/2010/main" val="366243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EB504-27D2-C9FE-89A6-CFE33CFC2B07}"/>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ACA91747-7425-50FA-8A0B-AF944F5EC759}"/>
              </a:ext>
            </a:extLst>
          </p:cNvPr>
          <p:cNvSpPr>
            <a:spLocks noGrp="1" noChangeArrowheads="1"/>
          </p:cNvSpPr>
          <p:nvPr>
            <p:ph type="title"/>
          </p:nvPr>
        </p:nvSpPr>
        <p:spPr/>
        <p:txBody>
          <a:bodyPr/>
          <a:lstStyle/>
          <a:p>
            <a:r>
              <a:rPr lang="en-US" sz="2400" b="1" dirty="0">
                <a:latin typeface="Arial" panose="020B0604020202020204" pitchFamily="34" charset="0"/>
                <a:ea typeface="Calibri" panose="020F0502020204030204" pitchFamily="34" charset="0"/>
                <a:cs typeface="Arial" panose="020B0604020202020204" pitchFamily="34" charset="0"/>
              </a:rPr>
              <a:t>Mandatory and Qualitative Technical Requirements:</a:t>
            </a:r>
            <a:r>
              <a:rPr lang="en-ZA" altLang="en-US" sz="2400" b="1" dirty="0">
                <a:latin typeface="Arial" panose="020B0604020202020204" pitchFamily="34" charset="0"/>
                <a:ea typeface="Calibri" panose="020F0502020204030204" pitchFamily="34" charset="0"/>
                <a:cs typeface="Arial" panose="020B0604020202020204" pitchFamily="34" charset="0"/>
              </a:rPr>
              <a:t>	  </a:t>
            </a:r>
          </a:p>
        </p:txBody>
      </p:sp>
      <p:sp>
        <p:nvSpPr>
          <p:cNvPr id="19459" name="Rectangle 3">
            <a:extLst>
              <a:ext uri="{FF2B5EF4-FFF2-40B4-BE49-F238E27FC236}">
                <a16:creationId xmlns:a16="http://schemas.microsoft.com/office/drawing/2014/main" id="{925E9932-5066-BD4E-8602-D3F044E55DBB}"/>
              </a:ext>
            </a:extLst>
          </p:cNvPr>
          <p:cNvSpPr>
            <a:spLocks noGrp="1" noChangeArrowheads="1"/>
          </p:cNvSpPr>
          <p:nvPr>
            <p:ph type="body" idx="1"/>
          </p:nvPr>
        </p:nvSpPr>
        <p:spPr>
          <a:xfrm>
            <a:off x="139658" y="871769"/>
            <a:ext cx="8887383" cy="5231319"/>
          </a:xfrm>
        </p:spPr>
        <p:txBody>
          <a:bodyPr>
            <a:normAutofit fontScale="92500"/>
          </a:bodyPr>
          <a:lstStyle/>
          <a:p>
            <a:pPr marL="0" lvl="2" indent="0" algn="just">
              <a:buNone/>
            </a:pPr>
            <a:endParaRPr lang="en-US" altLang="en-US" sz="1800" dirty="0"/>
          </a:p>
          <a:p>
            <a:pPr marL="0" lvl="2" indent="0" algn="just">
              <a:buNone/>
            </a:pPr>
            <a:r>
              <a:rPr lang="en-US" sz="1800" b="1" dirty="0"/>
              <a:t>Qualitative  Evaluation Requirements:</a:t>
            </a:r>
            <a:endParaRPr lang="en-ZA" sz="1800" dirty="0"/>
          </a:p>
          <a:p>
            <a:pPr marL="0" indent="0">
              <a:buNone/>
            </a:pPr>
            <a:endParaRPr lang="en-ZA" sz="1400" dirty="0"/>
          </a:p>
          <a:p>
            <a:pPr algn="just">
              <a:buFont typeface="Arial" panose="020B0604020202020204" pitchFamily="34" charset="0"/>
              <a:buChar char="•"/>
            </a:pPr>
            <a:r>
              <a:rPr lang="en-ZA" sz="1600" dirty="0"/>
              <a:t>The minimum weighted final score (threshold) required for a tender to be considered from a technical perspective is 80% for each of the Desktop (Phase 1) and Local Site Assessment (Phase 2). </a:t>
            </a:r>
          </a:p>
          <a:p>
            <a:pPr algn="just">
              <a:buFont typeface="Arial" panose="020B0604020202020204" pitchFamily="34" charset="0"/>
              <a:buChar char="•"/>
            </a:pPr>
            <a:endParaRPr lang="en-ZA" sz="1600" dirty="0"/>
          </a:p>
          <a:p>
            <a:pPr algn="just">
              <a:buFont typeface="Arial" panose="020B0604020202020204" pitchFamily="34" charset="0"/>
              <a:buChar char="•"/>
            </a:pPr>
            <a:r>
              <a:rPr lang="en-ZA" sz="1600" dirty="0"/>
              <a:t>Note: If the Eskom technical evaluation team has scored the service provider</a:t>
            </a:r>
            <a:r>
              <a:rPr lang="en-US" sz="1600" dirty="0">
                <a:ea typeface="Calibri" panose="020F0502020204030204" pitchFamily="34" charset="0"/>
                <a:cs typeface="Times New Roman" panose="02020603050405020304" pitchFamily="18" charset="0"/>
              </a:rPr>
              <a:t> ≥ </a:t>
            </a:r>
            <a:r>
              <a:rPr lang="en-ZA" sz="1600" dirty="0"/>
              <a:t>80% for Phase 1 (Desktop assessment), Eskom will proceed with Phase 2 (Local Site assessment). If the technical evaluation team has scored Phase 1 &lt; 80% for any service provider, the Eskom technical evaluation team will not proceed with Phase 2 (Local Site assessment) and the service provider will be classified as technically unacceptable. </a:t>
            </a:r>
          </a:p>
          <a:p>
            <a:pPr marL="0" indent="0" algn="just">
              <a:buNone/>
            </a:pPr>
            <a:endParaRPr lang="en-ZA" sz="1600" dirty="0"/>
          </a:p>
          <a:p>
            <a:pPr algn="just">
              <a:buFont typeface="Arial" panose="020B0604020202020204" pitchFamily="34" charset="0"/>
              <a:buChar char="•"/>
            </a:pPr>
            <a:r>
              <a:rPr lang="en-ZA" sz="1600" dirty="0"/>
              <a:t>If the Eskom technical evaluation team has scored the service provider </a:t>
            </a:r>
            <a:r>
              <a:rPr lang="en-US" sz="1600" dirty="0">
                <a:ea typeface="Calibri" panose="020F0502020204030204" pitchFamily="34" charset="0"/>
                <a:cs typeface="Times New Roman" panose="02020603050405020304" pitchFamily="18" charset="0"/>
              </a:rPr>
              <a:t>≥</a:t>
            </a:r>
            <a:r>
              <a:rPr lang="en-ZA" sz="1600" dirty="0"/>
              <a:t> 80% in Phase 2 (Local Site Assessment) the service provider will be deemed as technically acceptable. </a:t>
            </a:r>
          </a:p>
          <a:p>
            <a:pPr algn="just">
              <a:buFont typeface="Arial" panose="020B0604020202020204" pitchFamily="34" charset="0"/>
              <a:buChar char="•"/>
            </a:pPr>
            <a:endParaRPr lang="en-ZA" sz="1600" dirty="0"/>
          </a:p>
          <a:p>
            <a:pPr algn="just">
              <a:buFont typeface="Arial" panose="020B0604020202020204" pitchFamily="34" charset="0"/>
              <a:buChar char="•"/>
            </a:pPr>
            <a:r>
              <a:rPr lang="en-ZA" sz="1600" dirty="0"/>
              <a:t>Eskom will then proceed with Phase 3 (Local Site Capability Assessment) which will only be an on-site assessment of the contractor’s capacity and capability. </a:t>
            </a:r>
          </a:p>
          <a:p>
            <a:pPr marL="0" indent="0" algn="just">
              <a:buNone/>
            </a:pPr>
            <a:endParaRPr lang="en-ZA" sz="1600" dirty="0"/>
          </a:p>
          <a:p>
            <a:pPr algn="just">
              <a:buFont typeface="Arial" panose="020B0604020202020204" pitchFamily="34" charset="0"/>
              <a:buChar char="•"/>
            </a:pPr>
            <a:r>
              <a:rPr lang="en-ZA" sz="1600" dirty="0"/>
              <a:t>Phase 3 will not be scored but will be used to gauge the risk of the contractor’s resource capabilities. </a:t>
            </a:r>
          </a:p>
          <a:p>
            <a:pPr>
              <a:buFont typeface="Arial" panose="020B0604020202020204" pitchFamily="34" charset="0"/>
              <a:buChar char="•"/>
            </a:pPr>
            <a:endParaRPr lang="en-ZA" sz="1500" dirty="0"/>
          </a:p>
          <a:p>
            <a:pPr lvl="0" algn="just">
              <a:lnSpc>
                <a:spcPct val="115000"/>
              </a:lnSpc>
              <a:buFont typeface="Arial" panose="020B0604020202020204" pitchFamily="34" charset="0"/>
              <a:buChar char="•"/>
            </a:pPr>
            <a:endParaRPr lang="en-ZA" sz="1500" dirty="0">
              <a:latin typeface="Calibri" panose="020F0502020204030204" pitchFamily="34" charset="0"/>
              <a:ea typeface="Calibri" panose="020F0502020204030204" pitchFamily="34" charset="0"/>
              <a:cs typeface="Times New Roman" panose="02020603050405020304" pitchFamily="18" charset="0"/>
            </a:endParaRPr>
          </a:p>
          <a:p>
            <a:pPr marL="0" lvl="2" indent="0" algn="just">
              <a:buNone/>
            </a:pPr>
            <a:endParaRPr lang="en-US" altLang="en-US" sz="1800" dirty="0"/>
          </a:p>
        </p:txBody>
      </p:sp>
      <p:sp>
        <p:nvSpPr>
          <p:cNvPr id="19461" name="Slide Number Placeholder 3">
            <a:extLst>
              <a:ext uri="{FF2B5EF4-FFF2-40B4-BE49-F238E27FC236}">
                <a16:creationId xmlns:a16="http://schemas.microsoft.com/office/drawing/2014/main" id="{E99C9F06-B94A-2E6F-2630-635DBDE673AC}"/>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28</a:t>
            </a:fld>
            <a:endParaRPr lang="en-ZA" altLang="en-US">
              <a:solidFill>
                <a:srgbClr val="83725B"/>
              </a:solidFill>
            </a:endParaRPr>
          </a:p>
        </p:txBody>
      </p:sp>
    </p:spTree>
    <p:extLst>
      <p:ext uri="{BB962C8B-B14F-4D97-AF65-F5344CB8AC3E}">
        <p14:creationId xmlns:p14="http://schemas.microsoft.com/office/powerpoint/2010/main" val="154892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71D9D2-2FCF-47C6-FD72-84E97F47207D}"/>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2DF1B450-973C-48A1-536F-9BAA5C2F9F5C}"/>
              </a:ext>
            </a:extLst>
          </p:cNvPr>
          <p:cNvSpPr>
            <a:spLocks noGrp="1" noChangeArrowheads="1"/>
          </p:cNvSpPr>
          <p:nvPr>
            <p:ph type="title"/>
          </p:nvPr>
        </p:nvSpPr>
        <p:spPr>
          <a:xfrm>
            <a:off x="225543" y="205769"/>
            <a:ext cx="6562230" cy="666000"/>
          </a:xfrm>
        </p:spPr>
        <p:txBody>
          <a:bodyPr/>
          <a:lstStyle/>
          <a:p>
            <a:r>
              <a:rPr lang="en-GB" altLang="en-US" sz="2400" b="1" dirty="0">
                <a:latin typeface="Arial" panose="020B0604020202020204" pitchFamily="34" charset="0"/>
                <a:ea typeface="Calibri" panose="020F0502020204030204" pitchFamily="34" charset="0"/>
                <a:cs typeface="Arial" panose="020B0604020202020204" pitchFamily="34" charset="0"/>
              </a:rPr>
              <a:t>Mandatory Technical Evaluation Criteria for Cluster 1 to 3 Air Pre-Heaters</a:t>
            </a:r>
            <a:br>
              <a:rPr lang="en-ZA" altLang="en-US" sz="800" dirty="0"/>
            </a:br>
            <a:endParaRPr lang="en-ZA" altLang="en-US" sz="2000" dirty="0"/>
          </a:p>
        </p:txBody>
      </p:sp>
      <p:sp>
        <p:nvSpPr>
          <p:cNvPr id="19461" name="Slide Number Placeholder 3">
            <a:extLst>
              <a:ext uri="{FF2B5EF4-FFF2-40B4-BE49-F238E27FC236}">
                <a16:creationId xmlns:a16="http://schemas.microsoft.com/office/drawing/2014/main" id="{BB849161-BA70-9C31-B73D-9431DEE14CD7}"/>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29</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EA41AC66-A704-A1BC-D06E-D2D9EB0F5DF7}"/>
              </a:ext>
            </a:extLst>
          </p:cNvPr>
          <p:cNvGraphicFramePr>
            <a:graphicFrameLocks noGrp="1"/>
          </p:cNvGraphicFramePr>
          <p:nvPr>
            <p:extLst>
              <p:ext uri="{D42A27DB-BD31-4B8C-83A1-F6EECF244321}">
                <p14:modId xmlns:p14="http://schemas.microsoft.com/office/powerpoint/2010/main" val="107765264"/>
              </p:ext>
            </p:extLst>
          </p:nvPr>
        </p:nvGraphicFramePr>
        <p:xfrm>
          <a:off x="127591" y="1062398"/>
          <a:ext cx="8699426" cy="4994420"/>
        </p:xfrm>
        <a:graphic>
          <a:graphicData uri="http://schemas.openxmlformats.org/drawingml/2006/table">
            <a:tbl>
              <a:tblPr firstRow="1" firstCol="1" bandRow="1">
                <a:tableStyleId>{5C22544A-7EE6-4342-B048-85BDC9FD1C3A}</a:tableStyleId>
              </a:tblPr>
              <a:tblGrid>
                <a:gridCol w="350874">
                  <a:extLst>
                    <a:ext uri="{9D8B030D-6E8A-4147-A177-3AD203B41FA5}">
                      <a16:colId xmlns:a16="http://schemas.microsoft.com/office/drawing/2014/main" val="1893009489"/>
                    </a:ext>
                  </a:extLst>
                </a:gridCol>
                <a:gridCol w="3122064">
                  <a:extLst>
                    <a:ext uri="{9D8B030D-6E8A-4147-A177-3AD203B41FA5}">
                      <a16:colId xmlns:a16="http://schemas.microsoft.com/office/drawing/2014/main" val="2228876999"/>
                    </a:ext>
                  </a:extLst>
                </a:gridCol>
                <a:gridCol w="2441989">
                  <a:extLst>
                    <a:ext uri="{9D8B030D-6E8A-4147-A177-3AD203B41FA5}">
                      <a16:colId xmlns:a16="http://schemas.microsoft.com/office/drawing/2014/main" val="3777666871"/>
                    </a:ext>
                  </a:extLst>
                </a:gridCol>
                <a:gridCol w="2784499">
                  <a:extLst>
                    <a:ext uri="{9D8B030D-6E8A-4147-A177-3AD203B41FA5}">
                      <a16:colId xmlns:a16="http://schemas.microsoft.com/office/drawing/2014/main" val="3097437325"/>
                    </a:ext>
                  </a:extLst>
                </a:gridCol>
              </a:tblGrid>
              <a:tr h="358561">
                <a:tc>
                  <a:txBody>
                    <a:bodyPr/>
                    <a:lstStyle/>
                    <a:p>
                      <a:pPr>
                        <a:lnSpc>
                          <a:spcPct val="115000"/>
                        </a:lnSpc>
                        <a:spcAft>
                          <a:spcPts val="1000"/>
                        </a:spcAft>
                        <a:buNone/>
                      </a:pPr>
                      <a:r>
                        <a:rPr lang="en-GB" sz="700">
                          <a:effectLst/>
                        </a:rPr>
                        <a:t> </a:t>
                      </a:r>
                      <a:endParaRPr lang="en-ZA" sz="70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nSpc>
                          <a:spcPct val="115000"/>
                        </a:lnSpc>
                        <a:spcAft>
                          <a:spcPts val="1000"/>
                        </a:spcAft>
                        <a:buNone/>
                      </a:pPr>
                      <a:r>
                        <a:rPr lang="en-GB" sz="1000" dirty="0">
                          <a:effectLst/>
                        </a:rPr>
                        <a:t>Mandatory Technical Criteria Description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nSpc>
                          <a:spcPct val="115000"/>
                        </a:lnSpc>
                        <a:spcAft>
                          <a:spcPts val="1000"/>
                        </a:spcAft>
                        <a:buNone/>
                      </a:pPr>
                      <a:r>
                        <a:rPr lang="en-GB" sz="1000" dirty="0">
                          <a:effectLst/>
                        </a:rPr>
                        <a:t>Reference to Technical Specification / Tender Returnable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nSpc>
                          <a:spcPct val="115000"/>
                        </a:lnSpc>
                        <a:spcAft>
                          <a:spcPts val="1000"/>
                        </a:spcAft>
                        <a:buNone/>
                      </a:pPr>
                      <a:r>
                        <a:rPr lang="en-GB" sz="1000" dirty="0">
                          <a:effectLst/>
                        </a:rPr>
                        <a:t>Motivation for use of Criteria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extLst>
                  <a:ext uri="{0D108BD9-81ED-4DB2-BD59-A6C34878D82A}">
                    <a16:rowId xmlns:a16="http://schemas.microsoft.com/office/drawing/2014/main" val="2340401293"/>
                  </a:ext>
                </a:extLst>
              </a:tr>
              <a:tr h="3534074">
                <a:tc>
                  <a:txBody>
                    <a:bodyPr/>
                    <a:lstStyle/>
                    <a:p>
                      <a:pPr algn="just">
                        <a:lnSpc>
                          <a:spcPct val="115000"/>
                        </a:lnSpc>
                        <a:spcAft>
                          <a:spcPts val="1000"/>
                        </a:spcAft>
                        <a:buNone/>
                      </a:pPr>
                      <a:r>
                        <a:rPr lang="en-GB" sz="1000" dirty="0">
                          <a:effectLst/>
                        </a:rPr>
                        <a:t>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gn="just">
                        <a:lnSpc>
                          <a:spcPct val="115000"/>
                        </a:lnSpc>
                        <a:buNone/>
                      </a:pPr>
                      <a:r>
                        <a:rPr lang="en-ZA" sz="1000" dirty="0">
                          <a:effectLst/>
                        </a:rPr>
                        <a:t>The tendering entity must submit a list which includes at least proof of 5 traceable individual power station references that adequately prove that the tenderer has designed, manufactured, and supplied Rotating Matrix and/or Rotating Hood Air Pre-Heaters for fossil-fired power stations with at least 200MW capacity per unit (two air pre-heaters) either locally or internationally. The following information must be supplied as a minimum: </a:t>
                      </a:r>
                    </a:p>
                    <a:p>
                      <a:pPr marL="742950" lvl="1" indent="-285750" algn="just">
                        <a:lnSpc>
                          <a:spcPct val="115000"/>
                        </a:lnSpc>
                        <a:buFont typeface="+mj-lt"/>
                        <a:buAutoNum type="arabicPeriod"/>
                        <a:tabLst>
                          <a:tab pos="1830705" algn="l"/>
                        </a:tabLst>
                      </a:pPr>
                      <a:r>
                        <a:rPr lang="en-ZA" sz="1000" dirty="0">
                          <a:effectLst/>
                        </a:rPr>
                        <a:t>Client/Utility Name </a:t>
                      </a:r>
                    </a:p>
                    <a:p>
                      <a:pPr marL="742950" lvl="1" indent="-285750" algn="just">
                        <a:lnSpc>
                          <a:spcPct val="115000"/>
                        </a:lnSpc>
                        <a:buFont typeface="+mj-lt"/>
                        <a:buAutoNum type="arabicPeriod"/>
                        <a:tabLst>
                          <a:tab pos="1830705" algn="l"/>
                        </a:tabLst>
                      </a:pPr>
                      <a:r>
                        <a:rPr lang="en-ZA" sz="1000" dirty="0">
                          <a:effectLst/>
                        </a:rPr>
                        <a:t>Boiler Size in MW </a:t>
                      </a:r>
                    </a:p>
                    <a:p>
                      <a:pPr marL="742950" lvl="1" indent="-285750" algn="just">
                        <a:lnSpc>
                          <a:spcPct val="115000"/>
                        </a:lnSpc>
                        <a:buFont typeface="+mj-lt"/>
                        <a:buAutoNum type="arabicPeriod"/>
                        <a:tabLst>
                          <a:tab pos="1830705" algn="l"/>
                        </a:tabLst>
                      </a:pPr>
                      <a:r>
                        <a:rPr lang="en-ZA" sz="1000" dirty="0">
                          <a:effectLst/>
                        </a:rPr>
                        <a:t>Type of Air Pre-Heater </a:t>
                      </a:r>
                    </a:p>
                    <a:p>
                      <a:pPr marL="742950" lvl="1" indent="-285750" algn="just">
                        <a:lnSpc>
                          <a:spcPct val="115000"/>
                        </a:lnSpc>
                        <a:buFont typeface="+mj-lt"/>
                        <a:buAutoNum type="arabicPeriod"/>
                        <a:tabLst>
                          <a:tab pos="1830705" algn="l"/>
                        </a:tabLst>
                      </a:pPr>
                      <a:r>
                        <a:rPr lang="en-ZA" sz="1000" dirty="0">
                          <a:effectLst/>
                        </a:rPr>
                        <a:t>Size and Diameter of Air Pre-Heater(s) </a:t>
                      </a:r>
                    </a:p>
                    <a:p>
                      <a:pPr marL="742950" lvl="1" indent="-285750" algn="just">
                        <a:lnSpc>
                          <a:spcPct val="115000"/>
                        </a:lnSpc>
                        <a:buFont typeface="+mj-lt"/>
                        <a:buAutoNum type="arabicPeriod"/>
                        <a:tabLst>
                          <a:tab pos="1830705" algn="l"/>
                        </a:tabLst>
                      </a:pPr>
                      <a:r>
                        <a:rPr lang="en-ZA" sz="1000" dirty="0">
                          <a:effectLst/>
                        </a:rPr>
                        <a:t>Contract Numbers </a:t>
                      </a:r>
                    </a:p>
                    <a:p>
                      <a:pPr marL="742950" lvl="1" indent="-285750" algn="just">
                        <a:lnSpc>
                          <a:spcPct val="115000"/>
                        </a:lnSpc>
                        <a:buFont typeface="+mj-lt"/>
                        <a:buAutoNum type="arabicPeriod"/>
                        <a:tabLst>
                          <a:tab pos="1830705" algn="l"/>
                        </a:tabLst>
                      </a:pPr>
                      <a:r>
                        <a:rPr lang="en-ZA" sz="1000" dirty="0">
                          <a:effectLst/>
                        </a:rPr>
                        <a:t>Start Date of Contract </a:t>
                      </a:r>
                    </a:p>
                    <a:p>
                      <a:pPr marL="742950" lvl="1" indent="-285750" algn="just">
                        <a:lnSpc>
                          <a:spcPct val="115000"/>
                        </a:lnSpc>
                        <a:buFont typeface="+mj-lt"/>
                        <a:buAutoNum type="arabicPeriod"/>
                        <a:tabLst>
                          <a:tab pos="1830705" algn="l"/>
                        </a:tabLst>
                      </a:pPr>
                      <a:r>
                        <a:rPr lang="en-ZA" sz="1000" dirty="0">
                          <a:effectLst/>
                        </a:rPr>
                        <a:t>Completion Date of Contract/(Certificate of Completion) </a:t>
                      </a:r>
                    </a:p>
                    <a:p>
                      <a:pPr algn="just">
                        <a:lnSpc>
                          <a:spcPct val="115000"/>
                        </a:lnSpc>
                        <a:buNone/>
                      </a:pPr>
                      <a:r>
                        <a:rPr lang="en-ZA" sz="1000" dirty="0">
                          <a:effectLst/>
                        </a:rPr>
                        <a:t> </a:t>
                      </a:r>
                    </a:p>
                    <a:p>
                      <a:pPr algn="just">
                        <a:lnSpc>
                          <a:spcPct val="115000"/>
                        </a:lnSpc>
                        <a:spcAft>
                          <a:spcPts val="1000"/>
                        </a:spcAft>
                        <a:buNone/>
                      </a:pPr>
                      <a:r>
                        <a:rPr lang="en-ZA" sz="1000" dirty="0">
                          <a:effectLst/>
                        </a:rPr>
                        <a:t>Upon request from Eskom the supplier may be required to supply the contact’s name and number for a specific reference listed.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gn="just">
                        <a:lnSpc>
                          <a:spcPct val="115000"/>
                        </a:lnSpc>
                        <a:buNone/>
                      </a:pPr>
                      <a:r>
                        <a:rPr lang="en-ZA" sz="1000" dirty="0">
                          <a:effectLst/>
                        </a:rPr>
                        <a:t>Supply reference list containing all the required fields stipulated in the mandatory item description. The tenderer must have and installed base of Air Heaters.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gn="just">
                        <a:lnSpc>
                          <a:spcPct val="115000"/>
                        </a:lnSpc>
                        <a:buNone/>
                      </a:pPr>
                      <a:r>
                        <a:rPr lang="en-ZA" sz="1000" dirty="0">
                          <a:effectLst/>
                        </a:rPr>
                        <a:t>To demonstrate an understanding of the installed base of the supplier involved in Maintaining Air Pre Heaters which will reduce the risk to Eskom. </a:t>
                      </a:r>
                    </a:p>
                    <a:p>
                      <a:pPr algn="just">
                        <a:lnSpc>
                          <a:spcPct val="115000"/>
                        </a:lnSpc>
                        <a:buNone/>
                      </a:pPr>
                      <a:r>
                        <a:rPr lang="en-ZA" sz="1000" dirty="0">
                          <a:effectLst/>
                        </a:rPr>
                        <a:t>Capability and Experience Evaluation.</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447" marR="43447" marT="0" marB="0"/>
                </a:tc>
                <a:extLst>
                  <a:ext uri="{0D108BD9-81ED-4DB2-BD59-A6C34878D82A}">
                    <a16:rowId xmlns:a16="http://schemas.microsoft.com/office/drawing/2014/main" val="1874321624"/>
                  </a:ext>
                </a:extLst>
              </a:tr>
              <a:tr h="966702">
                <a:tc>
                  <a:txBody>
                    <a:bodyPr/>
                    <a:lstStyle/>
                    <a:p>
                      <a:pPr>
                        <a:lnSpc>
                          <a:spcPct val="115000"/>
                        </a:lnSpc>
                        <a:spcAft>
                          <a:spcPts val="1000"/>
                        </a:spcAft>
                        <a:buNone/>
                      </a:pPr>
                      <a:r>
                        <a:rPr lang="en-GB" sz="1000" dirty="0">
                          <a:effectLst/>
                        </a:rPr>
                        <a:t>2.</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gn="just">
                        <a:lnSpc>
                          <a:spcPct val="115000"/>
                        </a:lnSpc>
                        <a:buNone/>
                      </a:pPr>
                      <a:r>
                        <a:rPr lang="en-ZA" sz="1000" dirty="0">
                          <a:effectLst/>
                        </a:rPr>
                        <a:t>Tendering companies shall submit a valid proof of accreditation to ISO 3834 Part 2. In the event of a Joint Venture the company (or companies) that will physically be executing the welding work must submit the valid proof of ISO 3834 Part 2 accreditation.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gn="just">
                        <a:lnSpc>
                          <a:spcPct val="115000"/>
                        </a:lnSpc>
                        <a:buNone/>
                      </a:pPr>
                      <a:r>
                        <a:rPr lang="en-ZA" sz="1000">
                          <a:effectLst/>
                        </a:rPr>
                        <a:t>Proof of valid accreditation for ISO 3834 as prescribed in the 240-106628253 Eskom Welding Standard for Level 1 Equipment. </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447" marR="43447" marT="0" marB="0"/>
                </a:tc>
                <a:tc>
                  <a:txBody>
                    <a:bodyPr/>
                    <a:lstStyle/>
                    <a:p>
                      <a:pPr algn="just">
                        <a:lnSpc>
                          <a:spcPct val="115000"/>
                        </a:lnSpc>
                        <a:spcAft>
                          <a:spcPts val="1000"/>
                        </a:spcAft>
                        <a:buNone/>
                      </a:pPr>
                      <a:r>
                        <a:rPr lang="en-GB" sz="1000" dirty="0">
                          <a:effectLst/>
                        </a:rPr>
                        <a:t>Quality Evaluation.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47" marR="43447" marT="0" marB="0"/>
                </a:tc>
                <a:extLst>
                  <a:ext uri="{0D108BD9-81ED-4DB2-BD59-A6C34878D82A}">
                    <a16:rowId xmlns:a16="http://schemas.microsoft.com/office/drawing/2014/main" val="2110658366"/>
                  </a:ext>
                </a:extLst>
              </a:tr>
            </a:tbl>
          </a:graphicData>
        </a:graphic>
      </p:graphicFrame>
    </p:spTree>
    <p:extLst>
      <p:ext uri="{BB962C8B-B14F-4D97-AF65-F5344CB8AC3E}">
        <p14:creationId xmlns:p14="http://schemas.microsoft.com/office/powerpoint/2010/main" val="342889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5BA1A-3800-7439-CF89-B62DDE9B0B4F}"/>
              </a:ext>
            </a:extLst>
          </p:cNvPr>
          <p:cNvSpPr>
            <a:spLocks noGrp="1"/>
          </p:cNvSpPr>
          <p:nvPr>
            <p:ph type="ctrTitle"/>
          </p:nvPr>
        </p:nvSpPr>
        <p:spPr>
          <a:xfrm>
            <a:off x="529831" y="2538604"/>
            <a:ext cx="6389585" cy="507206"/>
          </a:xfrm>
        </p:spPr>
        <p:txBody>
          <a:bodyPr>
            <a:normAutofit/>
          </a:bodyPr>
          <a:lstStyle/>
          <a:p>
            <a:r>
              <a:rPr lang="en-ZA" sz="2800" i="1" dirty="0">
                <a:latin typeface="Arial" charset="0"/>
                <a:cs typeface="Arial" charset="0"/>
              </a:rPr>
              <a:t>Commercial</a:t>
            </a:r>
          </a:p>
        </p:txBody>
      </p:sp>
      <p:pic>
        <p:nvPicPr>
          <p:cNvPr id="15" name="Picture Placeholder 14" descr="A person on a ladder&#10;&#10;Description automatically generated">
            <a:extLst>
              <a:ext uri="{FF2B5EF4-FFF2-40B4-BE49-F238E27FC236}">
                <a16:creationId xmlns:a16="http://schemas.microsoft.com/office/drawing/2014/main" id="{E7B1F08B-9E08-69D9-51EE-2747A10AC5F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17" name="Picture Placeholder 16" descr="A power lines and wires on a fence&#10;&#10;Description automatically generated">
            <a:extLst>
              <a:ext uri="{FF2B5EF4-FFF2-40B4-BE49-F238E27FC236}">
                <a16:creationId xmlns:a16="http://schemas.microsoft.com/office/drawing/2014/main" id="{F631ABC5-3DF0-8826-ED50-29853694D30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25" name="Picture Placeholder 24" descr="Several wind turbines in a field with Albany Wind Farm in the background&#10;&#10;Description automatically generated">
            <a:extLst>
              <a:ext uri="{FF2B5EF4-FFF2-40B4-BE49-F238E27FC236}">
                <a16:creationId xmlns:a16="http://schemas.microsoft.com/office/drawing/2014/main" id="{509BC8C2-CBEC-B5C5-184D-DF1F93CF9E2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29604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ECF84E0-F181-2074-F410-BE96BCC3F557}"/>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8A98122-F328-7A4D-B28C-127EBEF79B91}"/>
              </a:ext>
            </a:extLst>
          </p:cNvPr>
          <p:cNvSpPr>
            <a:spLocks noGrp="1" noChangeArrowheads="1"/>
          </p:cNvSpPr>
          <p:nvPr>
            <p:ph type="title"/>
          </p:nvPr>
        </p:nvSpPr>
        <p:spPr>
          <a:xfrm>
            <a:off x="91439" y="240059"/>
            <a:ext cx="6675121" cy="666000"/>
          </a:xfrm>
        </p:spPr>
        <p:txBody>
          <a:bodyPr/>
          <a:lstStyle/>
          <a:p>
            <a:r>
              <a:rPr lang="en-ZA" sz="2400" b="1" dirty="0">
                <a:latin typeface="Arial" panose="020B0604020202020204" pitchFamily="34" charset="0"/>
                <a:ea typeface="Calibri" panose="020F0502020204030204" pitchFamily="34" charset="0"/>
                <a:cs typeface="Arial" panose="020B0604020202020204" pitchFamily="34" charset="0"/>
              </a:rPr>
              <a:t>M</a:t>
            </a:r>
            <a:r>
              <a:rPr lang="en-GB" sz="2400" b="1" dirty="0" err="1">
                <a:latin typeface="Arial" panose="020B0604020202020204" pitchFamily="34" charset="0"/>
                <a:ea typeface="Calibri" panose="020F0502020204030204" pitchFamily="34" charset="0"/>
                <a:cs typeface="Arial" panose="020B0604020202020204" pitchFamily="34" charset="0"/>
              </a:rPr>
              <a:t>andatory</a:t>
            </a:r>
            <a:r>
              <a:rPr lang="en-GB" sz="2400" b="1" dirty="0">
                <a:latin typeface="Arial" panose="020B0604020202020204" pitchFamily="34" charset="0"/>
                <a:ea typeface="Calibri" panose="020F0502020204030204" pitchFamily="34" charset="0"/>
                <a:cs typeface="Arial" panose="020B0604020202020204" pitchFamily="34" charset="0"/>
              </a:rPr>
              <a:t> Technical Evaluation Criteria for Cluster 4 to 6 Axial and Centrifugal Fans</a:t>
            </a:r>
            <a:endParaRPr lang="en-ZA" alt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19461" name="Slide Number Placeholder 3">
            <a:extLst>
              <a:ext uri="{FF2B5EF4-FFF2-40B4-BE49-F238E27FC236}">
                <a16:creationId xmlns:a16="http://schemas.microsoft.com/office/drawing/2014/main" id="{3E440E57-131D-F39F-842B-0C7076B76454}"/>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30</a:t>
            </a:fld>
            <a:endParaRPr lang="en-ZA" altLang="en-US">
              <a:solidFill>
                <a:srgbClr val="83725B"/>
              </a:solidFill>
            </a:endParaRPr>
          </a:p>
        </p:txBody>
      </p:sp>
      <p:graphicFrame>
        <p:nvGraphicFramePr>
          <p:cNvPr id="2" name="Table 1">
            <a:extLst>
              <a:ext uri="{FF2B5EF4-FFF2-40B4-BE49-F238E27FC236}">
                <a16:creationId xmlns:a16="http://schemas.microsoft.com/office/drawing/2014/main" id="{C79B82B7-F446-75B0-33F7-17947187B77F}"/>
              </a:ext>
            </a:extLst>
          </p:cNvPr>
          <p:cNvGraphicFramePr>
            <a:graphicFrameLocks noGrp="1"/>
          </p:cNvGraphicFramePr>
          <p:nvPr>
            <p:extLst>
              <p:ext uri="{D42A27DB-BD31-4B8C-83A1-F6EECF244321}">
                <p14:modId xmlns:p14="http://schemas.microsoft.com/office/powerpoint/2010/main" val="1345991100"/>
              </p:ext>
            </p:extLst>
          </p:nvPr>
        </p:nvGraphicFramePr>
        <p:xfrm>
          <a:off x="91440" y="1062991"/>
          <a:ext cx="8949691" cy="5442799"/>
        </p:xfrm>
        <a:graphic>
          <a:graphicData uri="http://schemas.openxmlformats.org/drawingml/2006/table">
            <a:tbl>
              <a:tblPr firstRow="1" firstCol="1" bandRow="1">
                <a:tableStyleId>{5C22544A-7EE6-4342-B048-85BDC9FD1C3A}</a:tableStyleId>
              </a:tblPr>
              <a:tblGrid>
                <a:gridCol w="485750">
                  <a:extLst>
                    <a:ext uri="{9D8B030D-6E8A-4147-A177-3AD203B41FA5}">
                      <a16:colId xmlns:a16="http://schemas.microsoft.com/office/drawing/2014/main" val="2894696617"/>
                    </a:ext>
                  </a:extLst>
                </a:gridCol>
                <a:gridCol w="3176782">
                  <a:extLst>
                    <a:ext uri="{9D8B030D-6E8A-4147-A177-3AD203B41FA5}">
                      <a16:colId xmlns:a16="http://schemas.microsoft.com/office/drawing/2014/main" val="3164878117"/>
                    </a:ext>
                  </a:extLst>
                </a:gridCol>
                <a:gridCol w="2324349">
                  <a:extLst>
                    <a:ext uri="{9D8B030D-6E8A-4147-A177-3AD203B41FA5}">
                      <a16:colId xmlns:a16="http://schemas.microsoft.com/office/drawing/2014/main" val="2997805742"/>
                    </a:ext>
                  </a:extLst>
                </a:gridCol>
                <a:gridCol w="2962810">
                  <a:extLst>
                    <a:ext uri="{9D8B030D-6E8A-4147-A177-3AD203B41FA5}">
                      <a16:colId xmlns:a16="http://schemas.microsoft.com/office/drawing/2014/main" val="910453493"/>
                    </a:ext>
                  </a:extLst>
                </a:gridCol>
              </a:tblGrid>
              <a:tr h="238839">
                <a:tc>
                  <a:txBody>
                    <a:bodyPr/>
                    <a:lstStyle/>
                    <a:p>
                      <a:pPr>
                        <a:lnSpc>
                          <a:spcPct val="115000"/>
                        </a:lnSpc>
                        <a:spcAft>
                          <a:spcPts val="1000"/>
                        </a:spcAft>
                        <a:buNone/>
                      </a:pPr>
                      <a:r>
                        <a:rPr lang="en-GB" sz="800" dirty="0">
                          <a:effectLst/>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nSpc>
                          <a:spcPct val="115000"/>
                        </a:lnSpc>
                        <a:spcAft>
                          <a:spcPts val="1000"/>
                        </a:spcAft>
                        <a:buNone/>
                      </a:pPr>
                      <a:r>
                        <a:rPr lang="en-GB" sz="800" dirty="0">
                          <a:effectLst/>
                        </a:rPr>
                        <a:t>Mandatory Technical Criteria Description</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nSpc>
                          <a:spcPct val="115000"/>
                        </a:lnSpc>
                        <a:spcAft>
                          <a:spcPts val="1000"/>
                        </a:spcAft>
                        <a:buNone/>
                      </a:pPr>
                      <a:r>
                        <a:rPr lang="en-ZA" sz="800">
                          <a:effectLst/>
                        </a:rPr>
                        <a:t>Reference to Technical Specification / Tender Returnable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nSpc>
                          <a:spcPct val="115000"/>
                        </a:lnSpc>
                        <a:spcAft>
                          <a:spcPts val="1000"/>
                        </a:spcAft>
                        <a:buNone/>
                      </a:pPr>
                      <a:r>
                        <a:rPr lang="en-GB" sz="800">
                          <a:effectLst/>
                        </a:rPr>
                        <a:t>Motivation for use of Criteria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extLst>
                  <a:ext uri="{0D108BD9-81ED-4DB2-BD59-A6C34878D82A}">
                    <a16:rowId xmlns:a16="http://schemas.microsoft.com/office/drawing/2014/main" val="2876102196"/>
                  </a:ext>
                </a:extLst>
              </a:tr>
              <a:tr h="2190255">
                <a:tc>
                  <a:txBody>
                    <a:bodyPr/>
                    <a:lstStyle/>
                    <a:p>
                      <a:pPr marL="0" lvl="0" indent="0">
                        <a:lnSpc>
                          <a:spcPct val="115000"/>
                        </a:lnSpc>
                        <a:spcAft>
                          <a:spcPts val="1000"/>
                        </a:spcAft>
                        <a:buSzPts val="1100"/>
                        <a:buFont typeface="+mj-lt"/>
                        <a:buNone/>
                      </a:pPr>
                      <a:endParaRPr lang="en-GB" sz="800" dirty="0">
                        <a:effectLst/>
                      </a:endParaRPr>
                    </a:p>
                    <a:p>
                      <a:pPr marL="0" lvl="0" indent="0">
                        <a:lnSpc>
                          <a:spcPct val="115000"/>
                        </a:lnSpc>
                        <a:spcAft>
                          <a:spcPts val="1000"/>
                        </a:spcAft>
                        <a:buSzPts val="1100"/>
                        <a:buFont typeface="+mj-lt"/>
                        <a:buNone/>
                      </a:pPr>
                      <a:endParaRPr lang="en-GB" sz="800" dirty="0">
                        <a:effectLst/>
                      </a:endParaRPr>
                    </a:p>
                    <a:p>
                      <a:pPr marL="0" lvl="0" indent="0">
                        <a:lnSpc>
                          <a:spcPct val="115000"/>
                        </a:lnSpc>
                        <a:spcAft>
                          <a:spcPts val="1000"/>
                        </a:spcAft>
                        <a:buSzPts val="1100"/>
                        <a:buFont typeface="+mj-lt"/>
                        <a:buNone/>
                      </a:pPr>
                      <a:r>
                        <a:rPr lang="en-GB" sz="800" dirty="0">
                          <a:effectLst/>
                        </a:rPr>
                        <a:t>1. 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dirty="0">
                          <a:effectLst/>
                        </a:rPr>
                        <a:t>The tendering entity provides proof of their installed base of Axial Flow Fans with hydraulic auto-variable blade pitching that the company has designed, manufactured, and supplied in the range larger than 3000kW within at least the last 20 years. The list can be either local or international clients for the power generation sectors, mining or industrial sectors for the applicable size and must contain the following information and at least 5 examples: </a:t>
                      </a:r>
                    </a:p>
                    <a:p>
                      <a:pPr algn="just">
                        <a:lnSpc>
                          <a:spcPct val="115000"/>
                        </a:lnSpc>
                        <a:buNone/>
                      </a:pPr>
                      <a:r>
                        <a:rPr lang="en-ZA" sz="800" dirty="0">
                          <a:effectLst/>
                        </a:rPr>
                        <a:t>1. Client/Utility Name </a:t>
                      </a:r>
                    </a:p>
                    <a:p>
                      <a:pPr algn="just">
                        <a:lnSpc>
                          <a:spcPct val="115000"/>
                        </a:lnSpc>
                        <a:buNone/>
                      </a:pPr>
                      <a:r>
                        <a:rPr lang="en-ZA" sz="800" dirty="0">
                          <a:effectLst/>
                        </a:rPr>
                        <a:t>2. Boiler Size in MW </a:t>
                      </a:r>
                    </a:p>
                    <a:p>
                      <a:pPr algn="just">
                        <a:lnSpc>
                          <a:spcPct val="115000"/>
                        </a:lnSpc>
                        <a:buNone/>
                      </a:pPr>
                      <a:r>
                        <a:rPr lang="en-ZA" sz="800" dirty="0">
                          <a:effectLst/>
                        </a:rPr>
                        <a:t>3. Fan Type </a:t>
                      </a:r>
                    </a:p>
                    <a:p>
                      <a:pPr algn="just">
                        <a:lnSpc>
                          <a:spcPct val="115000"/>
                        </a:lnSpc>
                        <a:buNone/>
                      </a:pPr>
                      <a:r>
                        <a:rPr lang="en-ZA" sz="800" dirty="0">
                          <a:effectLst/>
                        </a:rPr>
                        <a:t>4. Fan Size </a:t>
                      </a:r>
                    </a:p>
                    <a:p>
                      <a:pPr algn="just">
                        <a:lnSpc>
                          <a:spcPct val="115000"/>
                        </a:lnSpc>
                        <a:buNone/>
                      </a:pPr>
                      <a:r>
                        <a:rPr lang="en-ZA" sz="800" dirty="0">
                          <a:effectLst/>
                        </a:rPr>
                        <a:t>5. Fan Kilowatt Rating </a:t>
                      </a:r>
                    </a:p>
                    <a:p>
                      <a:pPr algn="just">
                        <a:lnSpc>
                          <a:spcPct val="115000"/>
                        </a:lnSpc>
                        <a:buNone/>
                      </a:pPr>
                      <a:r>
                        <a:rPr lang="en-ZA" sz="800" dirty="0">
                          <a:effectLst/>
                        </a:rPr>
                        <a:t>6. Contract Numbers </a:t>
                      </a:r>
                    </a:p>
                    <a:p>
                      <a:pPr algn="just">
                        <a:lnSpc>
                          <a:spcPct val="115000"/>
                        </a:lnSpc>
                        <a:buNone/>
                      </a:pPr>
                      <a:r>
                        <a:rPr lang="en-ZA" sz="800" dirty="0">
                          <a:effectLst/>
                        </a:rPr>
                        <a:t>7. Start Date of Contract </a:t>
                      </a:r>
                    </a:p>
                    <a:p>
                      <a:pPr algn="just">
                        <a:lnSpc>
                          <a:spcPct val="115000"/>
                        </a:lnSpc>
                        <a:buNone/>
                      </a:pPr>
                      <a:r>
                        <a:rPr lang="en-ZA" sz="800" dirty="0">
                          <a:effectLst/>
                        </a:rPr>
                        <a:t>8. Completion Date of Contract/Certificate of Completion. </a:t>
                      </a:r>
                    </a:p>
                    <a:p>
                      <a:pPr algn="just">
                        <a:lnSpc>
                          <a:spcPct val="115000"/>
                        </a:lnSpc>
                        <a:spcAft>
                          <a:spcPts val="1000"/>
                        </a:spcAft>
                        <a:buNone/>
                      </a:pPr>
                      <a:r>
                        <a:rPr lang="en-ZA" sz="800" dirty="0">
                          <a:effectLst/>
                        </a:rPr>
                        <a:t>Upon request from Eskom the supplier may be required to supply the contact’s name and number for a specific reference listed.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dirty="0">
                          <a:effectLst/>
                        </a:rPr>
                        <a:t>Supply reference list containing details relating to all the required fields stipulated in the mandatory item description. The tenderer must have and installed base of relevant Fans. </a:t>
                      </a:r>
                      <a:endPar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dirty="0">
                          <a:effectLst/>
                        </a:rPr>
                        <a:t>To demonstrate an understanding of the installed base of the supplier involved in Maintaining relevant Fans which will reduce the risk to Eskom. </a:t>
                      </a:r>
                    </a:p>
                    <a:p>
                      <a:pPr algn="just">
                        <a:lnSpc>
                          <a:spcPct val="115000"/>
                        </a:lnSpc>
                        <a:spcAft>
                          <a:spcPts val="1000"/>
                        </a:spcAft>
                        <a:buNone/>
                      </a:pPr>
                      <a:r>
                        <a:rPr lang="en-ZA" sz="800" dirty="0">
                          <a:effectLst/>
                        </a:rPr>
                        <a:t>Capability and Experience Evaluation.</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extLst>
                  <a:ext uri="{0D108BD9-81ED-4DB2-BD59-A6C34878D82A}">
                    <a16:rowId xmlns:a16="http://schemas.microsoft.com/office/drawing/2014/main" val="3743262032"/>
                  </a:ext>
                </a:extLst>
              </a:tr>
              <a:tr h="2028645">
                <a:tc>
                  <a:txBody>
                    <a:bodyPr/>
                    <a:lstStyle/>
                    <a:p>
                      <a:pPr marL="0" lvl="0" indent="0">
                        <a:lnSpc>
                          <a:spcPct val="115000"/>
                        </a:lnSpc>
                        <a:spcAft>
                          <a:spcPts val="1000"/>
                        </a:spcAft>
                        <a:buSzPts val="1100"/>
                        <a:buFont typeface="+mj-lt"/>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SzPts val="1100"/>
                        <a:buFont typeface="+mj-lt"/>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SzPts val="1100"/>
                        <a:buFont typeface="+mj-lt"/>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SzPts val="1100"/>
                        <a:buFont typeface="+mj-lt"/>
                        <a:buNone/>
                      </a:pPr>
                      <a:r>
                        <a:rPr lang="en-GB" sz="800" dirty="0">
                          <a:effectLst/>
                          <a:latin typeface="Calibri" panose="020F0502020204030204" pitchFamily="34" charset="0"/>
                          <a:ea typeface="Calibri" panose="020F0502020204030204" pitchFamily="34" charset="0"/>
                          <a:cs typeface="Times New Roman" panose="02020603050405020304" pitchFamily="18" charset="0"/>
                        </a:rPr>
                        <a:t>2.</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dirty="0">
                          <a:effectLst/>
                        </a:rPr>
                        <a:t>The tendering entity provides proof of its installed base of Centrifugal Fans that he has designed, manufactured, and supplied in the range greater than 2000kW within at least the last 20 years. The list can be either local or international clients in the power generation, mining or industrial sectors for the applicable size and must contain the following information and at least 5 examples: </a:t>
                      </a:r>
                    </a:p>
                    <a:p>
                      <a:pPr algn="just">
                        <a:lnSpc>
                          <a:spcPct val="115000"/>
                        </a:lnSpc>
                        <a:buNone/>
                      </a:pPr>
                      <a:r>
                        <a:rPr lang="en-ZA" sz="800" dirty="0">
                          <a:effectLst/>
                        </a:rPr>
                        <a:t>1. Client/Utility Name </a:t>
                      </a:r>
                    </a:p>
                    <a:p>
                      <a:pPr algn="just">
                        <a:lnSpc>
                          <a:spcPct val="115000"/>
                        </a:lnSpc>
                        <a:buNone/>
                      </a:pPr>
                      <a:r>
                        <a:rPr lang="en-ZA" sz="800" dirty="0">
                          <a:effectLst/>
                        </a:rPr>
                        <a:t>2. Boiler Size in MW </a:t>
                      </a:r>
                    </a:p>
                    <a:p>
                      <a:pPr algn="just">
                        <a:lnSpc>
                          <a:spcPct val="115000"/>
                        </a:lnSpc>
                        <a:buNone/>
                      </a:pPr>
                      <a:r>
                        <a:rPr lang="en-ZA" sz="800" dirty="0">
                          <a:effectLst/>
                        </a:rPr>
                        <a:t>3. Fan Type </a:t>
                      </a:r>
                    </a:p>
                    <a:p>
                      <a:pPr algn="just">
                        <a:lnSpc>
                          <a:spcPct val="115000"/>
                        </a:lnSpc>
                        <a:buNone/>
                      </a:pPr>
                      <a:r>
                        <a:rPr lang="en-ZA" sz="800" dirty="0">
                          <a:effectLst/>
                        </a:rPr>
                        <a:t>4. Fan Size </a:t>
                      </a:r>
                    </a:p>
                    <a:p>
                      <a:pPr algn="just">
                        <a:lnSpc>
                          <a:spcPct val="115000"/>
                        </a:lnSpc>
                        <a:buNone/>
                      </a:pPr>
                      <a:r>
                        <a:rPr lang="en-ZA" sz="800" dirty="0">
                          <a:effectLst/>
                        </a:rPr>
                        <a:t>5. Fan Kilowatt Rating </a:t>
                      </a:r>
                    </a:p>
                    <a:p>
                      <a:pPr algn="just">
                        <a:lnSpc>
                          <a:spcPct val="115000"/>
                        </a:lnSpc>
                        <a:buNone/>
                      </a:pPr>
                      <a:r>
                        <a:rPr lang="en-ZA" sz="800" dirty="0">
                          <a:effectLst/>
                        </a:rPr>
                        <a:t>6. Contract Numbers </a:t>
                      </a:r>
                    </a:p>
                    <a:p>
                      <a:pPr algn="just">
                        <a:lnSpc>
                          <a:spcPct val="115000"/>
                        </a:lnSpc>
                        <a:buNone/>
                      </a:pPr>
                      <a:r>
                        <a:rPr lang="en-ZA" sz="800" dirty="0">
                          <a:effectLst/>
                        </a:rPr>
                        <a:t>7. Start Date of Contract </a:t>
                      </a:r>
                    </a:p>
                    <a:p>
                      <a:pPr algn="just">
                        <a:lnSpc>
                          <a:spcPct val="115000"/>
                        </a:lnSpc>
                        <a:buNone/>
                      </a:pPr>
                      <a:r>
                        <a:rPr lang="en-ZA" sz="800" dirty="0">
                          <a:effectLst/>
                        </a:rPr>
                        <a:t>8. Completion Date of Contract/(Certificate of Completion) </a:t>
                      </a:r>
                    </a:p>
                    <a:p>
                      <a:pPr algn="just">
                        <a:lnSpc>
                          <a:spcPct val="115000"/>
                        </a:lnSpc>
                        <a:spcAft>
                          <a:spcPts val="1000"/>
                        </a:spcAft>
                        <a:buNone/>
                      </a:pPr>
                      <a:r>
                        <a:rPr lang="en-ZA" sz="800" dirty="0">
                          <a:effectLst/>
                        </a:rPr>
                        <a:t>Upon request from Eskom the supplier may be required to supply the contact’s name and number for a specific reference listed.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dirty="0">
                          <a:effectLst/>
                        </a:rPr>
                        <a:t>Supply reference list containing details relating to all the required fields stipulated in the mandatory item description. The tenderer must have and installed base of relevant Fans. </a:t>
                      </a:r>
                      <a:endPar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dirty="0">
                          <a:effectLst/>
                        </a:rPr>
                        <a:t>To demonstrate an understanding of the installed base of the supplier involved in Maintaining relevant Fans which will reduce the risk to Eskom. </a:t>
                      </a:r>
                    </a:p>
                    <a:p>
                      <a:pPr algn="just">
                        <a:lnSpc>
                          <a:spcPct val="115000"/>
                        </a:lnSpc>
                        <a:spcAft>
                          <a:spcPts val="1000"/>
                        </a:spcAft>
                        <a:buNone/>
                      </a:pPr>
                      <a:r>
                        <a:rPr lang="en-ZA" sz="800" dirty="0">
                          <a:effectLst/>
                        </a:rPr>
                        <a:t>Capability and Experience Evaluation.</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extLst>
                  <a:ext uri="{0D108BD9-81ED-4DB2-BD59-A6C34878D82A}">
                    <a16:rowId xmlns:a16="http://schemas.microsoft.com/office/drawing/2014/main" val="622186108"/>
                  </a:ext>
                </a:extLst>
              </a:tr>
              <a:tr h="562570">
                <a:tc>
                  <a:txBody>
                    <a:bodyPr/>
                    <a:lstStyle/>
                    <a:p>
                      <a:pPr marL="0" lvl="0" indent="0">
                        <a:lnSpc>
                          <a:spcPct val="115000"/>
                        </a:lnSpc>
                        <a:spcAft>
                          <a:spcPts val="1000"/>
                        </a:spcAft>
                        <a:buSzPts val="1100"/>
                        <a:buFont typeface="+mj-lt"/>
                        <a:buNone/>
                      </a:pPr>
                      <a:endParaRPr lang="en-GB" sz="800" dirty="0">
                        <a:effectLst/>
                      </a:endParaRPr>
                    </a:p>
                    <a:p>
                      <a:pPr marL="0" lvl="0" indent="0">
                        <a:lnSpc>
                          <a:spcPct val="115000"/>
                        </a:lnSpc>
                        <a:spcAft>
                          <a:spcPts val="1000"/>
                        </a:spcAft>
                        <a:buSzPts val="1100"/>
                        <a:buFont typeface="+mj-lt"/>
                        <a:buNone/>
                      </a:pPr>
                      <a:r>
                        <a:rPr lang="en-GB" sz="800" dirty="0">
                          <a:effectLst/>
                        </a:rPr>
                        <a:t>3. 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a:effectLst/>
                        </a:rPr>
                        <a:t>Tendering companies shall submit a valid proof of accreditation to ISO 3834 Part 2. In the event of a Joint Venture the company or companies that will physically be executing the welding work must submit valid proof of accreditation. </a:t>
                      </a:r>
                      <a:endParaRPr lang="en-ZA" sz="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gn="just">
                        <a:lnSpc>
                          <a:spcPct val="115000"/>
                        </a:lnSpc>
                        <a:buNone/>
                      </a:pPr>
                      <a:r>
                        <a:rPr lang="en-ZA" sz="800">
                          <a:effectLst/>
                        </a:rPr>
                        <a:t>Proof of valid accreditation for ISO 3834 as prescribed in the </a:t>
                      </a:r>
                    </a:p>
                    <a:p>
                      <a:pPr algn="just">
                        <a:lnSpc>
                          <a:spcPct val="115000"/>
                        </a:lnSpc>
                        <a:buNone/>
                      </a:pPr>
                      <a:r>
                        <a:rPr lang="en-ZA" sz="800">
                          <a:effectLst/>
                        </a:rPr>
                        <a:t>240-106628253 Eskom Welding Standard for </a:t>
                      </a:r>
                    </a:p>
                    <a:p>
                      <a:pPr algn="just">
                        <a:lnSpc>
                          <a:spcPct val="115000"/>
                        </a:lnSpc>
                        <a:spcAft>
                          <a:spcPts val="1000"/>
                        </a:spcAft>
                        <a:buNone/>
                      </a:pPr>
                      <a:r>
                        <a:rPr lang="en-ZA" sz="800">
                          <a:effectLst/>
                        </a:rPr>
                        <a:t>Level 1 Equipment.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tc>
                  <a:txBody>
                    <a:bodyPr/>
                    <a:lstStyle/>
                    <a:p>
                      <a:pPr>
                        <a:lnSpc>
                          <a:spcPct val="115000"/>
                        </a:lnSpc>
                        <a:spcAft>
                          <a:spcPts val="1000"/>
                        </a:spcAft>
                        <a:buNone/>
                      </a:pPr>
                      <a:r>
                        <a:rPr lang="en-GB" sz="800" dirty="0">
                          <a:effectLst/>
                        </a:rPr>
                        <a:t>Quality Evaluation.</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012" marR="28012" marT="0" marB="0"/>
                </a:tc>
                <a:extLst>
                  <a:ext uri="{0D108BD9-81ED-4DB2-BD59-A6C34878D82A}">
                    <a16:rowId xmlns:a16="http://schemas.microsoft.com/office/drawing/2014/main" val="2457739439"/>
                  </a:ext>
                </a:extLst>
              </a:tr>
            </a:tbl>
          </a:graphicData>
        </a:graphic>
      </p:graphicFrame>
    </p:spTree>
    <p:extLst>
      <p:ext uri="{BB962C8B-B14F-4D97-AF65-F5344CB8AC3E}">
        <p14:creationId xmlns:p14="http://schemas.microsoft.com/office/powerpoint/2010/main" val="268154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sz="2800" dirty="0"/>
              <a:t>Questions?</a:t>
            </a:r>
            <a:endParaRPr lang="en-US" dirty="0"/>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039092" y="2055668"/>
            <a:ext cx="2431472" cy="24711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896157" eaLnBrk="1" hangingPunct="1">
              <a:lnSpc>
                <a:spcPct val="100000"/>
              </a:lnSpc>
              <a:spcBef>
                <a:spcPct val="0"/>
              </a:spcBef>
              <a:buClrTx/>
              <a:buNone/>
              <a:defRPr/>
            </a:pPr>
            <a:endParaRPr lang="en-ZA" altLang="en-US" sz="980"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568036" y="3385020"/>
            <a:ext cx="1415469" cy="1415227"/>
          </a:xfrm>
          <a:prstGeom prst="rect">
            <a:avLst/>
          </a:prstGeom>
        </p:spPr>
      </p:pic>
    </p:spTree>
    <p:extLst>
      <p:ext uri="{BB962C8B-B14F-4D97-AF65-F5344CB8AC3E}">
        <p14:creationId xmlns:p14="http://schemas.microsoft.com/office/powerpoint/2010/main" val="46620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4"/>
          <p:cNvSpPr>
            <a:spLocks noGrp="1"/>
          </p:cNvSpPr>
          <p:nvPr>
            <p:ph type="subTitle" idx="1"/>
          </p:nvPr>
        </p:nvSpPr>
        <p:spPr>
          <a:xfrm>
            <a:off x="1979712" y="4426584"/>
            <a:ext cx="7056339" cy="1234664"/>
          </a:xfrm>
        </p:spPr>
        <p:txBody>
          <a:bodyPr>
            <a:normAutofit/>
          </a:bodyPr>
          <a:lstStyle/>
          <a:p>
            <a:r>
              <a:rPr lang="en-US" sz="3200" i="1" dirty="0">
                <a:latin typeface="Arial" charset="0"/>
                <a:cs typeface="Arial" charset="0"/>
              </a:rPr>
              <a:t>Finance</a:t>
            </a:r>
            <a:endParaRPr lang="en-ZA" sz="3200" i="1" dirty="0">
              <a:latin typeface="Arial" charset="0"/>
              <a:cs typeface="Arial" charset="0"/>
            </a:endParaRPr>
          </a:p>
        </p:txBody>
      </p:sp>
      <p:sp>
        <p:nvSpPr>
          <p:cNvPr id="6" name="Subtitle 2"/>
          <p:cNvSpPr txBox="1">
            <a:spLocks/>
          </p:cNvSpPr>
          <p:nvPr/>
        </p:nvSpPr>
        <p:spPr>
          <a:xfrm>
            <a:off x="3276600" y="6253163"/>
            <a:ext cx="5472113" cy="5048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a:solidFill>
                  <a:srgbClr val="9A3C1A"/>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ZA" sz="1400" b="1" dirty="0">
              <a:solidFill>
                <a:srgbClr val="EB641B">
                  <a:lumMod val="60000"/>
                  <a:lumOff val="40000"/>
                </a:srgbClr>
              </a:solidFill>
            </a:endParaRPr>
          </a:p>
        </p:txBody>
      </p:sp>
      <p:sp>
        <p:nvSpPr>
          <p:cNvPr id="2" name="Rectangle 1"/>
          <p:cNvSpPr/>
          <p:nvPr/>
        </p:nvSpPr>
        <p:spPr>
          <a:xfrm>
            <a:off x="4572000" y="1268760"/>
            <a:ext cx="4572000" cy="1224136"/>
          </a:xfrm>
          <a:prstGeom prst="rect">
            <a:avLst/>
          </a:prstGeom>
          <a:solidFill>
            <a:srgbClr val="9A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3" name="Slide Number Placeholder 2"/>
          <p:cNvSpPr>
            <a:spLocks noGrp="1"/>
          </p:cNvSpPr>
          <p:nvPr>
            <p:ph type="sldNum" sz="quarter" idx="12"/>
          </p:nvPr>
        </p:nvSpPr>
        <p:spPr/>
        <p:txBody>
          <a:bodyPr/>
          <a:lstStyle/>
          <a:p>
            <a:pPr>
              <a:defRPr/>
            </a:pPr>
            <a:fld id="{AA5AF34F-D362-49FB-AA09-5A9BD1504C21}" type="slidenum">
              <a:rPr lang="en-ZA" smtClean="0">
                <a:solidFill>
                  <a:prstClr val="black">
                    <a:tint val="75000"/>
                  </a:prstClr>
                </a:solidFill>
              </a:rPr>
              <a:pPr>
                <a:defRPr/>
              </a:pPr>
              <a:t>32</a:t>
            </a:fld>
            <a:endParaRPr lang="en-ZA" dirty="0">
              <a:solidFill>
                <a:prstClr val="black">
                  <a:tint val="75000"/>
                </a:prstClr>
              </a:solidFill>
            </a:endParaRPr>
          </a:p>
        </p:txBody>
      </p:sp>
      <p:sp>
        <p:nvSpPr>
          <p:cNvPr id="7" name="Text Placeholder 2"/>
          <p:cNvSpPr txBox="1">
            <a:spLocks/>
          </p:cNvSpPr>
          <p:nvPr/>
        </p:nvSpPr>
        <p:spPr bwMode="auto">
          <a:xfrm>
            <a:off x="2339752" y="3212976"/>
            <a:ext cx="6120680" cy="1213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Font typeface="Arial" charset="0"/>
              <a:buNone/>
              <a:defRPr sz="2800" kern="1200">
                <a:solidFill>
                  <a:srgbClr val="9A3C1A"/>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ZA" sz="3200" b="1" dirty="0">
              <a:solidFill>
                <a:srgbClr val="003896"/>
              </a:solidFill>
              <a:latin typeface="Arial" charset="0"/>
              <a:cs typeface="Arial" charset="0"/>
            </a:endParaRPr>
          </a:p>
        </p:txBody>
      </p:sp>
    </p:spTree>
    <p:extLst>
      <p:ext uri="{BB962C8B-B14F-4D97-AF65-F5344CB8AC3E}">
        <p14:creationId xmlns:p14="http://schemas.microsoft.com/office/powerpoint/2010/main" val="217641212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FD1F3-B742-DE87-085F-A6FD2FF68B9B}"/>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E9DFC2C3-492F-8DAE-1654-338C14374EB6}"/>
              </a:ext>
            </a:extLst>
          </p:cNvPr>
          <p:cNvSpPr>
            <a:spLocks noGrp="1" noChangeArrowheads="1"/>
          </p:cNvSpPr>
          <p:nvPr>
            <p:ph type="title"/>
          </p:nvPr>
        </p:nvSpPr>
        <p:spPr/>
        <p:txBody>
          <a:bodyPr/>
          <a:lstStyle/>
          <a:p>
            <a:r>
              <a:rPr lang="en-ZA" altLang="en-US" sz="2000" b="1" dirty="0">
                <a:latin typeface="Arial" charset="0"/>
                <a:cs typeface="Arial" charset="0"/>
              </a:rPr>
              <a:t>Step 3: </a:t>
            </a:r>
            <a:r>
              <a:rPr lang="en-US" sz="2000" b="1" dirty="0">
                <a:latin typeface="Arial" charset="0"/>
                <a:cs typeface="Arial" charset="0"/>
              </a:rPr>
              <a:t>Finance </a:t>
            </a:r>
            <a:r>
              <a:rPr lang="en-ZA" altLang="en-US" sz="2000" b="1" dirty="0"/>
              <a:t>	</a:t>
            </a:r>
            <a:r>
              <a:rPr lang="en-ZA" altLang="en-US" sz="1600" b="1" dirty="0"/>
              <a:t>	</a:t>
            </a:r>
            <a:r>
              <a:rPr lang="en-ZA" altLang="en-US" sz="2000" b="1" dirty="0"/>
              <a:t>	</a:t>
            </a:r>
            <a:endParaRPr lang="en-ZA" altLang="en-US" sz="2000" dirty="0"/>
          </a:p>
        </p:txBody>
      </p:sp>
      <p:sp>
        <p:nvSpPr>
          <p:cNvPr id="18437" name="Slide Number Placeholder 3">
            <a:extLst>
              <a:ext uri="{FF2B5EF4-FFF2-40B4-BE49-F238E27FC236}">
                <a16:creationId xmlns:a16="http://schemas.microsoft.com/office/drawing/2014/main" id="{2575B0E6-096B-555F-9D38-9690C1787D71}"/>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33</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B1C9B84E-8035-1996-F4DD-E3CE30B20990}"/>
              </a:ext>
            </a:extLst>
          </p:cNvPr>
          <p:cNvGraphicFramePr>
            <a:graphicFrameLocks noGrp="1"/>
          </p:cNvGraphicFramePr>
          <p:nvPr/>
        </p:nvGraphicFramePr>
        <p:xfrm>
          <a:off x="98036" y="1027739"/>
          <a:ext cx="8950714" cy="4470404"/>
        </p:xfrm>
        <a:graphic>
          <a:graphicData uri="http://schemas.openxmlformats.org/drawingml/2006/table">
            <a:tbl>
              <a:tblPr firstRow="1" firstCol="1" bandRow="1"/>
              <a:tblGrid>
                <a:gridCol w="2292739">
                  <a:extLst>
                    <a:ext uri="{9D8B030D-6E8A-4147-A177-3AD203B41FA5}">
                      <a16:colId xmlns:a16="http://schemas.microsoft.com/office/drawing/2014/main" val="4094373786"/>
                    </a:ext>
                  </a:extLst>
                </a:gridCol>
                <a:gridCol w="3943350">
                  <a:extLst>
                    <a:ext uri="{9D8B030D-6E8A-4147-A177-3AD203B41FA5}">
                      <a16:colId xmlns:a16="http://schemas.microsoft.com/office/drawing/2014/main" val="3822647133"/>
                    </a:ext>
                  </a:extLst>
                </a:gridCol>
                <a:gridCol w="827954">
                  <a:extLst>
                    <a:ext uri="{9D8B030D-6E8A-4147-A177-3AD203B41FA5}">
                      <a16:colId xmlns:a16="http://schemas.microsoft.com/office/drawing/2014/main" val="363282200"/>
                    </a:ext>
                  </a:extLst>
                </a:gridCol>
                <a:gridCol w="1010371">
                  <a:extLst>
                    <a:ext uri="{9D8B030D-6E8A-4147-A177-3AD203B41FA5}">
                      <a16:colId xmlns:a16="http://schemas.microsoft.com/office/drawing/2014/main" val="2585396442"/>
                    </a:ext>
                  </a:extLst>
                </a:gridCol>
                <a:gridCol w="876300">
                  <a:extLst>
                    <a:ext uri="{9D8B030D-6E8A-4147-A177-3AD203B41FA5}">
                      <a16:colId xmlns:a16="http://schemas.microsoft.com/office/drawing/2014/main" val="2197274332"/>
                    </a:ext>
                  </a:extLst>
                </a:gridCol>
              </a:tblGrid>
              <a:tr h="1733300">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Reference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Returnable From Suppliers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at Tender closing (disqualifiable)</a:t>
                      </a:r>
                      <a:r>
                        <a:rPr lang="en-US" sz="14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a:effectLst/>
                          <a:latin typeface="Arial" panose="020B0604020202020204" pitchFamily="34" charset="0"/>
                          <a:ea typeface="Calibri" panose="020F0502020204030204" pitchFamily="34" charset="0"/>
                          <a:cs typeface="Times New Roman" panose="02020603050405020304" pitchFamily="18" charset="0"/>
                        </a:rPr>
                        <a:t>Returnable required at Tender closing. (Non-disqualifiable)</a:t>
                      </a:r>
                      <a:r>
                        <a:rPr lang="en-US" sz="1400" b="1">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Returnable required prior to Contract Award.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343" marR="5934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96458"/>
                  </a:ext>
                </a:extLst>
              </a:tr>
              <a:tr h="580132">
                <a:tc>
                  <a:txBody>
                    <a:bodyPr/>
                    <a:lstStyle/>
                    <a:p>
                      <a:r>
                        <a:rPr lang="en-US" sz="1800" b="1" kern="1200" dirty="0">
                          <a:solidFill>
                            <a:schemeClr val="tx1"/>
                          </a:solidFill>
                          <a:effectLst/>
                          <a:latin typeface="+mn-lt"/>
                          <a:ea typeface="+mn-ea"/>
                          <a:cs typeface="+mn-cs"/>
                        </a:rPr>
                        <a:t>Pricing schedule - Annexure Q</a:t>
                      </a:r>
                      <a:endParaRPr lang="en-ZA"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Completed pricing schedule.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US" sz="18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For e-tendering price schedule needs to be submitted in </a:t>
                      </a:r>
                      <a:r>
                        <a:rPr lang="en-US" sz="1800" i="1" dirty="0">
                          <a:effectLst/>
                          <a:latin typeface="Arial" panose="020B0604020202020204" pitchFamily="34" charset="0"/>
                          <a:ea typeface="Calibri" panose="020F0502020204030204" pitchFamily="34" charset="0"/>
                          <a:cs typeface="Times New Roman" panose="02020603050405020304" pitchFamily="18" charset="0"/>
                        </a:rPr>
                        <a:t>PDF format.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685783" rtl="0" eaLnBrk="1" fontAlgn="auto" latinLnBrk="0" hangingPunct="1">
                        <a:lnSpc>
                          <a:spcPct val="115000"/>
                        </a:lnSpc>
                        <a:spcBef>
                          <a:spcPts val="0"/>
                        </a:spcBef>
                        <a:spcAft>
                          <a:spcPts val="1000"/>
                        </a:spcAft>
                        <a:buClrTx/>
                        <a:buSzTx/>
                        <a:buFontTx/>
                        <a:buNone/>
                        <a:tabLst/>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191629"/>
                  </a:ext>
                </a:extLst>
              </a:tr>
              <a:tr h="580132">
                <a:tc>
                  <a:txBody>
                    <a:bodyPr/>
                    <a:lstStyle/>
                    <a:p>
                      <a:pPr algn="just">
                        <a:lnSpc>
                          <a:spcPct val="115000"/>
                        </a:lnSpc>
                        <a:spcAft>
                          <a:spcPts val="1000"/>
                        </a:spcAft>
                      </a:pPr>
                      <a:endParaRPr lang="en-ZA"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i="1">
                          <a:effectLst/>
                          <a:latin typeface="Arial" panose="020B0604020202020204" pitchFamily="34" charset="0"/>
                          <a:ea typeface="Calibri" panose="020F0502020204030204" pitchFamily="34" charset="0"/>
                          <a:cs typeface="Times New Roman" panose="02020603050405020304" pitchFamily="18" charset="0"/>
                        </a:rPr>
                        <a:t>and a copy in excel format.</a:t>
                      </a:r>
                      <a:r>
                        <a:rPr lang="en-US" sz="1800">
                          <a:effectLst/>
                          <a:latin typeface="Aptos" panose="020B0004020202020204" pitchFamily="34" charset="0"/>
                          <a:ea typeface="Calibri" panose="020F0502020204030204" pitchFamily="34" charset="0"/>
                          <a:cs typeface="Aptos" panose="020B0004020202020204" pitchFamily="34" charset="0"/>
                        </a:rPr>
                        <a:t> </a:t>
                      </a:r>
                      <a:r>
                        <a:rPr lang="en-US" sz="1800">
                          <a:effectLst/>
                          <a:latin typeface="Arial" panose="020B0604020202020204" pitchFamily="34" charset="0"/>
                          <a:ea typeface="Calibri" panose="020F0502020204030204" pitchFamily="34" charset="0"/>
                          <a:cs typeface="Times New Roman" panose="02020603050405020304" pitchFamily="18" charset="0"/>
                        </a:rPr>
                        <a:t>The upload size per document is 500 megabytes and total submission is restricted to 4 gigabytes.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815179"/>
                  </a:ext>
                </a:extLst>
              </a:tr>
            </a:tbl>
          </a:graphicData>
        </a:graphic>
      </p:graphicFrame>
    </p:spTree>
    <p:extLst>
      <p:ext uri="{BB962C8B-B14F-4D97-AF65-F5344CB8AC3E}">
        <p14:creationId xmlns:p14="http://schemas.microsoft.com/office/powerpoint/2010/main" val="1277659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41CDA-3885-2EF1-736D-6D09D5AB1B0B}"/>
            </a:ext>
          </a:extLst>
        </p:cNvPr>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9F807B4E-6B33-91CD-889A-A919CBA2CEC0}"/>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34</a:t>
            </a:fld>
            <a:endParaRPr lang="en-ZA">
              <a:solidFill>
                <a:srgbClr val="83725B"/>
              </a:solidFill>
            </a:endParaRPr>
          </a:p>
        </p:txBody>
      </p:sp>
      <p:sp>
        <p:nvSpPr>
          <p:cNvPr id="59395" name="Rectangle 2">
            <a:extLst>
              <a:ext uri="{FF2B5EF4-FFF2-40B4-BE49-F238E27FC236}">
                <a16:creationId xmlns:a16="http://schemas.microsoft.com/office/drawing/2014/main" id="{0C9FB25F-27A7-6224-C72B-6F28892F5570}"/>
              </a:ext>
            </a:extLst>
          </p:cNvPr>
          <p:cNvSpPr>
            <a:spLocks noGrp="1" noChangeArrowheads="1"/>
          </p:cNvSpPr>
          <p:nvPr>
            <p:ph type="title"/>
          </p:nvPr>
        </p:nvSpPr>
        <p:spPr>
          <a:xfrm>
            <a:off x="241728" y="205691"/>
            <a:ext cx="6807646" cy="666750"/>
          </a:xfrm>
        </p:spPr>
        <p:txBody>
          <a:bodyPr/>
          <a:lstStyle/>
          <a:p>
            <a:br>
              <a:rPr lang="en-ZA" altLang="en-US" sz="2000" i="1" dirty="0">
                <a:latin typeface="Arial" charset="0"/>
                <a:cs typeface="Arial" charset="0"/>
              </a:rPr>
            </a:br>
            <a:r>
              <a:rPr lang="en-ZA" altLang="en-US" sz="2000" b="1" dirty="0">
                <a:latin typeface="Arial" charset="0"/>
                <a:cs typeface="Arial" charset="0"/>
              </a:rPr>
              <a:t>Step 3: </a:t>
            </a:r>
            <a:r>
              <a:rPr lang="en-US" sz="2000" b="1" dirty="0">
                <a:latin typeface="Arial" charset="0"/>
                <a:cs typeface="Arial" charset="0"/>
              </a:rPr>
              <a:t>Finance</a:t>
            </a:r>
            <a:br>
              <a:rPr lang="en-GB" sz="2000" i="1" dirty="0">
                <a:latin typeface="Arial" charset="0"/>
                <a:cs typeface="Arial" charset="0"/>
              </a:rPr>
            </a:br>
            <a:r>
              <a:rPr lang="en-ZA" altLang="en-US" sz="2000" b="1" dirty="0">
                <a:solidFill>
                  <a:srgbClr val="FFFFFF"/>
                </a:solidFill>
              </a:rPr>
              <a:t>		</a:t>
            </a:r>
            <a:endParaRPr lang="en-ZA" sz="2000" b="1" dirty="0"/>
          </a:p>
        </p:txBody>
      </p:sp>
      <p:sp>
        <p:nvSpPr>
          <p:cNvPr id="59396" name="Rectangle 3">
            <a:extLst>
              <a:ext uri="{FF2B5EF4-FFF2-40B4-BE49-F238E27FC236}">
                <a16:creationId xmlns:a16="http://schemas.microsoft.com/office/drawing/2014/main" id="{7A0C52EA-4E9D-B6E3-03E5-1BAACF0CEC9C}"/>
              </a:ext>
            </a:extLst>
          </p:cNvPr>
          <p:cNvSpPr>
            <a:spLocks noGrp="1" noChangeArrowheads="1"/>
          </p:cNvSpPr>
          <p:nvPr>
            <p:ph type="body" idx="1"/>
          </p:nvPr>
        </p:nvSpPr>
        <p:spPr>
          <a:xfrm>
            <a:off x="107504" y="981074"/>
            <a:ext cx="8857109" cy="5740401"/>
          </a:xfrm>
        </p:spPr>
        <p:txBody>
          <a:bodyPr/>
          <a:lstStyle/>
          <a:p>
            <a:pPr marL="390525" lvl="0" indent="-28575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ZA" sz="1800" dirty="0">
              <a:ea typeface="Calibri"/>
              <a:cs typeface="Times New Roman"/>
            </a:endParaRPr>
          </a:p>
          <a:p>
            <a:pPr marL="390525" lvl="0" indent="-28575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ZA" sz="1800" dirty="0">
              <a:ea typeface="Calibri"/>
              <a:cs typeface="Times New Roman"/>
            </a:endParaRPr>
          </a:p>
          <a:p>
            <a:pPr marL="447675" lvl="0" indent="-34290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r>
              <a:rPr lang="en-US" sz="1800" dirty="0">
                <a:ea typeface="Times New Roman"/>
                <a:hlinkClick r:id="rId2" action="ppaction://hlinkfile"/>
              </a:rPr>
              <a:t>Finance\Attachment C - Resources Price List.xlsx</a:t>
            </a:r>
            <a:endParaRPr lang="en-US" sz="1800" dirty="0">
              <a:ea typeface="Times New Roman"/>
            </a:endParaRPr>
          </a:p>
          <a:p>
            <a:pPr marL="447675" lvl="0" indent="-34290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US" sz="1800" dirty="0">
              <a:ea typeface="Times New Roman"/>
            </a:endParaRPr>
          </a:p>
          <a:p>
            <a:pPr marL="390525" indent="-28575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r>
              <a:rPr lang="en-US" sz="1800" dirty="0">
                <a:ea typeface="Times New Roman"/>
                <a:hlinkClick r:id="rId3" action="ppaction://hlinkfile"/>
              </a:rPr>
              <a:t>Revised Air Heater Activity Schedules (Finance Folder)</a:t>
            </a:r>
            <a:endParaRPr lang="en-US" sz="1800" dirty="0">
              <a:ea typeface="Times New Roman"/>
            </a:endParaRPr>
          </a:p>
          <a:p>
            <a:pPr marL="447675" lvl="0" indent="-34290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US" sz="1800" dirty="0">
              <a:ea typeface="Times New Roman"/>
            </a:endParaRPr>
          </a:p>
          <a:p>
            <a:pPr marL="447675" lvl="0" indent="-34290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r>
              <a:rPr lang="en-US" sz="1800" dirty="0">
                <a:ea typeface="Times New Roman"/>
                <a:hlinkClick r:id="rId4" action="ppaction://hlinkfile"/>
              </a:rPr>
              <a:t>Finance\Fans Activity Schedules</a:t>
            </a:r>
            <a:endParaRPr lang="en-US" sz="1800" dirty="0">
              <a:ea typeface="Times New Roman"/>
            </a:endParaRPr>
          </a:p>
          <a:p>
            <a:pPr marL="447675" lvl="0" indent="-34290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ZA" sz="1800" dirty="0">
              <a:ea typeface="Times New Roman"/>
            </a:endParaRPr>
          </a:p>
          <a:p>
            <a:pPr marL="447675" lvl="0" indent="-34290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ZA" sz="1800" dirty="0">
              <a:ea typeface="Calibri"/>
              <a:cs typeface="Times New Roman"/>
            </a:endParaRPr>
          </a:p>
        </p:txBody>
      </p:sp>
    </p:spTree>
    <p:extLst>
      <p:ext uri="{BB962C8B-B14F-4D97-AF65-F5344CB8AC3E}">
        <p14:creationId xmlns:p14="http://schemas.microsoft.com/office/powerpoint/2010/main" val="373752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normAutofit/>
          </a:bodyPr>
          <a:lstStyle/>
          <a:p>
            <a:r>
              <a:rPr lang="en-US" sz="2800" dirty="0"/>
              <a:t>Questions?</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039092" y="2055668"/>
            <a:ext cx="2431472" cy="24711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896157" eaLnBrk="1" hangingPunct="1">
              <a:lnSpc>
                <a:spcPct val="100000"/>
              </a:lnSpc>
              <a:spcBef>
                <a:spcPct val="0"/>
              </a:spcBef>
              <a:buClrTx/>
              <a:buNone/>
              <a:defRPr/>
            </a:pPr>
            <a:endParaRPr lang="en-ZA" altLang="en-US" sz="980"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568036" y="3385020"/>
            <a:ext cx="1415469" cy="1415227"/>
          </a:xfrm>
          <a:prstGeom prst="rect">
            <a:avLst/>
          </a:prstGeom>
        </p:spPr>
      </p:pic>
    </p:spTree>
    <p:extLst>
      <p:ext uri="{BB962C8B-B14F-4D97-AF65-F5344CB8AC3E}">
        <p14:creationId xmlns:p14="http://schemas.microsoft.com/office/powerpoint/2010/main" val="2355355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4"/>
          <p:cNvSpPr>
            <a:spLocks noGrp="1"/>
          </p:cNvSpPr>
          <p:nvPr>
            <p:ph type="subTitle" idx="1"/>
          </p:nvPr>
        </p:nvSpPr>
        <p:spPr>
          <a:xfrm>
            <a:off x="1979712" y="4426584"/>
            <a:ext cx="7056339" cy="1234664"/>
          </a:xfrm>
        </p:spPr>
        <p:txBody>
          <a:bodyPr>
            <a:normAutofit/>
          </a:bodyPr>
          <a:lstStyle/>
          <a:p>
            <a:r>
              <a:rPr lang="en-ZA" altLang="en-US" sz="3200" i="1" dirty="0">
                <a:latin typeface="Arial" charset="0"/>
                <a:cs typeface="Arial" charset="0"/>
              </a:rPr>
              <a:t>Supplier Development, Localisation and Industrialisation </a:t>
            </a:r>
            <a:endParaRPr lang="en-GB" sz="3200" i="1" dirty="0">
              <a:latin typeface="Arial" charset="0"/>
              <a:cs typeface="Arial" charset="0"/>
            </a:endParaRPr>
          </a:p>
          <a:p>
            <a:endParaRPr lang="en-ZA" sz="3200" i="1" dirty="0">
              <a:latin typeface="Arial" charset="0"/>
              <a:cs typeface="Arial" charset="0"/>
            </a:endParaRPr>
          </a:p>
        </p:txBody>
      </p:sp>
      <p:sp>
        <p:nvSpPr>
          <p:cNvPr id="6" name="Subtitle 2"/>
          <p:cNvSpPr txBox="1">
            <a:spLocks/>
          </p:cNvSpPr>
          <p:nvPr/>
        </p:nvSpPr>
        <p:spPr>
          <a:xfrm>
            <a:off x="3276600" y="6253163"/>
            <a:ext cx="5472113" cy="5048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a:solidFill>
                  <a:srgbClr val="9A3C1A"/>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ZA" sz="1400" b="1" dirty="0">
              <a:solidFill>
                <a:srgbClr val="EB641B">
                  <a:lumMod val="60000"/>
                  <a:lumOff val="40000"/>
                </a:srgbClr>
              </a:solidFill>
            </a:endParaRPr>
          </a:p>
        </p:txBody>
      </p:sp>
      <p:sp>
        <p:nvSpPr>
          <p:cNvPr id="2" name="Rectangle 1"/>
          <p:cNvSpPr/>
          <p:nvPr/>
        </p:nvSpPr>
        <p:spPr>
          <a:xfrm>
            <a:off x="4572000" y="1268760"/>
            <a:ext cx="4572000" cy="1224136"/>
          </a:xfrm>
          <a:prstGeom prst="rect">
            <a:avLst/>
          </a:prstGeom>
          <a:solidFill>
            <a:srgbClr val="9A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3" name="Slide Number Placeholder 2"/>
          <p:cNvSpPr>
            <a:spLocks noGrp="1"/>
          </p:cNvSpPr>
          <p:nvPr>
            <p:ph type="sldNum" sz="quarter" idx="12"/>
          </p:nvPr>
        </p:nvSpPr>
        <p:spPr/>
        <p:txBody>
          <a:bodyPr/>
          <a:lstStyle/>
          <a:p>
            <a:pPr>
              <a:defRPr/>
            </a:pPr>
            <a:fld id="{AA5AF34F-D362-49FB-AA09-5A9BD1504C21}" type="slidenum">
              <a:rPr lang="en-ZA" smtClean="0">
                <a:solidFill>
                  <a:prstClr val="black">
                    <a:tint val="75000"/>
                  </a:prstClr>
                </a:solidFill>
              </a:rPr>
              <a:pPr>
                <a:defRPr/>
              </a:pPr>
              <a:t>36</a:t>
            </a:fld>
            <a:endParaRPr lang="en-ZA" dirty="0">
              <a:solidFill>
                <a:prstClr val="black">
                  <a:tint val="75000"/>
                </a:prstClr>
              </a:solidFill>
            </a:endParaRPr>
          </a:p>
        </p:txBody>
      </p:sp>
      <p:sp>
        <p:nvSpPr>
          <p:cNvPr id="7" name="Text Placeholder 2"/>
          <p:cNvSpPr txBox="1">
            <a:spLocks/>
          </p:cNvSpPr>
          <p:nvPr/>
        </p:nvSpPr>
        <p:spPr bwMode="auto">
          <a:xfrm>
            <a:off x="2339752" y="3212976"/>
            <a:ext cx="6120680" cy="1213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Font typeface="Arial" charset="0"/>
              <a:buNone/>
              <a:defRPr sz="2800" kern="1200">
                <a:solidFill>
                  <a:srgbClr val="9A3C1A"/>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ZA" sz="3200" b="1" dirty="0">
              <a:solidFill>
                <a:srgbClr val="003896"/>
              </a:solidFill>
              <a:latin typeface="Arial" charset="0"/>
              <a:cs typeface="Arial" charset="0"/>
            </a:endParaRPr>
          </a:p>
        </p:txBody>
      </p:sp>
    </p:spTree>
    <p:extLst>
      <p:ext uri="{BB962C8B-B14F-4D97-AF65-F5344CB8AC3E}">
        <p14:creationId xmlns:p14="http://schemas.microsoft.com/office/powerpoint/2010/main" val="336258825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37</a:t>
            </a:fld>
            <a:endParaRPr lang="en-ZA">
              <a:solidFill>
                <a:srgbClr val="83725B"/>
              </a:solidFill>
            </a:endParaRPr>
          </a:p>
        </p:txBody>
      </p:sp>
      <p:sp>
        <p:nvSpPr>
          <p:cNvPr id="59395" name="Rectangle 2"/>
          <p:cNvSpPr>
            <a:spLocks noGrp="1" noChangeArrowheads="1"/>
          </p:cNvSpPr>
          <p:nvPr>
            <p:ph type="title"/>
          </p:nvPr>
        </p:nvSpPr>
        <p:spPr>
          <a:xfrm>
            <a:off x="275284" y="197302"/>
            <a:ext cx="6807646" cy="666750"/>
          </a:xfrm>
        </p:spPr>
        <p:txBody>
          <a:bodyPr/>
          <a:lstStyle/>
          <a:p>
            <a:br>
              <a:rPr lang="en-ZA" altLang="en-US" sz="2000" i="1" dirty="0">
                <a:latin typeface="Arial" charset="0"/>
                <a:cs typeface="Arial" charset="0"/>
              </a:rPr>
            </a:br>
            <a:r>
              <a:rPr lang="en-ZA" altLang="en-US" sz="2000" b="1" dirty="0">
                <a:latin typeface="Arial" charset="0"/>
                <a:cs typeface="Arial" charset="0"/>
              </a:rPr>
              <a:t>Step 4: Supplier Development, Localisation and Industrialisation </a:t>
            </a:r>
            <a:r>
              <a:rPr lang="en-US" altLang="en-US" sz="2000" b="1" dirty="0"/>
              <a:t>(Contractual Requirements)</a:t>
            </a:r>
            <a:r>
              <a:rPr lang="en-ZA" altLang="en-US" sz="2000" b="1" dirty="0"/>
              <a:t>	</a:t>
            </a:r>
            <a:br>
              <a:rPr lang="en-GB" sz="2000" i="1" dirty="0">
                <a:latin typeface="Arial" charset="0"/>
                <a:cs typeface="Arial" charset="0"/>
              </a:rPr>
            </a:br>
            <a:r>
              <a:rPr lang="en-ZA" altLang="en-US" sz="2000" b="1" dirty="0">
                <a:solidFill>
                  <a:srgbClr val="FFFFFF"/>
                </a:solidFill>
              </a:rPr>
              <a:t>		</a:t>
            </a:r>
            <a:endParaRPr lang="en-ZA" sz="2000" b="1" dirty="0"/>
          </a:p>
        </p:txBody>
      </p:sp>
      <p:sp>
        <p:nvSpPr>
          <p:cNvPr id="59396" name="Rectangle 3"/>
          <p:cNvSpPr>
            <a:spLocks noGrp="1"/>
          </p:cNvSpPr>
          <p:nvPr>
            <p:ph type="body" idx="1"/>
          </p:nvPr>
        </p:nvSpPr>
        <p:spPr>
          <a:xfrm>
            <a:off x="107504" y="981074"/>
            <a:ext cx="8857109" cy="5740401"/>
          </a:xfrm>
        </p:spPr>
        <p:txBody>
          <a:bodyPr/>
          <a:lstStyle/>
          <a:p>
            <a:pPr marL="390525" lvl="0" indent="-28575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ZA" sz="1800" dirty="0">
              <a:ea typeface="Calibri"/>
              <a:cs typeface="Times New Roman"/>
            </a:endParaRPr>
          </a:p>
          <a:p>
            <a:pPr marL="390525" lvl="0" indent="-28575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endParaRPr lang="en-ZA" sz="1800" dirty="0">
              <a:ea typeface="Calibri"/>
              <a:cs typeface="Times New Roman"/>
            </a:endParaRPr>
          </a:p>
          <a:p>
            <a:pPr marL="390525" lvl="0" indent="-285750" algn="just">
              <a:lnSpc>
                <a:spcPct val="130000"/>
              </a:lnSpc>
              <a:spcBef>
                <a:spcPts val="600"/>
              </a:spcBef>
              <a:spcAft>
                <a:spcPts val="600"/>
              </a:spcAft>
              <a:tabLst>
                <a:tab pos="252095" algn="l"/>
                <a:tab pos="431800" algn="l"/>
                <a:tab pos="504190" algn="l"/>
                <a:tab pos="575945" algn="l"/>
                <a:tab pos="647700" algn="l"/>
                <a:tab pos="756285" algn="l"/>
                <a:tab pos="1007745" algn="l"/>
                <a:tab pos="1259840" algn="l"/>
                <a:tab pos="1511935" algn="l"/>
                <a:tab pos="1764030" algn="l"/>
                <a:tab pos="2016125" algn="l"/>
                <a:tab pos="2268220" algn="l"/>
                <a:tab pos="2771775" algn="l"/>
              </a:tabLst>
            </a:pPr>
            <a:r>
              <a:rPr lang="en-US" sz="1800" dirty="0">
                <a:ea typeface="Calibri"/>
                <a:cs typeface="Times New Roman"/>
                <a:hlinkClick r:id="rId2" action="ppaction://hlinkfile"/>
              </a:rPr>
              <a:t>Commercial\Annexure R -SDL &amp; I Strategy - Regenerative Air Heaters and Auto Variable Pitch Axial Flow Fans and Centrifugal Fans.pdf</a:t>
            </a:r>
            <a:endParaRPr lang="en-ZA" sz="1800" dirty="0">
              <a:ea typeface="Calibri"/>
              <a:cs typeface="Times New Roman"/>
            </a:endParaRPr>
          </a:p>
        </p:txBody>
      </p:sp>
    </p:spTree>
    <p:extLst>
      <p:ext uri="{BB962C8B-B14F-4D97-AF65-F5344CB8AC3E}">
        <p14:creationId xmlns:p14="http://schemas.microsoft.com/office/powerpoint/2010/main" val="3782456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normAutofit/>
          </a:bodyPr>
          <a:lstStyle/>
          <a:p>
            <a:r>
              <a:rPr lang="en-US" sz="2800" dirty="0"/>
              <a:t>Questions?</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039092" y="2055668"/>
            <a:ext cx="2431472" cy="24711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896157" eaLnBrk="1" hangingPunct="1">
              <a:lnSpc>
                <a:spcPct val="100000"/>
              </a:lnSpc>
              <a:spcBef>
                <a:spcPct val="0"/>
              </a:spcBef>
              <a:buClrTx/>
              <a:buNone/>
              <a:defRPr/>
            </a:pPr>
            <a:endParaRPr lang="en-ZA" altLang="en-US" sz="980"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568036" y="3385020"/>
            <a:ext cx="1415469" cy="1415227"/>
          </a:xfrm>
          <a:prstGeom prst="rect">
            <a:avLst/>
          </a:prstGeom>
        </p:spPr>
      </p:pic>
    </p:spTree>
    <p:extLst>
      <p:ext uri="{BB962C8B-B14F-4D97-AF65-F5344CB8AC3E}">
        <p14:creationId xmlns:p14="http://schemas.microsoft.com/office/powerpoint/2010/main" val="1953205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4"/>
          <p:cNvSpPr>
            <a:spLocks noGrp="1"/>
          </p:cNvSpPr>
          <p:nvPr>
            <p:ph type="subTitle" idx="1"/>
          </p:nvPr>
        </p:nvSpPr>
        <p:spPr>
          <a:xfrm>
            <a:off x="1979712" y="4426584"/>
            <a:ext cx="7056339" cy="1234664"/>
          </a:xfrm>
        </p:spPr>
        <p:txBody>
          <a:bodyPr>
            <a:normAutofit/>
          </a:bodyPr>
          <a:lstStyle/>
          <a:p>
            <a:r>
              <a:rPr lang="en-US" altLang="en-US" sz="2000" b="1" dirty="0"/>
              <a:t>SAFETY, HEALTH AND ENVIRONMENTAL (SHE)</a:t>
            </a:r>
            <a:endParaRPr lang="en-ZA" sz="2000" i="1" dirty="0">
              <a:latin typeface="Arial" charset="0"/>
              <a:cs typeface="Arial" charset="0"/>
            </a:endParaRPr>
          </a:p>
        </p:txBody>
      </p:sp>
      <p:sp>
        <p:nvSpPr>
          <p:cNvPr id="6" name="Subtitle 2"/>
          <p:cNvSpPr txBox="1">
            <a:spLocks/>
          </p:cNvSpPr>
          <p:nvPr/>
        </p:nvSpPr>
        <p:spPr>
          <a:xfrm>
            <a:off x="3276600" y="6253163"/>
            <a:ext cx="5472113" cy="5048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a:solidFill>
                  <a:srgbClr val="9A3C1A"/>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ZA" sz="1400" b="1" dirty="0">
              <a:solidFill>
                <a:srgbClr val="EB641B">
                  <a:lumMod val="60000"/>
                  <a:lumOff val="40000"/>
                </a:srgbClr>
              </a:solidFill>
            </a:endParaRPr>
          </a:p>
        </p:txBody>
      </p:sp>
      <p:sp>
        <p:nvSpPr>
          <p:cNvPr id="2" name="Rectangle 1"/>
          <p:cNvSpPr/>
          <p:nvPr/>
        </p:nvSpPr>
        <p:spPr>
          <a:xfrm>
            <a:off x="4572000" y="1268760"/>
            <a:ext cx="4572000" cy="1224136"/>
          </a:xfrm>
          <a:prstGeom prst="rect">
            <a:avLst/>
          </a:prstGeom>
          <a:solidFill>
            <a:srgbClr val="9A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3" name="Slide Number Placeholder 2"/>
          <p:cNvSpPr>
            <a:spLocks noGrp="1"/>
          </p:cNvSpPr>
          <p:nvPr>
            <p:ph type="sldNum" sz="quarter" idx="12"/>
          </p:nvPr>
        </p:nvSpPr>
        <p:spPr/>
        <p:txBody>
          <a:bodyPr/>
          <a:lstStyle/>
          <a:p>
            <a:pPr>
              <a:defRPr/>
            </a:pPr>
            <a:fld id="{AA5AF34F-D362-49FB-AA09-5A9BD1504C21}" type="slidenum">
              <a:rPr lang="en-ZA" smtClean="0">
                <a:solidFill>
                  <a:prstClr val="black">
                    <a:tint val="75000"/>
                  </a:prstClr>
                </a:solidFill>
              </a:rPr>
              <a:pPr>
                <a:defRPr/>
              </a:pPr>
              <a:t>39</a:t>
            </a:fld>
            <a:endParaRPr lang="en-ZA" dirty="0">
              <a:solidFill>
                <a:prstClr val="black">
                  <a:tint val="75000"/>
                </a:prstClr>
              </a:solidFill>
            </a:endParaRPr>
          </a:p>
        </p:txBody>
      </p:sp>
      <p:sp>
        <p:nvSpPr>
          <p:cNvPr id="7" name="Text Placeholder 2"/>
          <p:cNvSpPr txBox="1">
            <a:spLocks/>
          </p:cNvSpPr>
          <p:nvPr/>
        </p:nvSpPr>
        <p:spPr bwMode="auto">
          <a:xfrm>
            <a:off x="2339752" y="3212976"/>
            <a:ext cx="6120680" cy="1213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Font typeface="Arial" charset="0"/>
              <a:buNone/>
              <a:defRPr sz="2800" kern="1200">
                <a:solidFill>
                  <a:srgbClr val="9A3C1A"/>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ZA" sz="3200" b="1" dirty="0">
              <a:solidFill>
                <a:srgbClr val="003896"/>
              </a:solidFill>
              <a:latin typeface="Arial" charset="0"/>
              <a:cs typeface="Arial" charset="0"/>
            </a:endParaRPr>
          </a:p>
        </p:txBody>
      </p:sp>
    </p:spTree>
    <p:extLst>
      <p:ext uri="{BB962C8B-B14F-4D97-AF65-F5344CB8AC3E}">
        <p14:creationId xmlns:p14="http://schemas.microsoft.com/office/powerpoint/2010/main" val="7723356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5538" y="185944"/>
            <a:ext cx="6562230" cy="666000"/>
          </a:xfrm>
        </p:spPr>
        <p:txBody>
          <a:bodyPr/>
          <a:lstStyle/>
          <a:p>
            <a:pPr eaLnBrk="1" hangingPunct="1"/>
            <a:r>
              <a:rPr lang="en-US" altLang="en-US" sz="2000" b="1" dirty="0"/>
              <a:t>Contacts &amp; Important dates </a:t>
            </a:r>
            <a:r>
              <a:rPr lang="en-ZA" altLang="en-US" sz="2000" b="1" dirty="0"/>
              <a:t>					</a:t>
            </a:r>
            <a:r>
              <a:rPr lang="en-ZA" altLang="en-US" sz="2000" dirty="0"/>
              <a:t> </a:t>
            </a:r>
          </a:p>
        </p:txBody>
      </p:sp>
      <p:sp>
        <p:nvSpPr>
          <p:cNvPr id="18437"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4</a:t>
            </a:fld>
            <a:endParaRPr lang="en-ZA" altLang="en-US">
              <a:solidFill>
                <a:srgbClr val="83725B"/>
              </a:solidFill>
            </a:endParaRPr>
          </a:p>
        </p:txBody>
      </p:sp>
      <p:graphicFrame>
        <p:nvGraphicFramePr>
          <p:cNvPr id="2" name="Table 2">
            <a:extLst>
              <a:ext uri="{FF2B5EF4-FFF2-40B4-BE49-F238E27FC236}">
                <a16:creationId xmlns:a16="http://schemas.microsoft.com/office/drawing/2014/main" id="{1C89C6D6-A528-31BD-CEE8-9DF2FA94B1F6}"/>
              </a:ext>
            </a:extLst>
          </p:cNvPr>
          <p:cNvGraphicFramePr>
            <a:graphicFrameLocks noGrp="1"/>
          </p:cNvGraphicFramePr>
          <p:nvPr>
            <p:extLst>
              <p:ext uri="{D42A27DB-BD31-4B8C-83A1-F6EECF244321}">
                <p14:modId xmlns:p14="http://schemas.microsoft.com/office/powerpoint/2010/main" val="445778718"/>
              </p:ext>
            </p:extLst>
          </p:nvPr>
        </p:nvGraphicFramePr>
        <p:xfrm>
          <a:off x="0" y="904542"/>
          <a:ext cx="9144000" cy="5548646"/>
        </p:xfrm>
        <a:graphic>
          <a:graphicData uri="http://schemas.openxmlformats.org/drawingml/2006/table">
            <a:tbl>
              <a:tblPr firstRow="1" bandRow="1">
                <a:tableStyleId>{5C22544A-7EE6-4342-B048-85BDC9FD1C3A}</a:tableStyleId>
              </a:tblPr>
              <a:tblGrid>
                <a:gridCol w="4284133">
                  <a:extLst>
                    <a:ext uri="{9D8B030D-6E8A-4147-A177-3AD203B41FA5}">
                      <a16:colId xmlns:a16="http://schemas.microsoft.com/office/drawing/2014/main" val="2451950339"/>
                    </a:ext>
                  </a:extLst>
                </a:gridCol>
                <a:gridCol w="4859867">
                  <a:extLst>
                    <a:ext uri="{9D8B030D-6E8A-4147-A177-3AD203B41FA5}">
                      <a16:colId xmlns:a16="http://schemas.microsoft.com/office/drawing/2014/main" val="2440441850"/>
                    </a:ext>
                  </a:extLst>
                </a:gridCol>
              </a:tblGrid>
              <a:tr h="450992">
                <a:tc>
                  <a:txBody>
                    <a:bodyPr/>
                    <a:lstStyle/>
                    <a:p>
                      <a:pPr marL="0" algn="just" defTabSz="914400" rtl="0" eaLnBrk="1" latinLnBrk="0" hangingPunct="1">
                        <a:lnSpc>
                          <a:spcPct val="115000"/>
                        </a:lnSpc>
                        <a:spcAft>
                          <a:spcPts val="0"/>
                        </a:spcAft>
                      </a:pPr>
                      <a:r>
                        <a:rPr lang="en-US" sz="2000" b="1" kern="1200" dirty="0">
                          <a:solidFill>
                            <a:schemeClr val="lt1"/>
                          </a:solidFill>
                          <a:effectLst/>
                          <a:latin typeface="+mn-lt"/>
                          <a:ea typeface="+mn-ea"/>
                          <a:cs typeface="+mn-cs"/>
                        </a:rPr>
                        <a:t>Tender number/ RFP number</a:t>
                      </a:r>
                      <a:endParaRPr lang="en-GB" sz="2000" b="1" kern="1200" dirty="0">
                        <a:solidFill>
                          <a:schemeClr val="lt1"/>
                        </a:solidFill>
                        <a:effectLst/>
                        <a:latin typeface="+mn-lt"/>
                        <a:ea typeface="+mn-ea"/>
                        <a:cs typeface="+mn-cs"/>
                      </a:endParaRPr>
                    </a:p>
                  </a:txBody>
                  <a:tcPr marL="68582" marR="68582" marT="0" marB="0"/>
                </a:tc>
                <a:tc>
                  <a:txBody>
                    <a:bodyPr/>
                    <a:lstStyle/>
                    <a:p>
                      <a:r>
                        <a:rPr lang="en-GB" sz="2000" b="1" kern="1200" dirty="0">
                          <a:solidFill>
                            <a:schemeClr val="lt1"/>
                          </a:solidFill>
                          <a:effectLst/>
                          <a:latin typeface="+mn-lt"/>
                          <a:ea typeface="+mn-ea"/>
                          <a:cs typeface="+mn-cs"/>
                        </a:rPr>
                        <a:t>E2816GXMWP</a:t>
                      </a:r>
                      <a:endParaRPr lang="en-GB" sz="2000" dirty="0">
                        <a:latin typeface="Arial" panose="020B0604020202020204" pitchFamily="34" charset="0"/>
                        <a:cs typeface="Arial" panose="020B0604020202020204" pitchFamily="34" charset="0"/>
                      </a:endParaRPr>
                    </a:p>
                  </a:txBody>
                  <a:tcPr marL="68582" marR="68582" marT="0" marB="0"/>
                </a:tc>
                <a:extLst>
                  <a:ext uri="{0D108BD9-81ED-4DB2-BD59-A6C34878D82A}">
                    <a16:rowId xmlns:a16="http://schemas.microsoft.com/office/drawing/2014/main" val="3437040414"/>
                  </a:ext>
                </a:extLst>
              </a:tr>
              <a:tr h="451104">
                <a:tc>
                  <a:txBody>
                    <a:bodyPr/>
                    <a:lstStyle/>
                    <a:p>
                      <a:pPr algn="just">
                        <a:lnSpc>
                          <a:spcPct val="115000"/>
                        </a:lnSpc>
                        <a:spcAft>
                          <a:spcPts val="0"/>
                        </a:spcAft>
                      </a:pPr>
                      <a:r>
                        <a:rPr lang="en-US" sz="2000" b="0" i="0" u="none" strike="noStrike" kern="1200" baseline="0" dirty="0">
                          <a:solidFill>
                            <a:schemeClr val="dk1"/>
                          </a:solidFill>
                          <a:effectLst/>
                          <a:latin typeface="+mn-lt"/>
                          <a:ea typeface="+mn-ea"/>
                          <a:cs typeface="+mn-cs"/>
                        </a:rPr>
                        <a:t>Issue date</a:t>
                      </a:r>
                      <a:endParaRPr lang="en-GB" sz="2000" b="0" i="0" u="none" strike="noStrike" kern="1200" baseline="0" dirty="0">
                        <a:solidFill>
                          <a:schemeClr val="dk1"/>
                        </a:solidFill>
                        <a:effectLst/>
                        <a:latin typeface="+mn-lt"/>
                        <a:ea typeface="+mn-ea"/>
                        <a:cs typeface="+mn-cs"/>
                      </a:endParaRPr>
                    </a:p>
                  </a:txBody>
                  <a:tcPr marL="68582" marR="68582" marT="0" marB="0"/>
                </a:tc>
                <a:tc>
                  <a:txBody>
                    <a:bodyPr/>
                    <a:lstStyle/>
                    <a:p>
                      <a:pPr algn="just">
                        <a:lnSpc>
                          <a:spcPct val="115000"/>
                        </a:lnSpc>
                        <a:spcAft>
                          <a:spcPts val="0"/>
                        </a:spcAft>
                        <a:tabLst>
                          <a:tab pos="2124075" algn="l"/>
                        </a:tabLst>
                      </a:pPr>
                      <a:r>
                        <a:rPr lang="en-GB" sz="2000" b="0" kern="1200" dirty="0">
                          <a:solidFill>
                            <a:schemeClr val="dk1"/>
                          </a:solidFill>
                          <a:effectLst/>
                          <a:latin typeface="+mn-lt"/>
                          <a:ea typeface="+mn-ea"/>
                          <a:cs typeface="+mn-cs"/>
                        </a:rPr>
                        <a:t>15 May 2026</a:t>
                      </a:r>
                      <a:r>
                        <a:rPr lang="en-US" sz="2000" b="0" kern="1200" dirty="0">
                          <a:solidFill>
                            <a:schemeClr val="dk1"/>
                          </a:solidFill>
                          <a:effectLst/>
                          <a:latin typeface="+mn-lt"/>
                          <a:ea typeface="+mn-ea"/>
                          <a:cs typeface="+mn-cs"/>
                        </a:rPr>
                        <a:t>	</a:t>
                      </a:r>
                      <a:endParaRPr lang="en-GB" sz="2000" b="0" kern="1200" dirty="0">
                        <a:solidFill>
                          <a:schemeClr val="dk1"/>
                        </a:solidFill>
                        <a:effectLst/>
                        <a:latin typeface="+mn-lt"/>
                        <a:ea typeface="+mn-ea"/>
                        <a:cs typeface="+mn-cs"/>
                      </a:endParaRPr>
                    </a:p>
                  </a:txBody>
                  <a:tcPr marL="68582" marR="68582" marT="0" marB="0"/>
                </a:tc>
                <a:extLst>
                  <a:ext uri="{0D108BD9-81ED-4DB2-BD59-A6C34878D82A}">
                    <a16:rowId xmlns:a16="http://schemas.microsoft.com/office/drawing/2014/main" val="4156838282"/>
                  </a:ext>
                </a:extLst>
              </a:tr>
              <a:tr h="571953">
                <a:tc>
                  <a:txBody>
                    <a:bodyPr/>
                    <a:lstStyle/>
                    <a:p>
                      <a:pPr algn="just">
                        <a:lnSpc>
                          <a:spcPct val="115000"/>
                        </a:lnSpc>
                        <a:spcAft>
                          <a:spcPts val="0"/>
                        </a:spcAft>
                      </a:pPr>
                      <a:r>
                        <a:rPr lang="en-US" sz="2000" b="0" i="0" u="none" strike="noStrike" kern="1200" baseline="0" dirty="0">
                          <a:solidFill>
                            <a:schemeClr val="dk1"/>
                          </a:solidFill>
                          <a:effectLst/>
                          <a:latin typeface="+mn-lt"/>
                          <a:ea typeface="+mn-ea"/>
                          <a:cs typeface="+mn-cs"/>
                        </a:rPr>
                        <a:t>Closing date and time</a:t>
                      </a:r>
                      <a:endParaRPr lang="en-GB" sz="2000" b="0" i="0" u="none" strike="noStrike" kern="1200" baseline="0" dirty="0">
                        <a:solidFill>
                          <a:schemeClr val="dk1"/>
                        </a:solidFill>
                        <a:effectLst/>
                        <a:latin typeface="+mn-lt"/>
                        <a:ea typeface="+mn-ea"/>
                        <a:cs typeface="+mn-cs"/>
                      </a:endParaRPr>
                    </a:p>
                    <a:p>
                      <a:pPr algn="just">
                        <a:lnSpc>
                          <a:spcPct val="115000"/>
                        </a:lnSpc>
                        <a:spcAft>
                          <a:spcPts val="0"/>
                        </a:spcAft>
                      </a:pPr>
                      <a:r>
                        <a:rPr lang="en-US" sz="2000" b="0" i="0" u="none" strike="noStrike" kern="1200" baseline="0" dirty="0">
                          <a:solidFill>
                            <a:schemeClr val="dk1"/>
                          </a:solidFill>
                          <a:effectLst/>
                          <a:latin typeface="+mn-lt"/>
                          <a:ea typeface="+mn-ea"/>
                          <a:cs typeface="+mn-cs"/>
                        </a:rPr>
                        <a:t> </a:t>
                      </a:r>
                      <a:endParaRPr lang="en-GB" sz="2000" b="0" i="0" u="none" strike="noStrike" kern="1200" baseline="0" dirty="0">
                        <a:solidFill>
                          <a:schemeClr val="dk1"/>
                        </a:solidFill>
                        <a:effectLst/>
                        <a:latin typeface="+mn-lt"/>
                        <a:ea typeface="+mn-ea"/>
                        <a:cs typeface="+mn-cs"/>
                      </a:endParaRPr>
                    </a:p>
                  </a:txBody>
                  <a:tcPr marL="68582" marR="68582" marT="0" marB="0"/>
                </a:tc>
                <a:tc>
                  <a:txBody>
                    <a:bodyPr/>
                    <a:lstStyle/>
                    <a:p>
                      <a:r>
                        <a:rPr lang="en-US" sz="2000" b="0" kern="1200" dirty="0">
                          <a:solidFill>
                            <a:schemeClr val="dk1"/>
                          </a:solidFill>
                          <a:effectLst/>
                          <a:latin typeface="+mn-lt"/>
                          <a:ea typeface="+mn-ea"/>
                          <a:cs typeface="+mn-cs"/>
                        </a:rPr>
                        <a:t>31 July 2026 at 10h00 a.m. South African Standard Time (SAST)</a:t>
                      </a:r>
                      <a:endParaRPr lang="en-ZA" sz="2000" b="0" kern="1200" dirty="0">
                        <a:solidFill>
                          <a:schemeClr val="dk1"/>
                        </a:solidFill>
                        <a:effectLst/>
                        <a:latin typeface="+mn-lt"/>
                        <a:ea typeface="+mn-ea"/>
                        <a:cs typeface="+mn-cs"/>
                      </a:endParaRPr>
                    </a:p>
                  </a:txBody>
                  <a:tcPr marL="68582" marR="68582" marT="0" marB="0"/>
                </a:tc>
                <a:extLst>
                  <a:ext uri="{0D108BD9-81ED-4DB2-BD59-A6C34878D82A}">
                    <a16:rowId xmlns:a16="http://schemas.microsoft.com/office/drawing/2014/main" val="4065132449"/>
                  </a:ext>
                </a:extLst>
              </a:tr>
              <a:tr h="500943">
                <a:tc>
                  <a:txBody>
                    <a:bodyPr/>
                    <a:lstStyle/>
                    <a:p>
                      <a:pPr algn="just">
                        <a:lnSpc>
                          <a:spcPct val="115000"/>
                        </a:lnSpc>
                        <a:spcAft>
                          <a:spcPts val="0"/>
                        </a:spcAft>
                      </a:pPr>
                      <a:r>
                        <a:rPr lang="en-US" sz="2000" b="0" i="0" u="none" strike="noStrike" kern="1200" baseline="0">
                          <a:solidFill>
                            <a:schemeClr val="dk1"/>
                          </a:solidFill>
                          <a:effectLst/>
                          <a:latin typeface="+mn-lt"/>
                          <a:ea typeface="+mn-ea"/>
                          <a:cs typeface="+mn-cs"/>
                        </a:rPr>
                        <a:t>Tender validity period</a:t>
                      </a:r>
                      <a:endParaRPr lang="en-GB" sz="2000" b="0" i="0" u="none" strike="noStrike" kern="1200" baseline="0" dirty="0">
                        <a:solidFill>
                          <a:schemeClr val="dk1"/>
                        </a:solidFill>
                        <a:effectLst/>
                        <a:latin typeface="+mn-lt"/>
                        <a:ea typeface="+mn-ea"/>
                        <a:cs typeface="+mn-cs"/>
                      </a:endParaRPr>
                    </a:p>
                  </a:txBody>
                  <a:tcPr marL="68582" marR="68582" marT="0" marB="0"/>
                </a:tc>
                <a:tc>
                  <a:txBody>
                    <a:bodyPr/>
                    <a:lstStyle/>
                    <a:p>
                      <a:r>
                        <a:rPr lang="en-US" sz="2000" b="0" kern="1200" dirty="0">
                          <a:solidFill>
                            <a:schemeClr val="dk1"/>
                          </a:solidFill>
                          <a:effectLst/>
                          <a:latin typeface="+mn-lt"/>
                          <a:ea typeface="+mn-ea"/>
                          <a:cs typeface="+mn-cs"/>
                        </a:rPr>
                        <a:t>12 (twelve) weeks from the closing date and time.</a:t>
                      </a:r>
                      <a:endParaRPr lang="en-ZA" sz="2000" b="0" kern="1200" dirty="0">
                        <a:solidFill>
                          <a:schemeClr val="dk1"/>
                        </a:solidFill>
                        <a:effectLst/>
                        <a:latin typeface="+mn-lt"/>
                        <a:ea typeface="+mn-ea"/>
                        <a:cs typeface="+mn-cs"/>
                      </a:endParaRPr>
                    </a:p>
                  </a:txBody>
                  <a:tcPr marL="68582" marR="68582" marT="0" marB="0"/>
                </a:tc>
                <a:extLst>
                  <a:ext uri="{0D108BD9-81ED-4DB2-BD59-A6C34878D82A}">
                    <a16:rowId xmlns:a16="http://schemas.microsoft.com/office/drawing/2014/main" val="4163749693"/>
                  </a:ext>
                </a:extLst>
              </a:tr>
              <a:tr h="760064">
                <a:tc>
                  <a:txBody>
                    <a:bodyPr/>
                    <a:lstStyle/>
                    <a:p>
                      <a:pPr algn="just">
                        <a:lnSpc>
                          <a:spcPct val="115000"/>
                        </a:lnSpc>
                        <a:spcAft>
                          <a:spcPts val="0"/>
                        </a:spcAft>
                      </a:pPr>
                      <a:r>
                        <a:rPr lang="en-US" sz="2000" b="0" i="0" u="none" strike="noStrike" kern="1200" baseline="0" dirty="0">
                          <a:solidFill>
                            <a:schemeClr val="dk1"/>
                          </a:solidFill>
                          <a:effectLst/>
                          <a:latin typeface="+mn-lt"/>
                          <a:ea typeface="+mn-ea"/>
                          <a:cs typeface="+mn-cs"/>
                        </a:rPr>
                        <a:t>Clarification meeting (non – compulsory)</a:t>
                      </a:r>
                      <a:endParaRPr lang="en-GB" sz="2000" b="0" i="0" u="none" strike="noStrike" kern="1200" baseline="0" dirty="0">
                        <a:solidFill>
                          <a:schemeClr val="dk1"/>
                        </a:solidFill>
                        <a:effectLst/>
                        <a:latin typeface="+mn-lt"/>
                        <a:ea typeface="+mn-ea"/>
                        <a:cs typeface="+mn-cs"/>
                      </a:endParaRPr>
                    </a:p>
                  </a:txBody>
                  <a:tcPr marL="68582" marR="68582" marT="0" marB="0"/>
                </a:tc>
                <a:tc>
                  <a:txBody>
                    <a:bodyPr/>
                    <a:lstStyle/>
                    <a:p>
                      <a:r>
                        <a:rPr lang="en-ZA" sz="2000" b="0" kern="1200" dirty="0">
                          <a:solidFill>
                            <a:schemeClr val="dk1"/>
                          </a:solidFill>
                          <a:effectLst/>
                          <a:latin typeface="+mn-lt"/>
                          <a:ea typeface="+mn-ea"/>
                          <a:cs typeface="+mn-cs"/>
                        </a:rPr>
                        <a:t>04 June 2026 through Microsoft Teams at 10h00 a.m.</a:t>
                      </a:r>
                    </a:p>
                  </a:txBody>
                  <a:tcPr marL="68582" marR="68582" marT="0" marB="0"/>
                </a:tc>
                <a:extLst>
                  <a:ext uri="{0D108BD9-81ED-4DB2-BD59-A6C34878D82A}">
                    <a16:rowId xmlns:a16="http://schemas.microsoft.com/office/drawing/2014/main" val="4065060147"/>
                  </a:ext>
                </a:extLst>
              </a:tr>
              <a:tr h="1386591">
                <a:tc>
                  <a:txBody>
                    <a:bodyPr/>
                    <a:lstStyle/>
                    <a:p>
                      <a:pPr marL="0" algn="just" defTabSz="685783" rtl="0" eaLnBrk="1" latinLnBrk="0" hangingPunct="1">
                        <a:lnSpc>
                          <a:spcPct val="115000"/>
                        </a:lnSpc>
                        <a:spcAft>
                          <a:spcPts val="0"/>
                        </a:spcAft>
                      </a:pPr>
                      <a:r>
                        <a:rPr lang="en-US" sz="2000" b="0" i="0" u="none" strike="noStrike" kern="1200" baseline="0" dirty="0">
                          <a:solidFill>
                            <a:schemeClr val="dk1"/>
                          </a:solidFill>
                          <a:effectLst/>
                          <a:latin typeface="+mn-lt"/>
                          <a:ea typeface="+mn-ea"/>
                          <a:cs typeface="+mn-cs"/>
                        </a:rPr>
                        <a:t>Tenders are to be submitted electronically via Eskom E- tendering site by the stipulated closing date and time.</a:t>
                      </a:r>
                      <a:endParaRPr lang="en-GB" sz="2000" b="0" i="0" u="none" strike="noStrike" kern="1200" baseline="0" dirty="0">
                        <a:solidFill>
                          <a:schemeClr val="dk1"/>
                        </a:solidFill>
                        <a:effectLst/>
                        <a:latin typeface="+mn-lt"/>
                        <a:ea typeface="+mn-ea"/>
                        <a:cs typeface="+mn-cs"/>
                      </a:endParaRPr>
                    </a:p>
                  </a:txBody>
                  <a:tcPr marL="68582" marR="68582" marT="0" marB="0"/>
                </a:tc>
                <a:tc>
                  <a:txBody>
                    <a:bodyPr/>
                    <a:lstStyle/>
                    <a:p>
                      <a:pPr marL="0" algn="just" defTabSz="685783" rtl="0" eaLnBrk="1" latinLnBrk="0" hangingPunct="1">
                        <a:lnSpc>
                          <a:spcPct val="115000"/>
                        </a:lnSpc>
                        <a:spcAft>
                          <a:spcPts val="0"/>
                        </a:spcAft>
                      </a:pPr>
                      <a:r>
                        <a:rPr lang="en-US" sz="2000" b="0" i="0" u="none" strike="noStrike" kern="1200" baseline="0" dirty="0">
                          <a:solidFill>
                            <a:schemeClr val="dk1"/>
                          </a:solidFill>
                          <a:effectLst/>
                          <a:latin typeface="+mn-lt"/>
                          <a:ea typeface="+mn-ea"/>
                          <a:cs typeface="+mn-cs"/>
                        </a:rPr>
                        <a:t>Please note it is the responsibility of the supplier to ensure that the tender submission is submitted before the closing time.</a:t>
                      </a:r>
                      <a:endParaRPr lang="en-ZA" sz="2000" b="0" i="0" u="none" strike="noStrike" kern="1200" baseline="0" dirty="0">
                        <a:solidFill>
                          <a:schemeClr val="dk1"/>
                        </a:solidFill>
                        <a:effectLst/>
                        <a:latin typeface="+mn-lt"/>
                        <a:ea typeface="+mn-ea"/>
                        <a:cs typeface="+mn-cs"/>
                      </a:endParaRPr>
                    </a:p>
                  </a:txBody>
                  <a:tcPr marL="68582" marR="68582" marT="0" marB="0"/>
                </a:tc>
                <a:extLst>
                  <a:ext uri="{0D108BD9-81ED-4DB2-BD59-A6C34878D82A}">
                    <a16:rowId xmlns:a16="http://schemas.microsoft.com/office/drawing/2014/main" val="949336488"/>
                  </a:ext>
                </a:extLst>
              </a:tr>
              <a:tr h="547777">
                <a:tc>
                  <a:txBody>
                    <a:bodyPr/>
                    <a:lstStyle/>
                    <a:p>
                      <a:pPr>
                        <a:lnSpc>
                          <a:spcPct val="115000"/>
                        </a:lnSpc>
                        <a:spcAft>
                          <a:spcPts val="0"/>
                        </a:spcAft>
                      </a:pPr>
                      <a:r>
                        <a:rPr lang="en-US" sz="2000" b="0" i="0" u="none" strike="noStrike" kern="1200" baseline="0" dirty="0">
                          <a:solidFill>
                            <a:schemeClr val="dk1"/>
                          </a:solidFill>
                          <a:effectLst/>
                          <a:latin typeface="+mn-lt"/>
                          <a:ea typeface="+mn-ea"/>
                          <a:cs typeface="+mn-cs"/>
                        </a:rPr>
                        <a:t>Deadline for clarifications</a:t>
                      </a:r>
                      <a:endParaRPr lang="en-GB" sz="2000" b="0" i="0" u="none" strike="noStrike" kern="1200" baseline="0" dirty="0">
                        <a:solidFill>
                          <a:schemeClr val="dk1"/>
                        </a:solidFill>
                        <a:effectLst/>
                        <a:latin typeface="+mn-lt"/>
                        <a:ea typeface="+mn-ea"/>
                        <a:cs typeface="+mn-cs"/>
                      </a:endParaRPr>
                    </a:p>
                  </a:txBody>
                  <a:tcPr marL="68582" marR="68582" marT="0" marB="0"/>
                </a:tc>
                <a:tc>
                  <a:txBody>
                    <a:bodyPr/>
                    <a:lstStyle/>
                    <a:p>
                      <a:pPr>
                        <a:lnSpc>
                          <a:spcPct val="115000"/>
                        </a:lnSpc>
                        <a:spcAft>
                          <a:spcPts val="0"/>
                        </a:spcAft>
                      </a:pPr>
                      <a:r>
                        <a:rPr lang="en-US" sz="2000" kern="1200" dirty="0">
                          <a:solidFill>
                            <a:schemeClr val="dk1"/>
                          </a:solidFill>
                          <a:effectLst/>
                          <a:latin typeface="+mn-lt"/>
                          <a:ea typeface="+mn-ea"/>
                          <a:cs typeface="+mn-cs"/>
                        </a:rPr>
                        <a:t>24 July 2026 </a:t>
                      </a:r>
                      <a:endParaRPr lang="en-GB" sz="2000" kern="1200" dirty="0">
                        <a:solidFill>
                          <a:schemeClr val="dk1"/>
                        </a:solidFill>
                        <a:effectLst/>
                        <a:latin typeface="+mn-lt"/>
                        <a:ea typeface="+mn-ea"/>
                        <a:cs typeface="+mn-cs"/>
                      </a:endParaRPr>
                    </a:p>
                  </a:txBody>
                  <a:tcPr marL="68582" marR="68582" marT="0" marB="0"/>
                </a:tc>
                <a:extLst>
                  <a:ext uri="{0D108BD9-81ED-4DB2-BD59-A6C34878D82A}">
                    <a16:rowId xmlns:a16="http://schemas.microsoft.com/office/drawing/2014/main" val="3853720510"/>
                  </a:ext>
                </a:extLst>
              </a:tr>
              <a:tr h="499309">
                <a:tc>
                  <a:txBody>
                    <a:bodyPr/>
                    <a:lstStyle/>
                    <a:p>
                      <a:pPr>
                        <a:lnSpc>
                          <a:spcPct val="115000"/>
                        </a:lnSpc>
                        <a:spcAft>
                          <a:spcPts val="0"/>
                        </a:spcAft>
                      </a:pPr>
                      <a:r>
                        <a:rPr lang="en-US" sz="2000" b="0" i="0" u="none" strike="noStrike" kern="1200" baseline="0" dirty="0">
                          <a:solidFill>
                            <a:schemeClr val="dk1"/>
                          </a:solidFill>
                          <a:effectLst/>
                          <a:latin typeface="+mn-lt"/>
                          <a:ea typeface="+mn-ea"/>
                          <a:cs typeface="+mn-cs"/>
                        </a:rPr>
                        <a:t>Eskom representative</a:t>
                      </a:r>
                      <a:endParaRPr lang="en-GB" sz="2000" b="0" i="0" u="none" strike="noStrike" kern="1200" baseline="0" dirty="0">
                        <a:solidFill>
                          <a:schemeClr val="dk1"/>
                        </a:solidFill>
                        <a:effectLst/>
                        <a:latin typeface="+mn-lt"/>
                        <a:ea typeface="+mn-ea"/>
                        <a:cs typeface="+mn-cs"/>
                      </a:endParaRPr>
                    </a:p>
                  </a:txBody>
                  <a:tcPr marL="68582" marR="68582" marT="0" marB="0"/>
                </a:tc>
                <a:tc>
                  <a:txBody>
                    <a:bodyPr/>
                    <a:lstStyle/>
                    <a:p>
                      <a:pPr marL="0" algn="l" defTabSz="914400" rtl="0" eaLnBrk="1" latinLnBrk="0" hangingPunct="1">
                        <a:lnSpc>
                          <a:spcPct val="115000"/>
                        </a:lnSpc>
                        <a:spcAft>
                          <a:spcPts val="0"/>
                        </a:spcAft>
                      </a:pPr>
                      <a:r>
                        <a:rPr lang="en-US" sz="2000" kern="1200" dirty="0">
                          <a:solidFill>
                            <a:schemeClr val="dk1"/>
                          </a:solidFill>
                          <a:effectLst/>
                          <a:latin typeface="+mn-lt"/>
                          <a:ea typeface="+mn-ea"/>
                          <a:cs typeface="+mn-cs"/>
                        </a:rPr>
                        <a:t>Asanda Mzileni</a:t>
                      </a:r>
                    </a:p>
                    <a:p>
                      <a:pPr marL="0" algn="l" defTabSz="914400" rtl="0" eaLnBrk="1" latinLnBrk="0" hangingPunct="1">
                        <a:lnSpc>
                          <a:spcPct val="115000"/>
                        </a:lnSpc>
                        <a:spcAft>
                          <a:spcPts val="0"/>
                        </a:spcAft>
                      </a:pPr>
                      <a:r>
                        <a:rPr lang="en-US" sz="2000" kern="1200" dirty="0">
                          <a:solidFill>
                            <a:schemeClr val="dk1"/>
                          </a:solidFill>
                          <a:effectLst/>
                          <a:latin typeface="+mn-lt"/>
                          <a:ea typeface="+mn-ea"/>
                          <a:cs typeface="+mn-cs"/>
                          <a:hlinkClick r:id="rId3"/>
                        </a:rPr>
                        <a:t>asanda.mzileni@eskom.co.za</a:t>
                      </a:r>
                      <a:endParaRPr lang="en-US" sz="2000" kern="1200" dirty="0">
                        <a:solidFill>
                          <a:schemeClr val="dk1"/>
                        </a:solidFill>
                        <a:effectLst/>
                        <a:latin typeface="+mn-lt"/>
                        <a:ea typeface="+mn-ea"/>
                        <a:cs typeface="+mn-cs"/>
                      </a:endParaRPr>
                    </a:p>
                  </a:txBody>
                  <a:tcPr marL="68582" marR="68582" marT="0" marB="0"/>
                </a:tc>
                <a:extLst>
                  <a:ext uri="{0D108BD9-81ED-4DB2-BD59-A6C34878D82A}">
                    <a16:rowId xmlns:a16="http://schemas.microsoft.com/office/drawing/2014/main" val="3999992988"/>
                  </a:ext>
                </a:extLst>
              </a:tr>
            </a:tbl>
          </a:graphicData>
        </a:graphic>
      </p:graphicFrame>
    </p:spTree>
    <p:extLst>
      <p:ext uri="{BB962C8B-B14F-4D97-AF65-F5344CB8AC3E}">
        <p14:creationId xmlns:p14="http://schemas.microsoft.com/office/powerpoint/2010/main" val="4251116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000" b="1" dirty="0"/>
              <a:t>Zero Harm Value</a:t>
            </a:r>
            <a:endParaRPr lang="en-ZA" sz="2000" b="1" dirty="0"/>
          </a:p>
        </p:txBody>
      </p:sp>
      <p:sp>
        <p:nvSpPr>
          <p:cNvPr id="4" name="Slide Number Placeholder 3"/>
          <p:cNvSpPr>
            <a:spLocks noGrp="1"/>
          </p:cNvSpPr>
          <p:nvPr>
            <p:ph type="sldNum" sz="quarter" idx="12"/>
          </p:nvPr>
        </p:nvSpPr>
        <p:spPr bwMode="auto">
          <a:xfrm>
            <a:off x="7164388" y="6453188"/>
            <a:ext cx="1651000"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defPPr>
              <a:defRPr lang="en-ZA"/>
            </a:defPPr>
            <a:lvl1pPr algn="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76777BE0-C0BF-43F4-8681-9FB69F4842A8}" type="slidenum">
              <a:rPr lang="en-ZA" smtClean="0"/>
              <a:pPr>
                <a:defRPr/>
              </a:pPr>
              <a:t>40</a:t>
            </a:fld>
            <a:endParaRPr lang="en-ZA"/>
          </a:p>
        </p:txBody>
      </p:sp>
      <p:sp>
        <p:nvSpPr>
          <p:cNvPr id="6" name="Content Placeholder 5"/>
          <p:cNvSpPr>
            <a:spLocks noGrp="1"/>
          </p:cNvSpPr>
          <p:nvPr>
            <p:ph idx="1"/>
          </p:nvPr>
        </p:nvSpPr>
        <p:spPr>
          <a:xfrm>
            <a:off x="179512" y="1124744"/>
            <a:ext cx="8856984" cy="504507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74282CCA-C446-1CC2-4AE9-E171BB2E2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28" y="1920711"/>
            <a:ext cx="8128932" cy="409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717E095-C0DF-8945-F3F0-3920C3C0DD9B}"/>
              </a:ext>
            </a:extLst>
          </p:cNvPr>
          <p:cNvSpPr txBox="1"/>
          <p:nvPr/>
        </p:nvSpPr>
        <p:spPr>
          <a:xfrm>
            <a:off x="271262" y="1099641"/>
            <a:ext cx="8693225" cy="646331"/>
          </a:xfrm>
          <a:prstGeom prst="rect">
            <a:avLst/>
          </a:prstGeom>
          <a:noFill/>
        </p:spPr>
        <p:txBody>
          <a:bodyPr wrap="square">
            <a:spAutoFit/>
          </a:bodyPr>
          <a:lstStyle/>
          <a:p>
            <a:r>
              <a:rPr lang="en-US" altLang="en-US" dirty="0"/>
              <a:t>Eskom will strive to ensure that zero harm befalls its employees, contractors, the public and the natural environment</a:t>
            </a:r>
            <a:endParaRPr lang="en-ZA" dirty="0"/>
          </a:p>
        </p:txBody>
      </p:sp>
    </p:spTree>
    <p:extLst>
      <p:ext uri="{BB962C8B-B14F-4D97-AF65-F5344CB8AC3E}">
        <p14:creationId xmlns:p14="http://schemas.microsoft.com/office/powerpoint/2010/main" val="4223601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2000" b="1" dirty="0"/>
              <a:t>Step 4: Safety Health and Environmental (SHE) (Contractual Requirements)</a:t>
            </a:r>
            <a:r>
              <a:rPr lang="en-ZA" altLang="en-US" sz="2000" b="1" dirty="0"/>
              <a:t>		</a:t>
            </a:r>
            <a:endParaRPr lang="en-ZA" altLang="en-US" sz="2000" dirty="0"/>
          </a:p>
        </p:txBody>
      </p:sp>
      <p:sp>
        <p:nvSpPr>
          <p:cNvPr id="19459" name="Rectangle 3"/>
          <p:cNvSpPr>
            <a:spLocks noGrp="1" noChangeArrowheads="1"/>
          </p:cNvSpPr>
          <p:nvPr>
            <p:ph type="body" idx="1"/>
          </p:nvPr>
        </p:nvSpPr>
        <p:spPr>
          <a:xfrm>
            <a:off x="179388" y="1125538"/>
            <a:ext cx="8641084" cy="518318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000" dirty="0">
                <a:hlinkClick r:id="rId2" action="ppaction://hlinkfile"/>
              </a:rPr>
              <a:t>Safety\Annexure C1 OHS Tender Evaluation Regenerative Air Heaters.pdf</a:t>
            </a:r>
            <a:endParaRPr lang="en-US" sz="2000" dirty="0"/>
          </a:p>
        </p:txBody>
      </p:sp>
      <p:sp>
        <p:nvSpPr>
          <p:cNvPr id="19461" name="Slide Number Placeholder 3"/>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41</a:t>
            </a:fld>
            <a:endParaRPr lang="en-ZA" altLang="en-US">
              <a:solidFill>
                <a:srgbClr val="83725B"/>
              </a:solidFill>
            </a:endParaRPr>
          </a:p>
        </p:txBody>
      </p:sp>
    </p:spTree>
    <p:extLst>
      <p:ext uri="{BB962C8B-B14F-4D97-AF65-F5344CB8AC3E}">
        <p14:creationId xmlns:p14="http://schemas.microsoft.com/office/powerpoint/2010/main" val="2318351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sz="2800" dirty="0"/>
              <a:t>Questions?</a:t>
            </a:r>
            <a:endParaRPr lang="en-US" dirty="0"/>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039092" y="2055668"/>
            <a:ext cx="2431472" cy="24711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896157" eaLnBrk="1" hangingPunct="1">
              <a:lnSpc>
                <a:spcPct val="100000"/>
              </a:lnSpc>
              <a:spcBef>
                <a:spcPct val="0"/>
              </a:spcBef>
              <a:buClrTx/>
              <a:buNone/>
              <a:defRPr/>
            </a:pPr>
            <a:endParaRPr lang="en-ZA" altLang="en-US" sz="980"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568036" y="3385020"/>
            <a:ext cx="1415469" cy="1415227"/>
          </a:xfrm>
          <a:prstGeom prst="rect">
            <a:avLst/>
          </a:prstGeom>
        </p:spPr>
      </p:pic>
    </p:spTree>
    <p:extLst>
      <p:ext uri="{BB962C8B-B14F-4D97-AF65-F5344CB8AC3E}">
        <p14:creationId xmlns:p14="http://schemas.microsoft.com/office/powerpoint/2010/main" val="3196683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4"/>
          <p:cNvSpPr>
            <a:spLocks noGrp="1"/>
          </p:cNvSpPr>
          <p:nvPr>
            <p:ph type="subTitle" idx="1"/>
          </p:nvPr>
        </p:nvSpPr>
        <p:spPr>
          <a:xfrm>
            <a:off x="1979712" y="4426584"/>
            <a:ext cx="7056339" cy="1234664"/>
          </a:xfrm>
        </p:spPr>
        <p:txBody>
          <a:bodyPr>
            <a:normAutofit/>
          </a:bodyPr>
          <a:lstStyle/>
          <a:p>
            <a:r>
              <a:rPr lang="en-US" sz="2000" b="1" dirty="0">
                <a:latin typeface="Arial" charset="0"/>
                <a:cs typeface="Arial" charset="0"/>
              </a:rPr>
              <a:t>QUALITY</a:t>
            </a:r>
            <a:endParaRPr lang="en-ZA" sz="2000" b="1" dirty="0">
              <a:latin typeface="Arial" charset="0"/>
              <a:cs typeface="Arial" charset="0"/>
            </a:endParaRPr>
          </a:p>
        </p:txBody>
      </p:sp>
      <p:sp>
        <p:nvSpPr>
          <p:cNvPr id="6" name="Subtitle 2"/>
          <p:cNvSpPr txBox="1">
            <a:spLocks/>
          </p:cNvSpPr>
          <p:nvPr/>
        </p:nvSpPr>
        <p:spPr>
          <a:xfrm>
            <a:off x="3276600" y="6253163"/>
            <a:ext cx="5472113" cy="5048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800" kern="1200">
                <a:solidFill>
                  <a:srgbClr val="9A3C1A"/>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ZA" sz="1400" b="1" dirty="0">
              <a:solidFill>
                <a:srgbClr val="EB641B">
                  <a:lumMod val="60000"/>
                  <a:lumOff val="40000"/>
                </a:srgbClr>
              </a:solidFill>
            </a:endParaRPr>
          </a:p>
        </p:txBody>
      </p:sp>
      <p:sp>
        <p:nvSpPr>
          <p:cNvPr id="2" name="Rectangle 1"/>
          <p:cNvSpPr/>
          <p:nvPr/>
        </p:nvSpPr>
        <p:spPr>
          <a:xfrm>
            <a:off x="4572000" y="1268760"/>
            <a:ext cx="4572000" cy="1224136"/>
          </a:xfrm>
          <a:prstGeom prst="rect">
            <a:avLst/>
          </a:prstGeom>
          <a:solidFill>
            <a:srgbClr val="9A3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3" name="Slide Number Placeholder 2"/>
          <p:cNvSpPr>
            <a:spLocks noGrp="1"/>
          </p:cNvSpPr>
          <p:nvPr>
            <p:ph type="sldNum" sz="quarter" idx="12"/>
          </p:nvPr>
        </p:nvSpPr>
        <p:spPr/>
        <p:txBody>
          <a:bodyPr/>
          <a:lstStyle/>
          <a:p>
            <a:pPr>
              <a:defRPr/>
            </a:pPr>
            <a:fld id="{AA5AF34F-D362-49FB-AA09-5A9BD1504C21}" type="slidenum">
              <a:rPr lang="en-ZA" smtClean="0">
                <a:solidFill>
                  <a:prstClr val="black">
                    <a:tint val="75000"/>
                  </a:prstClr>
                </a:solidFill>
              </a:rPr>
              <a:pPr>
                <a:defRPr/>
              </a:pPr>
              <a:t>43</a:t>
            </a:fld>
            <a:endParaRPr lang="en-ZA" dirty="0">
              <a:solidFill>
                <a:prstClr val="black">
                  <a:tint val="75000"/>
                </a:prstClr>
              </a:solidFill>
            </a:endParaRPr>
          </a:p>
        </p:txBody>
      </p:sp>
      <p:sp>
        <p:nvSpPr>
          <p:cNvPr id="7" name="Text Placeholder 2"/>
          <p:cNvSpPr txBox="1">
            <a:spLocks/>
          </p:cNvSpPr>
          <p:nvPr/>
        </p:nvSpPr>
        <p:spPr bwMode="auto">
          <a:xfrm>
            <a:off x="2339752" y="3212976"/>
            <a:ext cx="6120680" cy="1213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Font typeface="Arial" charset="0"/>
              <a:buNone/>
              <a:defRPr sz="2800" kern="1200">
                <a:solidFill>
                  <a:srgbClr val="9A3C1A"/>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ZA" sz="3200" b="1" dirty="0">
              <a:solidFill>
                <a:srgbClr val="003896"/>
              </a:solidFill>
              <a:latin typeface="Arial" charset="0"/>
              <a:cs typeface="Arial" charset="0"/>
            </a:endParaRPr>
          </a:p>
        </p:txBody>
      </p:sp>
    </p:spTree>
    <p:extLst>
      <p:ext uri="{BB962C8B-B14F-4D97-AF65-F5344CB8AC3E}">
        <p14:creationId xmlns:p14="http://schemas.microsoft.com/office/powerpoint/2010/main" val="306104642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4619-A36A-75D5-1E66-63633421964F}"/>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DC95EF43-B405-0A69-BD75-4C94F2101FA5}"/>
              </a:ext>
            </a:extLst>
          </p:cNvPr>
          <p:cNvSpPr>
            <a:spLocks noGrp="1" noChangeArrowheads="1"/>
          </p:cNvSpPr>
          <p:nvPr>
            <p:ph type="title"/>
          </p:nvPr>
        </p:nvSpPr>
        <p:spPr/>
        <p:txBody>
          <a:bodyPr/>
          <a:lstStyle/>
          <a:p>
            <a:pPr eaLnBrk="1" hangingPunct="1"/>
            <a:r>
              <a:rPr lang="en-US" altLang="en-US" sz="2000" b="1" dirty="0"/>
              <a:t>Step 4: Quality (Contractual Requirements)</a:t>
            </a:r>
            <a:r>
              <a:rPr lang="en-ZA" altLang="en-US" sz="2000" b="1" dirty="0"/>
              <a:t>		</a:t>
            </a:r>
            <a:endParaRPr lang="en-ZA" altLang="en-US" sz="2000" dirty="0"/>
          </a:p>
        </p:txBody>
      </p:sp>
      <p:sp>
        <p:nvSpPr>
          <p:cNvPr id="19459" name="Rectangle 3">
            <a:extLst>
              <a:ext uri="{FF2B5EF4-FFF2-40B4-BE49-F238E27FC236}">
                <a16:creationId xmlns:a16="http://schemas.microsoft.com/office/drawing/2014/main" id="{F88374FF-00EE-6808-A0CF-2BA4D4B75C7D}"/>
              </a:ext>
            </a:extLst>
          </p:cNvPr>
          <p:cNvSpPr>
            <a:spLocks noGrp="1" noChangeArrowheads="1"/>
          </p:cNvSpPr>
          <p:nvPr>
            <p:ph type="body" idx="1"/>
          </p:nvPr>
        </p:nvSpPr>
        <p:spPr>
          <a:xfrm>
            <a:off x="179388" y="1125538"/>
            <a:ext cx="8641084" cy="5183187"/>
          </a:xfrm>
        </p:spPr>
        <p:txBody>
          <a:bodyPr/>
          <a:lstStyle/>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r>
              <a:rPr lang="en-US" sz="2000" dirty="0">
                <a:hlinkClick r:id="rId2" action="ppaction://hlinkfile"/>
              </a:rPr>
              <a:t>Quality\Supplier Quality </a:t>
            </a:r>
            <a:r>
              <a:rPr lang="en-US" sz="2000" dirty="0" err="1">
                <a:hlinkClick r:id="rId2" action="ppaction://hlinkfile"/>
              </a:rPr>
              <a:t>Management_Cat</a:t>
            </a:r>
            <a:r>
              <a:rPr lang="en-US" sz="2000" dirty="0">
                <a:hlinkClick r:id="rId2" action="ppaction://hlinkfile"/>
              </a:rPr>
              <a:t> 1_List of </a:t>
            </a:r>
            <a:r>
              <a:rPr lang="en-US" sz="2000" dirty="0" err="1">
                <a:hlinkClick r:id="rId2" action="ppaction://hlinkfile"/>
              </a:rPr>
              <a:t>Returnables</a:t>
            </a:r>
            <a:r>
              <a:rPr lang="en-US" sz="2000" dirty="0">
                <a:hlinkClick r:id="rId2" action="ppaction://hlinkfile"/>
              </a:rPr>
              <a:t> Rev 7.xlsx</a:t>
            </a:r>
            <a:endParaRPr lang="en-US" sz="2000" dirty="0"/>
          </a:p>
        </p:txBody>
      </p:sp>
      <p:sp>
        <p:nvSpPr>
          <p:cNvPr id="19461" name="Slide Number Placeholder 3">
            <a:extLst>
              <a:ext uri="{FF2B5EF4-FFF2-40B4-BE49-F238E27FC236}">
                <a16:creationId xmlns:a16="http://schemas.microsoft.com/office/drawing/2014/main" id="{3512398A-3D68-A5CF-92C0-E1964BCA0898}"/>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44</a:t>
            </a:fld>
            <a:endParaRPr lang="en-ZA" altLang="en-US">
              <a:solidFill>
                <a:srgbClr val="83725B"/>
              </a:solidFill>
            </a:endParaRPr>
          </a:p>
        </p:txBody>
      </p:sp>
    </p:spTree>
    <p:extLst>
      <p:ext uri="{BB962C8B-B14F-4D97-AF65-F5344CB8AC3E}">
        <p14:creationId xmlns:p14="http://schemas.microsoft.com/office/powerpoint/2010/main" val="2065163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sz="2800" dirty="0"/>
              <a:t>Questions?</a:t>
            </a:r>
            <a:endParaRPr lang="en-US" dirty="0"/>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039092" y="2055668"/>
            <a:ext cx="2431472" cy="24711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896157" eaLnBrk="1" hangingPunct="1">
              <a:lnSpc>
                <a:spcPct val="100000"/>
              </a:lnSpc>
              <a:spcBef>
                <a:spcPct val="0"/>
              </a:spcBef>
              <a:buClrTx/>
              <a:buNone/>
              <a:defRPr/>
            </a:pPr>
            <a:endParaRPr lang="en-ZA" altLang="en-US" sz="980"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568036" y="3385020"/>
            <a:ext cx="1415469" cy="1415227"/>
          </a:xfrm>
          <a:prstGeom prst="rect">
            <a:avLst/>
          </a:prstGeom>
        </p:spPr>
      </p:pic>
    </p:spTree>
    <p:extLst>
      <p:ext uri="{BB962C8B-B14F-4D97-AF65-F5344CB8AC3E}">
        <p14:creationId xmlns:p14="http://schemas.microsoft.com/office/powerpoint/2010/main" val="3235693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bwMode="auto">
          <a:xfrm>
            <a:off x="7164388" y="6453188"/>
            <a:ext cx="1651000"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defPPr>
              <a:defRPr lang="en-ZA"/>
            </a:defPPr>
            <a:lvl1pPr algn="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76777BE0-C0BF-43F4-8681-9FB69F4842A8}" type="slidenum">
              <a:rPr lang="en-ZA" smtClean="0"/>
              <a:pPr eaLnBrk="1" hangingPunct="1">
                <a:defRPr/>
              </a:pPr>
              <a:t>46</a:t>
            </a:fld>
            <a:endParaRPr lang="en-ZA">
              <a:solidFill>
                <a:srgbClr val="83725B"/>
              </a:solidFill>
            </a:endParaRPr>
          </a:p>
        </p:txBody>
      </p:sp>
      <p:sp>
        <p:nvSpPr>
          <p:cNvPr id="40963" name="Rectangle 2"/>
          <p:cNvSpPr>
            <a:spLocks noGrp="1" noChangeArrowheads="1"/>
          </p:cNvSpPr>
          <p:nvPr>
            <p:ph type="title"/>
          </p:nvPr>
        </p:nvSpPr>
        <p:spPr>
          <a:xfrm>
            <a:off x="253166" y="56011"/>
            <a:ext cx="6913562" cy="666750"/>
          </a:xfrm>
        </p:spPr>
        <p:txBody>
          <a:bodyPr/>
          <a:lstStyle/>
          <a:p>
            <a:pPr eaLnBrk="1" hangingPunct="1"/>
            <a:br>
              <a:rPr lang="en-US" sz="2000" b="1" dirty="0">
                <a:solidFill>
                  <a:srgbClr val="FFFFFF"/>
                </a:solidFill>
              </a:rPr>
            </a:br>
            <a:r>
              <a:rPr lang="en-US" sz="2000" b="1" dirty="0">
                <a:solidFill>
                  <a:srgbClr val="FFFFFF"/>
                </a:solidFill>
              </a:rPr>
              <a:t>Closing</a:t>
            </a:r>
            <a:endParaRPr lang="en-ZA" sz="2000" dirty="0"/>
          </a:p>
        </p:txBody>
      </p:sp>
      <p:sp>
        <p:nvSpPr>
          <p:cNvPr id="40964" name="Rectangle 3"/>
          <p:cNvSpPr>
            <a:spLocks noGrp="1" noChangeArrowheads="1"/>
          </p:cNvSpPr>
          <p:nvPr>
            <p:ph type="body" idx="1"/>
          </p:nvPr>
        </p:nvSpPr>
        <p:spPr>
          <a:xfrm>
            <a:off x="328612" y="1157680"/>
            <a:ext cx="8486776" cy="4924337"/>
          </a:xfrm>
        </p:spPr>
        <p:txBody>
          <a:bodyPr>
            <a:normAutofit/>
          </a:bodyPr>
          <a:lstStyle/>
          <a:p>
            <a:pPr algn="just">
              <a:lnSpc>
                <a:spcPct val="150000"/>
              </a:lnSpc>
              <a:buFontTx/>
              <a:buChar char="-"/>
              <a:defRPr/>
            </a:pPr>
            <a:r>
              <a:rPr lang="en-US" sz="1800" dirty="0">
                <a:latin typeface="+mj-lt"/>
              </a:rPr>
              <a:t>Returnables that are mandatory for evaluation will result in disqualification if not   submitted at tender closing. </a:t>
            </a:r>
          </a:p>
          <a:p>
            <a:pPr algn="just">
              <a:lnSpc>
                <a:spcPct val="150000"/>
              </a:lnSpc>
              <a:buFontTx/>
              <a:buChar char="-"/>
              <a:defRPr/>
            </a:pPr>
            <a:r>
              <a:rPr lang="en-US" sz="1800" dirty="0">
                <a:latin typeface="+mj-lt"/>
              </a:rPr>
              <a:t>Closing deadline is </a:t>
            </a:r>
            <a:r>
              <a:rPr lang="en-US" sz="1800" b="1" dirty="0">
                <a:latin typeface="+mj-lt"/>
              </a:rPr>
              <a:t>31 July 2026 at 10h00</a:t>
            </a:r>
          </a:p>
          <a:p>
            <a:pPr marL="0" indent="0" algn="just">
              <a:lnSpc>
                <a:spcPct val="150000"/>
              </a:lnSpc>
              <a:buNone/>
              <a:defRPr/>
            </a:pPr>
            <a:endParaRPr lang="en-US" sz="1800" b="1" dirty="0">
              <a:latin typeface="+mj-lt"/>
            </a:endParaRPr>
          </a:p>
          <a:p>
            <a:pPr>
              <a:lnSpc>
                <a:spcPct val="150000"/>
              </a:lnSpc>
              <a:defRPr/>
            </a:pPr>
            <a:r>
              <a:rPr lang="en-US" sz="1800" b="1" dirty="0">
                <a:latin typeface="+mj-lt"/>
              </a:rPr>
              <a:t>Late Tenders will not be accepted.</a:t>
            </a:r>
          </a:p>
          <a:p>
            <a:pPr>
              <a:lnSpc>
                <a:spcPct val="150000"/>
              </a:lnSpc>
              <a:defRPr/>
            </a:pPr>
            <a:endParaRPr lang="en-US" sz="1800" b="1" dirty="0">
              <a:latin typeface="+mj-lt"/>
            </a:endParaRPr>
          </a:p>
          <a:p>
            <a:pPr>
              <a:lnSpc>
                <a:spcPct val="150000"/>
              </a:lnSpc>
              <a:defRPr/>
            </a:pPr>
            <a:r>
              <a:rPr lang="en-US" sz="1800" b="1" dirty="0">
                <a:latin typeface="+mj-lt"/>
              </a:rPr>
              <a:t>Tenders are to be submitted electronically via Eskom E- tendering site by the stipulated closing date and time.</a:t>
            </a:r>
            <a:endParaRPr lang="en-ZA" sz="1800" b="1" dirty="0">
              <a:latin typeface="+mj-lt"/>
            </a:endParaRPr>
          </a:p>
          <a:p>
            <a:pPr marL="0" indent="0">
              <a:buNone/>
              <a:defRPr/>
            </a:pPr>
            <a:endParaRPr lang="en-US" sz="1600" dirty="0">
              <a:latin typeface="+mj-lt"/>
            </a:endParaRPr>
          </a:p>
        </p:txBody>
      </p:sp>
    </p:spTree>
    <p:extLst>
      <p:ext uri="{BB962C8B-B14F-4D97-AF65-F5344CB8AC3E}">
        <p14:creationId xmlns:p14="http://schemas.microsoft.com/office/powerpoint/2010/main" val="2846594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a:xfrm>
            <a:off x="5114302" y="3090862"/>
            <a:ext cx="3562974" cy="676275"/>
          </a:xfrm>
        </p:spPr>
        <p:txBody>
          <a:bodyPr>
            <a:normAutofit/>
          </a:bodyPr>
          <a:lstStyle/>
          <a:p>
            <a:r>
              <a:rPr lang="en-US" sz="3200" dirty="0"/>
              <a:t>Thank You!</a:t>
            </a:r>
          </a:p>
        </p:txBody>
      </p:sp>
      <p:pic>
        <p:nvPicPr>
          <p:cNvPr id="3" name="Picture Placeholder 13">
            <a:extLst>
              <a:ext uri="{FF2B5EF4-FFF2-40B4-BE49-F238E27FC236}">
                <a16:creationId xmlns:a16="http://schemas.microsoft.com/office/drawing/2014/main" id="{1ACE8B41-274B-C489-C938-FFFA5C62B23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755" r="1755"/>
          <a:stretch/>
        </p:blipFill>
        <p:spPr>
          <a:xfrm>
            <a:off x="981075" y="2566988"/>
            <a:ext cx="3141663" cy="3255962"/>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p:spPr>
      </p:pic>
      <p:pic>
        <p:nvPicPr>
          <p:cNvPr id="4" name="Picture Placeholder 9">
            <a:extLst>
              <a:ext uri="{FF2B5EF4-FFF2-40B4-BE49-F238E27FC236}">
                <a16:creationId xmlns:a16="http://schemas.microsoft.com/office/drawing/2014/main" id="{9EF4A3EB-B19A-AD20-E447-40583B0B60C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387350" y="4291013"/>
            <a:ext cx="1895475" cy="1895475"/>
          </a:xfrm>
          <a:prstGeom prst="ellipse">
            <a:avLst/>
          </a:prstGeom>
        </p:spPr>
      </p:pic>
    </p:spTree>
    <p:extLst>
      <p:ext uri="{BB962C8B-B14F-4D97-AF65-F5344CB8AC3E}">
        <p14:creationId xmlns:p14="http://schemas.microsoft.com/office/powerpoint/2010/main" val="183918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75143-3DC6-7BE0-8450-A86847C078E3}"/>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01B6BE8A-3AA0-83E0-07BC-D692040F201B}"/>
              </a:ext>
            </a:extLst>
          </p:cNvPr>
          <p:cNvSpPr>
            <a:spLocks noGrp="1" noChangeArrowheads="1"/>
          </p:cNvSpPr>
          <p:nvPr>
            <p:ph type="title"/>
          </p:nvPr>
        </p:nvSpPr>
        <p:spPr/>
        <p:txBody>
          <a:bodyPr/>
          <a:lstStyle/>
          <a:p>
            <a:pPr eaLnBrk="1" hangingPunct="1"/>
            <a:r>
              <a:rPr lang="en-US" altLang="en-US" sz="2000" b="1" dirty="0"/>
              <a:t>Tender Data:</a:t>
            </a:r>
            <a:r>
              <a:rPr lang="en-ZA" altLang="en-US" sz="2000" b="1" dirty="0"/>
              <a:t>	  </a:t>
            </a:r>
            <a:endParaRPr lang="en-ZA" altLang="en-US" sz="2000" dirty="0"/>
          </a:p>
        </p:txBody>
      </p:sp>
      <p:sp>
        <p:nvSpPr>
          <p:cNvPr id="19459" name="Rectangle 3">
            <a:extLst>
              <a:ext uri="{FF2B5EF4-FFF2-40B4-BE49-F238E27FC236}">
                <a16:creationId xmlns:a16="http://schemas.microsoft.com/office/drawing/2014/main" id="{6B062185-5E40-8FF4-3ECE-7CAEA841607A}"/>
              </a:ext>
            </a:extLst>
          </p:cNvPr>
          <p:cNvSpPr>
            <a:spLocks noGrp="1" noChangeArrowheads="1"/>
          </p:cNvSpPr>
          <p:nvPr>
            <p:ph type="body" idx="1"/>
          </p:nvPr>
        </p:nvSpPr>
        <p:spPr>
          <a:xfrm>
            <a:off x="179387" y="1125538"/>
            <a:ext cx="8696165" cy="5183187"/>
          </a:xfrm>
        </p:spPr>
        <p:txBody>
          <a:bodyPr>
            <a:normAutofit/>
          </a:bodyPr>
          <a:lstStyle/>
          <a:p>
            <a:pPr marL="342900" lvl="2" indent="-342900" algn="just"/>
            <a:endParaRPr lang="en-US" altLang="en-US" sz="1800" dirty="0"/>
          </a:p>
        </p:txBody>
      </p:sp>
      <p:sp>
        <p:nvSpPr>
          <p:cNvPr id="19461" name="Slide Number Placeholder 3">
            <a:extLst>
              <a:ext uri="{FF2B5EF4-FFF2-40B4-BE49-F238E27FC236}">
                <a16:creationId xmlns:a16="http://schemas.microsoft.com/office/drawing/2014/main" id="{E5EEBA78-5102-05C6-7733-EE1B02631E21}"/>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5</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B83E0F76-C7C9-C0C9-80AE-1A34BE66E1D8}"/>
              </a:ext>
            </a:extLst>
          </p:cNvPr>
          <p:cNvGraphicFramePr>
            <a:graphicFrameLocks noGrp="1"/>
          </p:cNvGraphicFramePr>
          <p:nvPr>
            <p:extLst>
              <p:ext uri="{D42A27DB-BD31-4B8C-83A1-F6EECF244321}">
                <p14:modId xmlns:p14="http://schemas.microsoft.com/office/powerpoint/2010/main" val="2894288949"/>
              </p:ext>
            </p:extLst>
          </p:nvPr>
        </p:nvGraphicFramePr>
        <p:xfrm>
          <a:off x="134856" y="981075"/>
          <a:ext cx="8785226" cy="5196480"/>
        </p:xfrm>
        <a:graphic>
          <a:graphicData uri="http://schemas.openxmlformats.org/drawingml/2006/table">
            <a:tbl>
              <a:tblPr firstRow="1" firstCol="1" bandRow="1"/>
              <a:tblGrid>
                <a:gridCol w="2985933">
                  <a:extLst>
                    <a:ext uri="{9D8B030D-6E8A-4147-A177-3AD203B41FA5}">
                      <a16:colId xmlns:a16="http://schemas.microsoft.com/office/drawing/2014/main" val="1936422745"/>
                    </a:ext>
                  </a:extLst>
                </a:gridCol>
                <a:gridCol w="3080875">
                  <a:extLst>
                    <a:ext uri="{9D8B030D-6E8A-4147-A177-3AD203B41FA5}">
                      <a16:colId xmlns:a16="http://schemas.microsoft.com/office/drawing/2014/main" val="2492884441"/>
                    </a:ext>
                  </a:extLst>
                </a:gridCol>
                <a:gridCol w="2718418">
                  <a:extLst>
                    <a:ext uri="{9D8B030D-6E8A-4147-A177-3AD203B41FA5}">
                      <a16:colId xmlns:a16="http://schemas.microsoft.com/office/drawing/2014/main" val="3896684632"/>
                    </a:ext>
                  </a:extLst>
                </a:gridCol>
              </a:tblGrid>
              <a:tr h="417908">
                <a:tc>
                  <a:txBody>
                    <a:bodyPr/>
                    <a:lstStyle/>
                    <a:p>
                      <a:pPr algn="just">
                        <a:lnSpc>
                          <a:spcPct val="115000"/>
                        </a:lnSpc>
                        <a:spcAft>
                          <a:spcPts val="1000"/>
                        </a:spcAft>
                      </a:pPr>
                      <a:r>
                        <a:rPr lang="en-US" sz="1600" b="1" dirty="0">
                          <a:effectLst/>
                          <a:latin typeface="+mn-lt"/>
                          <a:ea typeface="Calibri" panose="020F0502020204030204" pitchFamily="34" charset="0"/>
                          <a:cs typeface="Arial" panose="020B0604020202020204" pitchFamily="34" charset="0"/>
                        </a:rPr>
                        <a:t>Clause Number from Standard Conditions of Tender</a:t>
                      </a:r>
                      <a:endParaRPr lang="en-ZA" sz="1600" b="1" dirty="0">
                        <a:effectLst/>
                        <a:latin typeface="+mn-lt"/>
                        <a:ea typeface="Calibri" panose="020F0502020204030204" pitchFamily="34" charset="0"/>
                        <a:cs typeface="Arial" panose="020B0604020202020204" pitchFamily="34"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ZA" sz="1600" b="1" dirty="0">
                          <a:effectLst/>
                          <a:latin typeface="+mn-lt"/>
                          <a:ea typeface="Calibri" panose="020F0502020204030204" pitchFamily="34" charset="0"/>
                          <a:cs typeface="Arial" panose="020B0604020202020204" pitchFamily="34" charset="0"/>
                        </a:rPr>
                        <a:t>Tender Data</a:t>
                      </a:r>
                      <a:endParaRPr lang="en-ZA" sz="1600" dirty="0"/>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561740"/>
                  </a:ext>
                </a:extLst>
              </a:tr>
              <a:tr h="911184">
                <a:tc>
                  <a:txBody>
                    <a:bodyPr/>
                    <a:lstStyle/>
                    <a:p>
                      <a:pPr algn="just">
                        <a:lnSpc>
                          <a:spcPct val="115000"/>
                        </a:lnSpc>
                        <a:spcAft>
                          <a:spcPts val="1000"/>
                        </a:spcAft>
                      </a:pPr>
                      <a:r>
                        <a:rPr lang="en-US" sz="1600" dirty="0">
                          <a:effectLst/>
                          <a:latin typeface="+mn-lt"/>
                          <a:ea typeface="Calibri" panose="020F0502020204030204" pitchFamily="34" charset="0"/>
                          <a:cs typeface="Times New Roman" panose="02020603050405020304" pitchFamily="18" charset="0"/>
                        </a:rPr>
                        <a:t>Eskom's right to accept or reject any tender.</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1600" kern="1200" dirty="0">
                          <a:solidFill>
                            <a:schemeClr val="tx1"/>
                          </a:solidFill>
                          <a:effectLst/>
                          <a:latin typeface="+mn-lt"/>
                          <a:ea typeface="+mn-ea"/>
                          <a:cs typeface="+mn-cs"/>
                        </a:rPr>
                        <a:t>The tender shall be for the [</a:t>
                      </a:r>
                      <a:r>
                        <a:rPr lang="en-US" sz="1600" b="1" i="1" kern="1200" dirty="0">
                          <a:solidFill>
                            <a:schemeClr val="tx1"/>
                          </a:solidFill>
                          <a:effectLst/>
                          <a:latin typeface="+mn-lt"/>
                          <a:ea typeface="+mn-ea"/>
                          <a:cs typeface="+mn-cs"/>
                        </a:rPr>
                        <a:t>whole /part</a:t>
                      </a:r>
                      <a:r>
                        <a:rPr lang="en-US" sz="1600" kern="1200" dirty="0">
                          <a:solidFill>
                            <a:schemeClr val="tx1"/>
                          </a:solidFill>
                          <a:effectLst/>
                          <a:latin typeface="+mn-lt"/>
                          <a:ea typeface="+mn-ea"/>
                          <a:cs typeface="+mn-cs"/>
                        </a:rPr>
                        <a:t>] of the contract.</a:t>
                      </a:r>
                      <a:endParaRPr lang="en-ZA"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contract will be awarded to a maximum of 3 (three) suppliers for Air Heaters (Cluster 1 to 3) and to a maximum of 3 (three) suppliers for Fans (Cluster 4 to 6).</a:t>
                      </a:r>
                      <a:endParaRPr lang="en-ZA" sz="1600" dirty="0"/>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dirty="0"/>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822250"/>
                  </a:ext>
                </a:extLst>
              </a:tr>
              <a:tr h="241218">
                <a:tc gridSpan="3">
                  <a:txBody>
                    <a:bodyPr/>
                    <a:lstStyle/>
                    <a:p>
                      <a:pPr algn="ctr">
                        <a:lnSpc>
                          <a:spcPct val="115000"/>
                        </a:lnSpc>
                        <a:spcAft>
                          <a:spcPts val="1000"/>
                        </a:spcAft>
                        <a:buNone/>
                      </a:pPr>
                      <a:r>
                        <a:rPr lang="en-US" sz="1400" b="1" kern="1200" dirty="0">
                          <a:solidFill>
                            <a:schemeClr val="tx1"/>
                          </a:solidFill>
                          <a:effectLst/>
                          <a:latin typeface="+mn-lt"/>
                          <a:ea typeface="+mn-ea"/>
                          <a:cs typeface="+mn-cs"/>
                        </a:rPr>
                        <a:t>Air Heaters</a:t>
                      </a:r>
                      <a:endParaRPr lang="en-ZA" sz="1400" b="1"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15000"/>
                        </a:lnSpc>
                        <a:spcAft>
                          <a:spcPts val="1000"/>
                        </a:spcAft>
                        <a:buNone/>
                      </a:pPr>
                      <a:endParaRPr lang="en-ZA" sz="1600" b="1"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679080"/>
                  </a:ext>
                </a:extLst>
              </a:tr>
              <a:tr h="241218">
                <a:tc>
                  <a:txBody>
                    <a:bodyPr/>
                    <a:lstStyle/>
                    <a:p>
                      <a:pPr>
                        <a:lnSpc>
                          <a:spcPct val="115000"/>
                        </a:lnSpc>
                        <a:spcAft>
                          <a:spcPts val="1000"/>
                        </a:spcAft>
                        <a:buNone/>
                      </a:pPr>
                      <a:r>
                        <a:rPr lang="en-US" sz="1400" b="1" kern="1200" dirty="0">
                          <a:solidFill>
                            <a:schemeClr val="tx1"/>
                          </a:solidFill>
                          <a:effectLst/>
                          <a:latin typeface="+mn-lt"/>
                          <a:ea typeface="+mn-ea"/>
                          <a:cs typeface="+mn-cs"/>
                        </a:rPr>
                        <a:t>Cluster 1</a:t>
                      </a:r>
                      <a:endParaRPr lang="en-ZA" sz="1400" b="1"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b="1" kern="1200">
                          <a:solidFill>
                            <a:schemeClr val="tx1"/>
                          </a:solidFill>
                          <a:effectLst/>
                          <a:latin typeface="+mn-lt"/>
                          <a:ea typeface="+mn-ea"/>
                          <a:cs typeface="+mn-cs"/>
                        </a:rPr>
                        <a:t>Cluster 2</a:t>
                      </a:r>
                      <a:endParaRPr lang="en-ZA" sz="1400" b="1"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b="1" kern="1200">
                          <a:solidFill>
                            <a:schemeClr val="tx1"/>
                          </a:solidFill>
                          <a:effectLst/>
                          <a:latin typeface="+mn-lt"/>
                          <a:ea typeface="+mn-ea"/>
                          <a:cs typeface="+mn-cs"/>
                        </a:rPr>
                        <a:t>Cluster 3</a:t>
                      </a:r>
                      <a:endParaRPr lang="en-ZA" sz="1400" b="1" kern="1200" dirty="0">
                        <a:solidFill>
                          <a:schemeClr val="tx1"/>
                        </a:solidFill>
                        <a:effectLst/>
                        <a:latin typeface="+mn-lt"/>
                        <a:ea typeface="+mn-ea"/>
                        <a:cs typeface="+mn-cs"/>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891185"/>
                  </a:ext>
                </a:extLst>
              </a:tr>
              <a:tr h="292525">
                <a:tc>
                  <a:txBody>
                    <a:bodyPr/>
                    <a:lstStyle/>
                    <a:p>
                      <a:pPr>
                        <a:lnSpc>
                          <a:spcPct val="115000"/>
                        </a:lnSpc>
                        <a:spcAft>
                          <a:spcPts val="1000"/>
                        </a:spcAft>
                        <a:buNone/>
                      </a:pPr>
                      <a:r>
                        <a:rPr lang="en-US" sz="1400" kern="1200" dirty="0">
                          <a:solidFill>
                            <a:schemeClr val="tx1"/>
                          </a:solidFill>
                          <a:effectLst/>
                          <a:latin typeface="+mn-lt"/>
                          <a:ea typeface="+mn-ea"/>
                          <a:cs typeface="+mn-cs"/>
                        </a:rPr>
                        <a:t>Kendal</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a:solidFill>
                            <a:schemeClr val="tx1"/>
                          </a:solidFill>
                          <a:effectLst/>
                          <a:latin typeface="+mn-lt"/>
                          <a:ea typeface="+mn-ea"/>
                          <a:cs typeface="+mn-cs"/>
                        </a:rPr>
                        <a:t>Camden</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a:solidFill>
                            <a:schemeClr val="tx1"/>
                          </a:solidFill>
                          <a:effectLst/>
                          <a:latin typeface="+mn-lt"/>
                          <a:ea typeface="+mn-ea"/>
                          <a:cs typeface="+mn-cs"/>
                        </a:rPr>
                        <a:t>Matla</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105229"/>
                  </a:ext>
                </a:extLst>
              </a:tr>
              <a:tr h="241218">
                <a:tc>
                  <a:txBody>
                    <a:bodyPr/>
                    <a:lstStyle/>
                    <a:p>
                      <a:pPr>
                        <a:lnSpc>
                          <a:spcPct val="115000"/>
                        </a:lnSpc>
                        <a:spcAft>
                          <a:spcPts val="1000"/>
                        </a:spcAft>
                        <a:buNone/>
                      </a:pPr>
                      <a:r>
                        <a:rPr lang="en-US" sz="1400" kern="1200">
                          <a:solidFill>
                            <a:schemeClr val="tx1"/>
                          </a:solidFill>
                          <a:effectLst/>
                          <a:latin typeface="+mn-lt"/>
                          <a:ea typeface="+mn-ea"/>
                          <a:cs typeface="+mn-cs"/>
                        </a:rPr>
                        <a:t>Matimba</a:t>
                      </a:r>
                      <a:endParaRPr lang="en-ZA" sz="1400" kern="120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err="1">
                          <a:solidFill>
                            <a:schemeClr val="tx1"/>
                          </a:solidFill>
                          <a:effectLst/>
                          <a:latin typeface="+mn-lt"/>
                          <a:ea typeface="+mn-ea"/>
                          <a:cs typeface="+mn-cs"/>
                        </a:rPr>
                        <a:t>Grootvlei</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dirty="0">
                          <a:solidFill>
                            <a:schemeClr val="tx1"/>
                          </a:solidFill>
                          <a:effectLst/>
                          <a:latin typeface="+mn-lt"/>
                          <a:ea typeface="+mn-ea"/>
                          <a:cs typeface="+mn-cs"/>
                        </a:rPr>
                        <a:t>Majuba </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029144"/>
                  </a:ext>
                </a:extLst>
              </a:tr>
              <a:tr h="241218">
                <a:tc>
                  <a:txBody>
                    <a:bodyPr/>
                    <a:lstStyle/>
                    <a:p>
                      <a:pPr>
                        <a:lnSpc>
                          <a:spcPct val="115000"/>
                        </a:lnSpc>
                        <a:spcAft>
                          <a:spcPts val="1000"/>
                        </a:spcAft>
                        <a:buNone/>
                      </a:pPr>
                      <a:r>
                        <a:rPr lang="en-US" sz="1400" kern="1200" dirty="0">
                          <a:solidFill>
                            <a:schemeClr val="tx1"/>
                          </a:solidFill>
                          <a:effectLst/>
                          <a:latin typeface="+mn-lt"/>
                          <a:ea typeface="+mn-ea"/>
                          <a:cs typeface="+mn-cs"/>
                        </a:rPr>
                        <a:t>Medupi</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a:solidFill>
                            <a:schemeClr val="tx1"/>
                          </a:solidFill>
                          <a:effectLst/>
                          <a:latin typeface="+mn-lt"/>
                          <a:ea typeface="+mn-ea"/>
                          <a:cs typeface="+mn-cs"/>
                        </a:rPr>
                        <a:t>Kusile </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dirty="0">
                          <a:solidFill>
                            <a:schemeClr val="tx1"/>
                          </a:solidFill>
                          <a:effectLst/>
                          <a:latin typeface="+mn-lt"/>
                          <a:ea typeface="+mn-ea"/>
                          <a:cs typeface="+mn-cs"/>
                        </a:rPr>
                        <a:t>Hendrina</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116684"/>
                  </a:ext>
                </a:extLst>
              </a:tr>
              <a:tr h="0">
                <a:tc>
                  <a:txBody>
                    <a:bodyPr/>
                    <a:lstStyle/>
                    <a:p>
                      <a:pPr>
                        <a:lnSpc>
                          <a:spcPct val="115000"/>
                        </a:lnSpc>
                        <a:spcAft>
                          <a:spcPts val="1000"/>
                        </a:spcAft>
                        <a:buNone/>
                      </a:pPr>
                      <a:r>
                        <a:rPr lang="en-US" sz="1400" kern="1200" dirty="0" err="1">
                          <a:solidFill>
                            <a:schemeClr val="tx1"/>
                          </a:solidFill>
                          <a:effectLst/>
                          <a:latin typeface="+mn-lt"/>
                          <a:ea typeface="+mn-ea"/>
                          <a:cs typeface="+mn-cs"/>
                        </a:rPr>
                        <a:t>Tutuka</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a:solidFill>
                            <a:schemeClr val="tx1"/>
                          </a:solidFill>
                          <a:effectLst/>
                          <a:latin typeface="+mn-lt"/>
                          <a:ea typeface="+mn-ea"/>
                          <a:cs typeface="+mn-cs"/>
                        </a:rPr>
                        <a:t>Lethabo</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dirty="0">
                          <a:solidFill>
                            <a:schemeClr val="tx1"/>
                          </a:solidFill>
                          <a:effectLst/>
                          <a:latin typeface="+mn-lt"/>
                          <a:ea typeface="+mn-ea"/>
                          <a:cs typeface="+mn-cs"/>
                        </a:rPr>
                        <a:t>Kriel</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127863"/>
                  </a:ext>
                </a:extLst>
              </a:tr>
              <a:tr h="233352">
                <a:tc>
                  <a:txBody>
                    <a:bodyPr/>
                    <a:lstStyle/>
                    <a:p>
                      <a:pPr>
                        <a:lnSpc>
                          <a:spcPct val="115000"/>
                        </a:lnSpc>
                        <a:spcAft>
                          <a:spcPts val="1000"/>
                        </a:spcAft>
                        <a:buNone/>
                      </a:pPr>
                      <a:r>
                        <a:rPr lang="en-US" sz="1400" kern="1200" dirty="0">
                          <a:solidFill>
                            <a:schemeClr val="tx1"/>
                          </a:solidFill>
                          <a:effectLst/>
                          <a:latin typeface="+mn-lt"/>
                          <a:ea typeface="+mn-ea"/>
                          <a:cs typeface="+mn-cs"/>
                        </a:rPr>
                        <a:t>Arnot</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err="1">
                          <a:solidFill>
                            <a:schemeClr val="tx1"/>
                          </a:solidFill>
                          <a:effectLst/>
                          <a:latin typeface="+mn-lt"/>
                          <a:ea typeface="+mn-ea"/>
                          <a:cs typeface="+mn-cs"/>
                        </a:rPr>
                        <a:t>Duvha</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071775"/>
                  </a:ext>
                </a:extLst>
              </a:tr>
              <a:tr h="241218">
                <a:tc gridSpan="3">
                  <a:txBody>
                    <a:bodyPr/>
                    <a:lstStyle/>
                    <a:p>
                      <a:pPr algn="ctr">
                        <a:lnSpc>
                          <a:spcPct val="115000"/>
                        </a:lnSpc>
                        <a:spcAft>
                          <a:spcPts val="1000"/>
                        </a:spcAft>
                        <a:buNone/>
                      </a:pPr>
                      <a:r>
                        <a:rPr lang="en-US" sz="1400" b="1" kern="1200" dirty="0">
                          <a:solidFill>
                            <a:schemeClr val="tx1"/>
                          </a:solidFill>
                          <a:effectLst/>
                          <a:latin typeface="+mn-lt"/>
                          <a:ea typeface="+mn-ea"/>
                          <a:cs typeface="+mn-cs"/>
                        </a:rPr>
                        <a:t>Fans</a:t>
                      </a:r>
                      <a:endParaRPr lang="en-ZA" sz="1400" b="1"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ctr">
                        <a:lnSpc>
                          <a:spcPct val="115000"/>
                        </a:lnSpc>
                        <a:spcAft>
                          <a:spcPts val="1000"/>
                        </a:spcAft>
                        <a:buNone/>
                      </a:pPr>
                      <a:endParaRPr lang="en-ZA" sz="1600" b="1"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30952"/>
                  </a:ext>
                </a:extLst>
              </a:tr>
              <a:tr h="241218">
                <a:tc>
                  <a:txBody>
                    <a:bodyPr/>
                    <a:lstStyle/>
                    <a:p>
                      <a:pPr>
                        <a:lnSpc>
                          <a:spcPct val="115000"/>
                        </a:lnSpc>
                        <a:spcAft>
                          <a:spcPts val="1000"/>
                        </a:spcAft>
                        <a:buNone/>
                      </a:pPr>
                      <a:r>
                        <a:rPr lang="en-US" sz="1400" b="1" kern="1200" dirty="0">
                          <a:solidFill>
                            <a:schemeClr val="tx1"/>
                          </a:solidFill>
                          <a:effectLst/>
                          <a:latin typeface="+mn-lt"/>
                          <a:ea typeface="+mn-ea"/>
                          <a:cs typeface="+mn-cs"/>
                        </a:rPr>
                        <a:t>Cluster 4</a:t>
                      </a:r>
                      <a:endParaRPr lang="en-ZA" sz="1400" b="1"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b="1" kern="1200" dirty="0">
                          <a:solidFill>
                            <a:schemeClr val="tx1"/>
                          </a:solidFill>
                          <a:effectLst/>
                          <a:latin typeface="+mn-lt"/>
                          <a:ea typeface="+mn-ea"/>
                          <a:cs typeface="+mn-cs"/>
                        </a:rPr>
                        <a:t>Cluster 5</a:t>
                      </a:r>
                      <a:endParaRPr lang="en-ZA" sz="1400" b="1"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b="1" kern="1200" dirty="0">
                          <a:solidFill>
                            <a:schemeClr val="tx1"/>
                          </a:solidFill>
                          <a:effectLst/>
                          <a:latin typeface="+mn-lt"/>
                          <a:ea typeface="+mn-ea"/>
                          <a:cs typeface="+mn-cs"/>
                        </a:rPr>
                        <a:t>Cluster 6</a:t>
                      </a:r>
                      <a:endParaRPr lang="en-ZA" sz="1400" b="1" kern="1200" dirty="0">
                        <a:solidFill>
                          <a:schemeClr val="tx1"/>
                        </a:solidFill>
                        <a:effectLst/>
                        <a:latin typeface="+mn-lt"/>
                        <a:ea typeface="+mn-ea"/>
                        <a:cs typeface="+mn-cs"/>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746433"/>
                  </a:ext>
                </a:extLst>
              </a:tr>
              <a:tr h="241218">
                <a:tc>
                  <a:txBody>
                    <a:bodyPr/>
                    <a:lstStyle/>
                    <a:p>
                      <a:pPr>
                        <a:lnSpc>
                          <a:spcPct val="115000"/>
                        </a:lnSpc>
                        <a:spcAft>
                          <a:spcPts val="1000"/>
                        </a:spcAft>
                        <a:buNone/>
                      </a:pPr>
                      <a:r>
                        <a:rPr lang="en-US" sz="1400" kern="1200" dirty="0">
                          <a:solidFill>
                            <a:schemeClr val="tx1"/>
                          </a:solidFill>
                          <a:effectLst/>
                          <a:latin typeface="+mn-lt"/>
                          <a:ea typeface="+mn-ea"/>
                          <a:cs typeface="+mn-cs"/>
                        </a:rPr>
                        <a:t>Kendal</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a:solidFill>
                            <a:schemeClr val="tx1"/>
                          </a:solidFill>
                          <a:effectLst/>
                          <a:latin typeface="+mn-lt"/>
                          <a:ea typeface="+mn-ea"/>
                          <a:cs typeface="+mn-cs"/>
                        </a:rPr>
                        <a:t>Camden</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dirty="0">
                          <a:solidFill>
                            <a:schemeClr val="tx1"/>
                          </a:solidFill>
                          <a:effectLst/>
                          <a:latin typeface="+mn-lt"/>
                          <a:ea typeface="+mn-ea"/>
                          <a:cs typeface="+mn-cs"/>
                        </a:rPr>
                        <a:t>Matla</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849105"/>
                  </a:ext>
                </a:extLst>
              </a:tr>
              <a:tr h="241218">
                <a:tc>
                  <a:txBody>
                    <a:bodyPr/>
                    <a:lstStyle/>
                    <a:p>
                      <a:pPr>
                        <a:lnSpc>
                          <a:spcPct val="115000"/>
                        </a:lnSpc>
                        <a:spcAft>
                          <a:spcPts val="1000"/>
                        </a:spcAft>
                        <a:buNone/>
                      </a:pPr>
                      <a:r>
                        <a:rPr lang="en-US" sz="1400" kern="1200">
                          <a:solidFill>
                            <a:schemeClr val="tx1"/>
                          </a:solidFill>
                          <a:effectLst/>
                          <a:latin typeface="+mn-lt"/>
                          <a:ea typeface="+mn-ea"/>
                          <a:cs typeface="+mn-cs"/>
                        </a:rPr>
                        <a:t>Matimba</a:t>
                      </a:r>
                      <a:endParaRPr lang="en-ZA" sz="1400" kern="120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err="1">
                          <a:solidFill>
                            <a:schemeClr val="tx1"/>
                          </a:solidFill>
                          <a:effectLst/>
                          <a:latin typeface="+mn-lt"/>
                          <a:ea typeface="+mn-ea"/>
                          <a:cs typeface="+mn-cs"/>
                        </a:rPr>
                        <a:t>Grootvlei</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a:solidFill>
                            <a:schemeClr val="tx1"/>
                          </a:solidFill>
                          <a:effectLst/>
                          <a:latin typeface="+mn-lt"/>
                          <a:ea typeface="+mn-ea"/>
                          <a:cs typeface="+mn-cs"/>
                        </a:rPr>
                        <a:t>Majuba </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954223"/>
                  </a:ext>
                </a:extLst>
              </a:tr>
              <a:tr h="241218">
                <a:tc>
                  <a:txBody>
                    <a:bodyPr/>
                    <a:lstStyle/>
                    <a:p>
                      <a:pPr>
                        <a:lnSpc>
                          <a:spcPct val="115000"/>
                        </a:lnSpc>
                        <a:spcAft>
                          <a:spcPts val="1000"/>
                        </a:spcAft>
                        <a:buNone/>
                      </a:pPr>
                      <a:r>
                        <a:rPr lang="en-US" sz="1400" kern="1200" dirty="0">
                          <a:solidFill>
                            <a:schemeClr val="tx1"/>
                          </a:solidFill>
                          <a:effectLst/>
                          <a:latin typeface="+mn-lt"/>
                          <a:ea typeface="+mn-ea"/>
                          <a:cs typeface="+mn-cs"/>
                        </a:rPr>
                        <a:t>Medupi</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a:solidFill>
                            <a:schemeClr val="tx1"/>
                          </a:solidFill>
                          <a:effectLst/>
                          <a:latin typeface="+mn-lt"/>
                          <a:ea typeface="+mn-ea"/>
                          <a:cs typeface="+mn-cs"/>
                        </a:rPr>
                        <a:t>Kusile </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dirty="0">
                          <a:solidFill>
                            <a:schemeClr val="tx1"/>
                          </a:solidFill>
                          <a:effectLst/>
                          <a:latin typeface="+mn-lt"/>
                          <a:ea typeface="+mn-ea"/>
                          <a:cs typeface="+mn-cs"/>
                        </a:rPr>
                        <a:t>Hendrina</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592292"/>
                  </a:ext>
                </a:extLst>
              </a:tr>
              <a:tr h="241218">
                <a:tc>
                  <a:txBody>
                    <a:bodyPr/>
                    <a:lstStyle/>
                    <a:p>
                      <a:pPr>
                        <a:lnSpc>
                          <a:spcPct val="115000"/>
                        </a:lnSpc>
                        <a:spcAft>
                          <a:spcPts val="1000"/>
                        </a:spcAft>
                        <a:buNone/>
                      </a:pPr>
                      <a:r>
                        <a:rPr lang="en-US" sz="1400" kern="1200" dirty="0" err="1">
                          <a:solidFill>
                            <a:schemeClr val="tx1"/>
                          </a:solidFill>
                          <a:effectLst/>
                          <a:latin typeface="+mn-lt"/>
                          <a:ea typeface="+mn-ea"/>
                          <a:cs typeface="+mn-cs"/>
                        </a:rPr>
                        <a:t>Tutuka</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a:solidFill>
                            <a:schemeClr val="tx1"/>
                          </a:solidFill>
                          <a:effectLst/>
                          <a:latin typeface="+mn-lt"/>
                          <a:ea typeface="+mn-ea"/>
                          <a:cs typeface="+mn-cs"/>
                        </a:rPr>
                        <a:t>Lethabo</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r>
                        <a:rPr lang="en-US" sz="1400" kern="1200" dirty="0">
                          <a:solidFill>
                            <a:schemeClr val="tx1"/>
                          </a:solidFill>
                          <a:effectLst/>
                          <a:latin typeface="+mn-lt"/>
                          <a:ea typeface="+mn-ea"/>
                          <a:cs typeface="+mn-cs"/>
                        </a:rPr>
                        <a:t>Kriel</a:t>
                      </a: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917292"/>
                  </a:ext>
                </a:extLst>
              </a:tr>
              <a:tr h="241218">
                <a:tc>
                  <a:txBody>
                    <a:bodyPr/>
                    <a:lstStyle/>
                    <a:p>
                      <a:pPr>
                        <a:lnSpc>
                          <a:spcPct val="115000"/>
                        </a:lnSpc>
                        <a:spcAft>
                          <a:spcPts val="1000"/>
                        </a:spcAft>
                        <a:buNone/>
                      </a:pPr>
                      <a:r>
                        <a:rPr lang="en-US" sz="1400" kern="1200" dirty="0">
                          <a:solidFill>
                            <a:schemeClr val="tx1"/>
                          </a:solidFill>
                          <a:effectLst/>
                          <a:latin typeface="+mn-lt"/>
                          <a:ea typeface="+mn-ea"/>
                          <a:cs typeface="+mn-cs"/>
                        </a:rPr>
                        <a:t>Arnot</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buNone/>
                      </a:pPr>
                      <a:r>
                        <a:rPr lang="en-US" sz="1400" kern="1200" dirty="0" err="1">
                          <a:solidFill>
                            <a:schemeClr val="tx1"/>
                          </a:solidFill>
                          <a:effectLst/>
                          <a:latin typeface="+mn-lt"/>
                          <a:ea typeface="+mn-ea"/>
                          <a:cs typeface="+mn-cs"/>
                        </a:rPr>
                        <a:t>Duvha</a:t>
                      </a:r>
                      <a:endParaRPr lang="en-ZA" sz="1400" kern="1200" dirty="0">
                        <a:solidFill>
                          <a:schemeClr val="tx1"/>
                        </a:solidFill>
                        <a:effectLst/>
                        <a:latin typeface="+mn-lt"/>
                        <a:ea typeface="+mn-ea"/>
                        <a:cs typeface="+mn-cs"/>
                      </a:endParaRPr>
                    </a:p>
                  </a:txBody>
                  <a:tcPr marL="68580" marR="68580" marT="0" marB="0" anchor="b">
                    <a:lnL w="12700" cap="flat" cmpd="sng" algn="ctr">
                      <a:solidFill>
                        <a:srgbClr val="000000"/>
                      </a:solidFill>
                      <a:prstDash val="solid"/>
                      <a:round/>
                      <a:headEnd type="none" w="med" len="med"/>
                      <a:tailEnd type="none" w="med" len="med"/>
                    </a:lnL>
                  </a:tcPr>
                </a:tc>
                <a:tc>
                  <a:txBody>
                    <a:bodyPr/>
                    <a:lstStyle/>
                    <a:p>
                      <a:pPr>
                        <a:lnSpc>
                          <a:spcPct val="115000"/>
                        </a:lnSpc>
                        <a:spcAft>
                          <a:spcPts val="1000"/>
                        </a:spcAft>
                        <a:buNone/>
                      </a:pPr>
                      <a:endParaRPr lang="en-ZA" sz="1400" kern="1200" dirty="0">
                        <a:solidFill>
                          <a:schemeClr val="tx1"/>
                        </a:solidFill>
                        <a:effectLst/>
                        <a:latin typeface="+mn-lt"/>
                        <a:ea typeface="+mn-ea"/>
                        <a:cs typeface="+mn-cs"/>
                      </a:endParaRPr>
                    </a:p>
                  </a:txBody>
                  <a:tcPr marL="68580" marR="6858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511856"/>
                  </a:ext>
                </a:extLst>
              </a:tr>
            </a:tbl>
          </a:graphicData>
        </a:graphic>
      </p:graphicFrame>
    </p:spTree>
    <p:extLst>
      <p:ext uri="{BB962C8B-B14F-4D97-AF65-F5344CB8AC3E}">
        <p14:creationId xmlns:p14="http://schemas.microsoft.com/office/powerpoint/2010/main" val="36744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A4697-EF6C-B4C0-9BE4-66DEE8F55C18}"/>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860B242E-76C4-4A46-3778-4767492F2062}"/>
              </a:ext>
            </a:extLst>
          </p:cNvPr>
          <p:cNvSpPr>
            <a:spLocks noGrp="1" noChangeArrowheads="1"/>
          </p:cNvSpPr>
          <p:nvPr>
            <p:ph type="title"/>
          </p:nvPr>
        </p:nvSpPr>
        <p:spPr/>
        <p:txBody>
          <a:bodyPr/>
          <a:lstStyle/>
          <a:p>
            <a:pPr eaLnBrk="1" hangingPunct="1"/>
            <a:r>
              <a:rPr lang="en-US" altLang="en-US" sz="2000" b="1" dirty="0"/>
              <a:t>Tender Data:</a:t>
            </a:r>
            <a:r>
              <a:rPr lang="en-ZA" altLang="en-US" sz="2000" b="1" dirty="0"/>
              <a:t>	  </a:t>
            </a:r>
            <a:endParaRPr lang="en-ZA" altLang="en-US" sz="2000" dirty="0"/>
          </a:p>
        </p:txBody>
      </p:sp>
      <p:sp>
        <p:nvSpPr>
          <p:cNvPr id="19459" name="Rectangle 3">
            <a:extLst>
              <a:ext uri="{FF2B5EF4-FFF2-40B4-BE49-F238E27FC236}">
                <a16:creationId xmlns:a16="http://schemas.microsoft.com/office/drawing/2014/main" id="{ED75E712-C8A5-B3BB-DD58-4D5DF269B598}"/>
              </a:ext>
            </a:extLst>
          </p:cNvPr>
          <p:cNvSpPr>
            <a:spLocks noGrp="1" noChangeArrowheads="1"/>
          </p:cNvSpPr>
          <p:nvPr>
            <p:ph type="body" idx="1"/>
          </p:nvPr>
        </p:nvSpPr>
        <p:spPr>
          <a:xfrm>
            <a:off x="179387" y="1125538"/>
            <a:ext cx="8696165" cy="5183187"/>
          </a:xfrm>
        </p:spPr>
        <p:txBody>
          <a:bodyPr>
            <a:normAutofit/>
          </a:bodyPr>
          <a:lstStyle/>
          <a:p>
            <a:pPr marL="342900" lvl="2" indent="-342900" algn="just"/>
            <a:endParaRPr lang="en-US" altLang="en-US" sz="1800" dirty="0"/>
          </a:p>
        </p:txBody>
      </p:sp>
      <p:sp>
        <p:nvSpPr>
          <p:cNvPr id="19461" name="Slide Number Placeholder 3">
            <a:extLst>
              <a:ext uri="{FF2B5EF4-FFF2-40B4-BE49-F238E27FC236}">
                <a16:creationId xmlns:a16="http://schemas.microsoft.com/office/drawing/2014/main" id="{E46F38C1-DFF0-193F-332A-BF56E7C6F69D}"/>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6</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55B36B80-9344-E627-206C-A6F81F9EC0FB}"/>
              </a:ext>
            </a:extLst>
          </p:cNvPr>
          <p:cNvGraphicFramePr>
            <a:graphicFrameLocks noGrp="1"/>
          </p:cNvGraphicFramePr>
          <p:nvPr>
            <p:extLst>
              <p:ext uri="{D42A27DB-BD31-4B8C-83A1-F6EECF244321}">
                <p14:modId xmlns:p14="http://schemas.microsoft.com/office/powerpoint/2010/main" val="483317171"/>
              </p:ext>
            </p:extLst>
          </p:nvPr>
        </p:nvGraphicFramePr>
        <p:xfrm>
          <a:off x="179387" y="938473"/>
          <a:ext cx="8964613" cy="5906076"/>
        </p:xfrm>
        <a:graphic>
          <a:graphicData uri="http://schemas.openxmlformats.org/drawingml/2006/table">
            <a:tbl>
              <a:tblPr firstRow="1" firstCol="1" bandRow="1"/>
              <a:tblGrid>
                <a:gridCol w="2550686">
                  <a:extLst>
                    <a:ext uri="{9D8B030D-6E8A-4147-A177-3AD203B41FA5}">
                      <a16:colId xmlns:a16="http://schemas.microsoft.com/office/drawing/2014/main" val="1936422745"/>
                    </a:ext>
                  </a:extLst>
                </a:gridCol>
                <a:gridCol w="6413927">
                  <a:extLst>
                    <a:ext uri="{9D8B030D-6E8A-4147-A177-3AD203B41FA5}">
                      <a16:colId xmlns:a16="http://schemas.microsoft.com/office/drawing/2014/main" val="906469648"/>
                    </a:ext>
                  </a:extLst>
                </a:gridCol>
              </a:tblGrid>
              <a:tr h="976257">
                <a:tc>
                  <a:txBody>
                    <a:bodyPr/>
                    <a:lstStyle/>
                    <a:p>
                      <a:pPr algn="just">
                        <a:lnSpc>
                          <a:spcPct val="115000"/>
                        </a:lnSpc>
                        <a:spcAft>
                          <a:spcPts val="1000"/>
                        </a:spcAft>
                      </a:pPr>
                      <a:r>
                        <a:rPr lang="en-US" sz="1800" b="1" dirty="0">
                          <a:effectLst/>
                          <a:latin typeface="+mn-lt"/>
                          <a:ea typeface="Calibri" panose="020F0502020204030204" pitchFamily="34" charset="0"/>
                          <a:cs typeface="Arial" panose="020B0604020202020204" pitchFamily="34" charset="0"/>
                        </a:rPr>
                        <a:t>Clause Number from Standard Conditions of Tender</a:t>
                      </a:r>
                      <a:endParaRPr lang="en-ZA" sz="1800" b="1" dirty="0">
                        <a:effectLst/>
                        <a:latin typeface="+mn-lt"/>
                        <a:ea typeface="Calibri" panose="020F0502020204030204" pitchFamily="34" charset="0"/>
                        <a:cs typeface="Arial" panose="020B0604020202020204" pitchFamily="34"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800" b="1" dirty="0">
                          <a:effectLst/>
                          <a:latin typeface="+mn-lt"/>
                          <a:ea typeface="Calibri" panose="020F0502020204030204" pitchFamily="34" charset="0"/>
                          <a:cs typeface="Arial" panose="020B0604020202020204" pitchFamily="34" charset="0"/>
                        </a:rPr>
                        <a:t>Tender Data</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561740"/>
                  </a:ext>
                </a:extLst>
              </a:tr>
              <a:tr h="4929819">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2.1 Eligibility </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kern="1200" dirty="0">
                          <a:solidFill>
                            <a:schemeClr val="tx1"/>
                          </a:solidFill>
                          <a:effectLst/>
                          <a:latin typeface="+mn-lt"/>
                          <a:ea typeface="+mn-ea"/>
                          <a:cs typeface="+mn-cs"/>
                        </a:rPr>
                        <a:t>Tenderers (whether a single company or an incorporated or unincorporated joint venture or consortium) must meet the eligibility criteria stated in the Tender Data. The tenderer, or any of its principals, must not be under any restriction to do business with Eskom or State-Owned Companies.</a:t>
                      </a:r>
                      <a:endParaRPr lang="en-ZA" sz="1800" kern="1200" dirty="0">
                        <a:solidFill>
                          <a:schemeClr val="tx1"/>
                        </a:solidFill>
                        <a:effectLst/>
                        <a:latin typeface="+mn-lt"/>
                        <a:ea typeface="+mn-ea"/>
                        <a:cs typeface="+mn-cs"/>
                      </a:endParaRPr>
                    </a:p>
                    <a:p>
                      <a:pPr algn="just"/>
                      <a:r>
                        <a:rPr lang="en-US" sz="1800" kern="1200" dirty="0">
                          <a:solidFill>
                            <a:schemeClr val="tx1"/>
                          </a:solidFill>
                          <a:effectLst/>
                          <a:latin typeface="+mn-lt"/>
                          <a:ea typeface="+mn-ea"/>
                          <a:cs typeface="+mn-cs"/>
                        </a:rPr>
                        <a:t> </a:t>
                      </a:r>
                      <a:endParaRPr lang="en-ZA" sz="1800" kern="1200" dirty="0">
                        <a:solidFill>
                          <a:schemeClr val="tx1"/>
                        </a:solidFill>
                        <a:effectLst/>
                        <a:latin typeface="+mn-lt"/>
                        <a:ea typeface="+mn-ea"/>
                        <a:cs typeface="+mn-cs"/>
                      </a:endParaRPr>
                    </a:p>
                    <a:p>
                      <a:pPr algn="just"/>
                      <a:r>
                        <a:rPr lang="en-GB" sz="1800" b="1" u="sng" kern="1200" dirty="0">
                          <a:solidFill>
                            <a:schemeClr val="tx1"/>
                          </a:solidFill>
                          <a:effectLst/>
                          <a:latin typeface="+mn-lt"/>
                          <a:ea typeface="+mn-ea"/>
                          <a:cs typeface="+mn-cs"/>
                        </a:rPr>
                        <a:t>Tenderers are  ineligible to submit a tender if:</a:t>
                      </a:r>
                      <a:r>
                        <a:rPr lang="en-GB" sz="1800" b="1" i="1" u="sng" kern="1200" dirty="0">
                          <a:solidFill>
                            <a:schemeClr val="tx1"/>
                          </a:solidFill>
                          <a:effectLst/>
                          <a:latin typeface="+mn-lt"/>
                          <a:ea typeface="+mn-ea"/>
                          <a:cs typeface="+mn-cs"/>
                        </a:rPr>
                        <a:t> </a:t>
                      </a:r>
                    </a:p>
                    <a:p>
                      <a:pPr algn="just"/>
                      <a:endParaRPr lang="en-ZA" sz="1800" kern="1200" dirty="0">
                        <a:solidFill>
                          <a:schemeClr val="tx1"/>
                        </a:solidFill>
                        <a:effectLst/>
                        <a:latin typeface="+mn-lt"/>
                        <a:ea typeface="+mn-ea"/>
                        <a:cs typeface="+mn-cs"/>
                      </a:endParaRPr>
                    </a:p>
                    <a:p>
                      <a:pPr lvl="0" algn="just"/>
                      <a:r>
                        <a:rPr lang="en-GB" sz="1800" kern="1200" dirty="0">
                          <a:solidFill>
                            <a:schemeClr val="tx1"/>
                          </a:solidFill>
                          <a:effectLst/>
                          <a:latin typeface="+mn-lt"/>
                          <a:ea typeface="+mn-ea"/>
                          <a:cs typeface="+mn-cs"/>
                        </a:rPr>
                        <a:t>1. Tenderers have the nationality of a country on any international sanctions list.  A tenderer shall be found to have the nationality of a country if the tenderer is a national or is constituted, incorporated, or registered and operates in conformity with the provisions of the laws of that country.  This criterion shall also apply to the determination of the nationality of proposed subcontractors or suppliers for any part of the Contract including related services.</a:t>
                      </a:r>
                      <a:endParaRPr lang="en-ZA" sz="1800" kern="1200" dirty="0">
                        <a:solidFill>
                          <a:schemeClr val="tx1"/>
                        </a:solidFill>
                        <a:effectLst/>
                        <a:latin typeface="+mn-lt"/>
                        <a:ea typeface="+mn-ea"/>
                        <a:cs typeface="+mn-cs"/>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555843"/>
                  </a:ext>
                </a:extLst>
              </a:tr>
            </a:tbl>
          </a:graphicData>
        </a:graphic>
      </p:graphicFrame>
    </p:spTree>
    <p:extLst>
      <p:ext uri="{BB962C8B-B14F-4D97-AF65-F5344CB8AC3E}">
        <p14:creationId xmlns:p14="http://schemas.microsoft.com/office/powerpoint/2010/main" val="416679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6870-283E-D180-98B7-C00E9120964A}"/>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92808840-5AAC-471A-C698-5F4E6FF9AD75}"/>
              </a:ext>
            </a:extLst>
          </p:cNvPr>
          <p:cNvSpPr>
            <a:spLocks noGrp="1" noChangeArrowheads="1"/>
          </p:cNvSpPr>
          <p:nvPr>
            <p:ph type="title"/>
          </p:nvPr>
        </p:nvSpPr>
        <p:spPr/>
        <p:txBody>
          <a:bodyPr/>
          <a:lstStyle/>
          <a:p>
            <a:pPr eaLnBrk="1" hangingPunct="1"/>
            <a:r>
              <a:rPr lang="en-US" altLang="en-US" sz="2000" b="1" dirty="0"/>
              <a:t>Tender Data:</a:t>
            </a:r>
            <a:r>
              <a:rPr lang="en-ZA" altLang="en-US" sz="2000" b="1" dirty="0"/>
              <a:t>	  </a:t>
            </a:r>
            <a:endParaRPr lang="en-ZA" altLang="en-US" sz="2000" dirty="0"/>
          </a:p>
        </p:txBody>
      </p:sp>
      <p:sp>
        <p:nvSpPr>
          <p:cNvPr id="19459" name="Rectangle 3">
            <a:extLst>
              <a:ext uri="{FF2B5EF4-FFF2-40B4-BE49-F238E27FC236}">
                <a16:creationId xmlns:a16="http://schemas.microsoft.com/office/drawing/2014/main" id="{D6C1943B-7314-5889-66E8-2703E4DFE094}"/>
              </a:ext>
            </a:extLst>
          </p:cNvPr>
          <p:cNvSpPr>
            <a:spLocks noGrp="1" noChangeArrowheads="1"/>
          </p:cNvSpPr>
          <p:nvPr>
            <p:ph type="body" idx="1"/>
          </p:nvPr>
        </p:nvSpPr>
        <p:spPr>
          <a:xfrm>
            <a:off x="179387" y="1125538"/>
            <a:ext cx="8696165" cy="5183187"/>
          </a:xfrm>
        </p:spPr>
        <p:txBody>
          <a:bodyPr>
            <a:normAutofit/>
          </a:bodyPr>
          <a:lstStyle/>
          <a:p>
            <a:pPr marL="342900" lvl="2" indent="-342900" algn="just"/>
            <a:endParaRPr lang="en-US" altLang="en-US" sz="1800" dirty="0"/>
          </a:p>
        </p:txBody>
      </p:sp>
      <p:sp>
        <p:nvSpPr>
          <p:cNvPr id="19461" name="Slide Number Placeholder 3">
            <a:extLst>
              <a:ext uri="{FF2B5EF4-FFF2-40B4-BE49-F238E27FC236}">
                <a16:creationId xmlns:a16="http://schemas.microsoft.com/office/drawing/2014/main" id="{D31CD318-CAC7-10B2-3C02-91B6ABC6143B}"/>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7</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0F33EBA4-9961-386D-63B5-091B11ECF94B}"/>
              </a:ext>
            </a:extLst>
          </p:cNvPr>
          <p:cNvGraphicFramePr>
            <a:graphicFrameLocks noGrp="1"/>
          </p:cNvGraphicFramePr>
          <p:nvPr>
            <p:extLst>
              <p:ext uri="{D42A27DB-BD31-4B8C-83A1-F6EECF244321}">
                <p14:modId xmlns:p14="http://schemas.microsoft.com/office/powerpoint/2010/main" val="757560166"/>
              </p:ext>
            </p:extLst>
          </p:nvPr>
        </p:nvGraphicFramePr>
        <p:xfrm>
          <a:off x="268448" y="1430972"/>
          <a:ext cx="8607104" cy="4959868"/>
        </p:xfrm>
        <a:graphic>
          <a:graphicData uri="http://schemas.openxmlformats.org/drawingml/2006/table">
            <a:tbl>
              <a:tblPr firstRow="1" firstCol="1" bandRow="1"/>
              <a:tblGrid>
                <a:gridCol w="2902153">
                  <a:extLst>
                    <a:ext uri="{9D8B030D-6E8A-4147-A177-3AD203B41FA5}">
                      <a16:colId xmlns:a16="http://schemas.microsoft.com/office/drawing/2014/main" val="1936422745"/>
                    </a:ext>
                  </a:extLst>
                </a:gridCol>
                <a:gridCol w="5704951">
                  <a:extLst>
                    <a:ext uri="{9D8B030D-6E8A-4147-A177-3AD203B41FA5}">
                      <a16:colId xmlns:a16="http://schemas.microsoft.com/office/drawing/2014/main" val="906469648"/>
                    </a:ext>
                  </a:extLst>
                </a:gridCol>
              </a:tblGrid>
              <a:tr h="992388">
                <a:tc>
                  <a:txBody>
                    <a:bodyPr/>
                    <a:lstStyle/>
                    <a:p>
                      <a:pPr algn="just">
                        <a:lnSpc>
                          <a:spcPct val="115000"/>
                        </a:lnSpc>
                        <a:spcAft>
                          <a:spcPts val="1000"/>
                        </a:spcAft>
                      </a:pPr>
                      <a:r>
                        <a:rPr lang="en-US" sz="1800" b="1" dirty="0">
                          <a:effectLst/>
                          <a:latin typeface="+mn-lt"/>
                          <a:ea typeface="Calibri" panose="020F0502020204030204" pitchFamily="34" charset="0"/>
                          <a:cs typeface="Arial" panose="020B0604020202020204" pitchFamily="34" charset="0"/>
                        </a:rPr>
                        <a:t>Clause Number from Standard Conditions of Tender</a:t>
                      </a:r>
                      <a:endParaRPr lang="en-ZA" sz="1800" b="1" dirty="0">
                        <a:effectLst/>
                        <a:latin typeface="+mn-lt"/>
                        <a:ea typeface="Calibri" panose="020F0502020204030204" pitchFamily="34" charset="0"/>
                        <a:cs typeface="Arial" panose="020B0604020202020204" pitchFamily="34"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ZA" sz="1800" b="1" dirty="0">
                          <a:effectLst/>
                          <a:latin typeface="+mn-lt"/>
                          <a:ea typeface="Calibri" panose="020F0502020204030204" pitchFamily="34" charset="0"/>
                          <a:cs typeface="Arial" panose="020B0604020202020204" pitchFamily="34" charset="0"/>
                        </a:rPr>
                        <a:t>Tender Data</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561740"/>
                  </a:ext>
                </a:extLst>
              </a:tr>
              <a:tr h="3309102">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2.1 Eligibility </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just">
                        <a:lnSpc>
                          <a:spcPct val="100000"/>
                        </a:lnSpc>
                      </a:pPr>
                      <a:r>
                        <a:rPr lang="en-GB" sz="1800" kern="1200" dirty="0">
                          <a:solidFill>
                            <a:schemeClr val="tx1"/>
                          </a:solidFill>
                          <a:effectLst/>
                          <a:latin typeface="+mn-lt"/>
                          <a:ea typeface="+mn-ea"/>
                          <a:cs typeface="+mn-cs"/>
                        </a:rPr>
                        <a:t>2. Tenderers submit more than one [tender/proposal] either individually or as a partner in a joint venture (JV) or consortium, except on an E-Tendering system where there is a limit size (The upload size per document is 500 megabytes and total submission is restricted to 4 gigabytes). </a:t>
                      </a:r>
                    </a:p>
                    <a:p>
                      <a:pPr lvl="0" algn="just">
                        <a:lnSpc>
                          <a:spcPct val="100000"/>
                        </a:lnSpc>
                      </a:pPr>
                      <a:endParaRPr lang="en-ZA" sz="1800" kern="1200" dirty="0">
                        <a:solidFill>
                          <a:schemeClr val="tx1"/>
                        </a:solidFill>
                        <a:effectLst/>
                        <a:latin typeface="+mn-lt"/>
                        <a:ea typeface="+mn-ea"/>
                        <a:cs typeface="+mn-cs"/>
                      </a:endParaRPr>
                    </a:p>
                    <a:p>
                      <a:pPr lvl="0" algn="just">
                        <a:lnSpc>
                          <a:spcPct val="100000"/>
                        </a:lnSpc>
                      </a:pPr>
                      <a:r>
                        <a:rPr lang="en-GB" sz="1800" kern="1200" dirty="0">
                          <a:solidFill>
                            <a:schemeClr val="tx1"/>
                          </a:solidFill>
                          <a:effectLst/>
                          <a:latin typeface="+mn-lt"/>
                          <a:ea typeface="+mn-ea"/>
                          <a:cs typeface="+mn-cs"/>
                        </a:rPr>
                        <a:t>3. Tenders submitted by a joint venture or consortium where the JV/consortium agreement does not explicitly state that the parties of the JV or consortium shall be jointly and severally liable for the execution of the Contract in accordance with the Contract terms.</a:t>
                      </a:r>
                      <a:endParaRPr lang="en-ZA" sz="1800" kern="1200" dirty="0">
                        <a:solidFill>
                          <a:schemeClr val="tx1"/>
                        </a:solidFill>
                        <a:effectLst/>
                        <a:latin typeface="+mn-lt"/>
                        <a:ea typeface="+mn-ea"/>
                        <a:cs typeface="+mn-cs"/>
                      </a:endParaRPr>
                    </a:p>
                    <a:p>
                      <a:pPr algn="just">
                        <a:lnSpc>
                          <a:spcPct val="100000"/>
                        </a:lnSpc>
                        <a:spcAft>
                          <a:spcPts val="1000"/>
                        </a:spcAft>
                      </a:pPr>
                      <a:endParaRPr lang="en-US" sz="1800" dirty="0">
                        <a:effectLst/>
                        <a:latin typeface="+mn-lt"/>
                        <a:ea typeface="Calibri" panose="020F0502020204030204" pitchFamily="34" charset="0"/>
                        <a:cs typeface="Times New Roman" panose="02020603050405020304" pitchFamily="18" charset="0"/>
                      </a:endParaRPr>
                    </a:p>
                    <a:p>
                      <a:pPr algn="just">
                        <a:lnSpc>
                          <a:spcPct val="100000"/>
                        </a:lnSpc>
                        <a:spcAft>
                          <a:spcPts val="1000"/>
                        </a:spcAft>
                      </a:pPr>
                      <a:endParaRPr lang="en-ZA" sz="1800" dirty="0">
                        <a:effectLst/>
                        <a:latin typeface="+mn-lt"/>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555843"/>
                  </a:ext>
                </a:extLst>
              </a:tr>
            </a:tbl>
          </a:graphicData>
        </a:graphic>
      </p:graphicFrame>
    </p:spTree>
    <p:extLst>
      <p:ext uri="{BB962C8B-B14F-4D97-AF65-F5344CB8AC3E}">
        <p14:creationId xmlns:p14="http://schemas.microsoft.com/office/powerpoint/2010/main" val="347389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DB471-4E28-9DC8-6CC1-C8AAE39BA262}"/>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6DE83D71-EC18-B7CC-D16D-4C714AD3472F}"/>
              </a:ext>
            </a:extLst>
          </p:cNvPr>
          <p:cNvSpPr>
            <a:spLocks noGrp="1" noChangeArrowheads="1"/>
          </p:cNvSpPr>
          <p:nvPr>
            <p:ph type="title"/>
          </p:nvPr>
        </p:nvSpPr>
        <p:spPr/>
        <p:txBody>
          <a:bodyPr/>
          <a:lstStyle/>
          <a:p>
            <a:pPr eaLnBrk="1" hangingPunct="1"/>
            <a:r>
              <a:rPr lang="en-US" altLang="en-US" sz="2000" b="1" dirty="0"/>
              <a:t>Tender Data:</a:t>
            </a:r>
            <a:r>
              <a:rPr lang="en-ZA" altLang="en-US" sz="2000" b="1" dirty="0"/>
              <a:t>	  </a:t>
            </a:r>
            <a:endParaRPr lang="en-ZA" altLang="en-US" sz="2000" dirty="0"/>
          </a:p>
        </p:txBody>
      </p:sp>
      <p:sp>
        <p:nvSpPr>
          <p:cNvPr id="19459" name="Rectangle 3">
            <a:extLst>
              <a:ext uri="{FF2B5EF4-FFF2-40B4-BE49-F238E27FC236}">
                <a16:creationId xmlns:a16="http://schemas.microsoft.com/office/drawing/2014/main" id="{A7779BE4-BDBE-557F-B2CC-3F8AA03F8566}"/>
              </a:ext>
            </a:extLst>
          </p:cNvPr>
          <p:cNvSpPr>
            <a:spLocks noGrp="1" noChangeArrowheads="1"/>
          </p:cNvSpPr>
          <p:nvPr>
            <p:ph type="body" idx="1"/>
          </p:nvPr>
        </p:nvSpPr>
        <p:spPr>
          <a:xfrm>
            <a:off x="179387" y="1125538"/>
            <a:ext cx="8696165" cy="5183187"/>
          </a:xfrm>
        </p:spPr>
        <p:txBody>
          <a:bodyPr>
            <a:normAutofit/>
          </a:bodyPr>
          <a:lstStyle/>
          <a:p>
            <a:pPr marL="342900" lvl="2" indent="-342900" algn="just"/>
            <a:endParaRPr lang="en-US" altLang="en-US" sz="1800" dirty="0"/>
          </a:p>
        </p:txBody>
      </p:sp>
      <p:sp>
        <p:nvSpPr>
          <p:cNvPr id="19461" name="Slide Number Placeholder 3">
            <a:extLst>
              <a:ext uri="{FF2B5EF4-FFF2-40B4-BE49-F238E27FC236}">
                <a16:creationId xmlns:a16="http://schemas.microsoft.com/office/drawing/2014/main" id="{F052EAA5-0273-C373-69DD-A62E23324429}"/>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8</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F0137B89-A507-97E9-5097-1AD0489A4D3B}"/>
              </a:ext>
            </a:extLst>
          </p:cNvPr>
          <p:cNvGraphicFramePr>
            <a:graphicFrameLocks noGrp="1"/>
          </p:cNvGraphicFramePr>
          <p:nvPr>
            <p:extLst>
              <p:ext uri="{D42A27DB-BD31-4B8C-83A1-F6EECF244321}">
                <p14:modId xmlns:p14="http://schemas.microsoft.com/office/powerpoint/2010/main" val="1021335459"/>
              </p:ext>
            </p:extLst>
          </p:nvPr>
        </p:nvGraphicFramePr>
        <p:xfrm>
          <a:off x="147932" y="1393825"/>
          <a:ext cx="8759074" cy="5327650"/>
        </p:xfrm>
        <a:graphic>
          <a:graphicData uri="http://schemas.openxmlformats.org/drawingml/2006/table">
            <a:tbl>
              <a:tblPr firstRow="1" firstCol="1" bandRow="1"/>
              <a:tblGrid>
                <a:gridCol w="2540305">
                  <a:extLst>
                    <a:ext uri="{9D8B030D-6E8A-4147-A177-3AD203B41FA5}">
                      <a16:colId xmlns:a16="http://schemas.microsoft.com/office/drawing/2014/main" val="1936422745"/>
                    </a:ext>
                  </a:extLst>
                </a:gridCol>
                <a:gridCol w="6218769">
                  <a:extLst>
                    <a:ext uri="{9D8B030D-6E8A-4147-A177-3AD203B41FA5}">
                      <a16:colId xmlns:a16="http://schemas.microsoft.com/office/drawing/2014/main" val="906469648"/>
                    </a:ext>
                  </a:extLst>
                </a:gridCol>
              </a:tblGrid>
              <a:tr h="1026161">
                <a:tc>
                  <a:txBody>
                    <a:bodyPr/>
                    <a:lstStyle/>
                    <a:p>
                      <a:pPr algn="just">
                        <a:lnSpc>
                          <a:spcPct val="115000"/>
                        </a:lnSpc>
                        <a:spcAft>
                          <a:spcPts val="1000"/>
                        </a:spcAft>
                      </a:pPr>
                      <a:r>
                        <a:rPr lang="en-US" sz="1800" b="1" dirty="0">
                          <a:effectLst/>
                          <a:latin typeface="+mn-lt"/>
                          <a:ea typeface="Calibri" panose="020F0502020204030204" pitchFamily="34" charset="0"/>
                          <a:cs typeface="Arial" panose="020B0604020202020204" pitchFamily="34" charset="0"/>
                        </a:rPr>
                        <a:t>Clause Number from Standard Conditions of Tender</a:t>
                      </a:r>
                      <a:endParaRPr lang="en-ZA" sz="1800" b="1" dirty="0">
                        <a:effectLst/>
                        <a:latin typeface="+mn-lt"/>
                        <a:ea typeface="Calibri" panose="020F0502020204030204" pitchFamily="34" charset="0"/>
                        <a:cs typeface="Arial" panose="020B0604020202020204" pitchFamily="34"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800" b="1" dirty="0">
                          <a:effectLst/>
                          <a:latin typeface="+mn-lt"/>
                          <a:ea typeface="Calibri" panose="020F0502020204030204" pitchFamily="34" charset="0"/>
                          <a:cs typeface="Arial" panose="020B0604020202020204" pitchFamily="34" charset="0"/>
                        </a:rPr>
                        <a:t>Tender Data</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561740"/>
                  </a:ext>
                </a:extLst>
              </a:tr>
              <a:tr h="4301489">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2.1 Eligibility </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just"/>
                      <a:r>
                        <a:rPr lang="en-US" sz="1800" dirty="0">
                          <a:effectLst/>
                          <a:latin typeface="+mn-lt"/>
                          <a:ea typeface="Calibri" panose="020F0502020204030204" pitchFamily="34" charset="0"/>
                          <a:cs typeface="Times New Roman" panose="02020603050405020304" pitchFamily="18" charset="0"/>
                        </a:rPr>
                        <a:t>4. </a:t>
                      </a:r>
                      <a:r>
                        <a:rPr lang="en-GB" sz="1800" kern="1200" dirty="0">
                          <a:solidFill>
                            <a:schemeClr val="tx1"/>
                          </a:solidFill>
                          <a:effectLst/>
                          <a:latin typeface="+mn-lt"/>
                          <a:ea typeface="+mn-ea"/>
                          <a:cs typeface="+mn-cs"/>
                        </a:rPr>
                        <a:t>A Tenderer must not have a conflict of interest.  All Tenderers found to have a conflict of interest shall be disqualified. Prima facie evidence that a tenderer has a   conflict of interest with one or more parties in this [tendering/RFP] process is: </a:t>
                      </a:r>
                      <a:endParaRPr lang="en-ZA" sz="1800" kern="1200" dirty="0">
                        <a:solidFill>
                          <a:schemeClr val="tx1"/>
                        </a:solidFill>
                        <a:effectLst/>
                        <a:latin typeface="+mn-lt"/>
                        <a:ea typeface="+mn-ea"/>
                        <a:cs typeface="+mn-cs"/>
                      </a:endParaRPr>
                    </a:p>
                    <a:p>
                      <a:pPr marL="0" lvl="1" indent="0" algn="just"/>
                      <a:r>
                        <a:rPr lang="en-GB" sz="1800" kern="1200" dirty="0">
                          <a:solidFill>
                            <a:schemeClr val="tx1"/>
                          </a:solidFill>
                          <a:effectLst/>
                          <a:latin typeface="+mn-lt"/>
                          <a:ea typeface="+mn-ea"/>
                          <a:cs typeface="+mn-cs"/>
                        </a:rPr>
                        <a:t>a) they have a controlling </a:t>
                      </a:r>
                      <a:r>
                        <a:rPr lang="en-US" sz="1800" kern="1200" dirty="0">
                          <a:solidFill>
                            <a:schemeClr val="tx1"/>
                          </a:solidFill>
                          <a:effectLst/>
                          <a:latin typeface="+mn-lt"/>
                          <a:ea typeface="+mn-ea"/>
                          <a:cs typeface="+mn-cs"/>
                        </a:rPr>
                        <a:t>partner or majority shareholder in common; or</a:t>
                      </a:r>
                      <a:endParaRPr lang="en-ZA" sz="1800" kern="1200" dirty="0">
                        <a:solidFill>
                          <a:schemeClr val="tx1"/>
                        </a:solidFill>
                        <a:effectLst/>
                        <a:latin typeface="+mn-lt"/>
                        <a:ea typeface="+mn-ea"/>
                        <a:cs typeface="+mn-cs"/>
                      </a:endParaRPr>
                    </a:p>
                    <a:p>
                      <a:pPr marL="0" lvl="1" indent="0" algn="just"/>
                      <a:r>
                        <a:rPr lang="en-US" sz="1800" kern="1200" dirty="0">
                          <a:solidFill>
                            <a:schemeClr val="tx1"/>
                          </a:solidFill>
                          <a:effectLst/>
                          <a:latin typeface="+mn-lt"/>
                          <a:ea typeface="+mn-ea"/>
                          <a:cs typeface="+mn-cs"/>
                        </a:rPr>
                        <a:t>b) they have a relationship with each other, directly or through common third parties, that puts them in a position to have access to information about or influence on the tender of another tenderer, or to influence the decisions of the Employer regarding this bidding process; </a:t>
                      </a:r>
                      <a:endParaRPr lang="en-ZA" sz="1800" kern="1200" dirty="0">
                        <a:solidFill>
                          <a:schemeClr val="tx1"/>
                        </a:solidFill>
                        <a:effectLst/>
                        <a:latin typeface="+mn-lt"/>
                        <a:ea typeface="+mn-ea"/>
                        <a:cs typeface="+mn-cs"/>
                      </a:endParaRPr>
                    </a:p>
                    <a:p>
                      <a:pPr algn="just">
                        <a:lnSpc>
                          <a:spcPct val="115000"/>
                        </a:lnSpc>
                        <a:spcAft>
                          <a:spcPts val="1000"/>
                        </a:spcAft>
                      </a:pPr>
                      <a:endParaRPr lang="en-ZA" sz="1800" dirty="0">
                        <a:effectLst/>
                        <a:latin typeface="+mn-lt"/>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555843"/>
                  </a:ext>
                </a:extLst>
              </a:tr>
            </a:tbl>
          </a:graphicData>
        </a:graphic>
      </p:graphicFrame>
    </p:spTree>
    <p:extLst>
      <p:ext uri="{BB962C8B-B14F-4D97-AF65-F5344CB8AC3E}">
        <p14:creationId xmlns:p14="http://schemas.microsoft.com/office/powerpoint/2010/main" val="302384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D9710-9B6C-E92E-DB21-FCF3BF39DC79}"/>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1CEC146A-F085-9368-895F-7CD68909060A}"/>
              </a:ext>
            </a:extLst>
          </p:cNvPr>
          <p:cNvSpPr>
            <a:spLocks noGrp="1" noChangeArrowheads="1"/>
          </p:cNvSpPr>
          <p:nvPr>
            <p:ph type="title"/>
          </p:nvPr>
        </p:nvSpPr>
        <p:spPr/>
        <p:txBody>
          <a:bodyPr/>
          <a:lstStyle/>
          <a:p>
            <a:pPr eaLnBrk="1" hangingPunct="1"/>
            <a:r>
              <a:rPr lang="en-US" altLang="en-US" sz="2000" b="1" dirty="0"/>
              <a:t>Tender Data:</a:t>
            </a:r>
            <a:r>
              <a:rPr lang="en-ZA" altLang="en-US" sz="2000" b="1" dirty="0"/>
              <a:t>	  </a:t>
            </a:r>
            <a:endParaRPr lang="en-ZA" altLang="en-US" sz="2000" dirty="0"/>
          </a:p>
        </p:txBody>
      </p:sp>
      <p:sp>
        <p:nvSpPr>
          <p:cNvPr id="19459" name="Rectangle 3">
            <a:extLst>
              <a:ext uri="{FF2B5EF4-FFF2-40B4-BE49-F238E27FC236}">
                <a16:creationId xmlns:a16="http://schemas.microsoft.com/office/drawing/2014/main" id="{AC0AEE26-0774-05F7-4393-1AD96C01579F}"/>
              </a:ext>
            </a:extLst>
          </p:cNvPr>
          <p:cNvSpPr>
            <a:spLocks noGrp="1" noChangeArrowheads="1"/>
          </p:cNvSpPr>
          <p:nvPr>
            <p:ph type="body" idx="1"/>
          </p:nvPr>
        </p:nvSpPr>
        <p:spPr>
          <a:xfrm>
            <a:off x="179387" y="1125538"/>
            <a:ext cx="8696165" cy="5183187"/>
          </a:xfrm>
        </p:spPr>
        <p:txBody>
          <a:bodyPr>
            <a:normAutofit/>
          </a:bodyPr>
          <a:lstStyle/>
          <a:p>
            <a:pPr marL="342900" lvl="2" indent="-342900" algn="just"/>
            <a:endParaRPr lang="en-US" altLang="en-US" sz="1800" dirty="0"/>
          </a:p>
        </p:txBody>
      </p:sp>
      <p:sp>
        <p:nvSpPr>
          <p:cNvPr id="19461" name="Slide Number Placeholder 3">
            <a:extLst>
              <a:ext uri="{FF2B5EF4-FFF2-40B4-BE49-F238E27FC236}">
                <a16:creationId xmlns:a16="http://schemas.microsoft.com/office/drawing/2014/main" id="{68A66C86-D198-2520-E4D9-243B62208786}"/>
              </a:ext>
            </a:extLst>
          </p:cNvPr>
          <p:cNvSpPr>
            <a:spLocks noGrp="1"/>
          </p:cNvSpPr>
          <p:nvPr>
            <p:ph type="sldNum" sz="quarter" idx="12"/>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ZA"/>
            </a:defPPr>
            <a:lvl1pPr algn="ctr" rtl="0" fontAlgn="base">
              <a:spcBef>
                <a:spcPct val="0"/>
              </a:spcBef>
              <a:spcAft>
                <a:spcPct val="0"/>
              </a:spcAft>
              <a:defRPr sz="1000" kern="1200">
                <a:solidFill>
                  <a:srgbClr val="83725B"/>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fld id="{419BB0F5-A2AE-42C9-96A1-2EE5E4F9A89F}" type="slidenum">
              <a:rPr lang="en-ZA" smtClean="0"/>
              <a:pPr eaLnBrk="1" hangingPunct="1">
                <a:defRPr/>
              </a:pPr>
              <a:t>9</a:t>
            </a:fld>
            <a:endParaRPr lang="en-ZA" altLang="en-US">
              <a:solidFill>
                <a:srgbClr val="83725B"/>
              </a:solidFill>
            </a:endParaRPr>
          </a:p>
        </p:txBody>
      </p:sp>
      <p:graphicFrame>
        <p:nvGraphicFramePr>
          <p:cNvPr id="3" name="Table 2">
            <a:extLst>
              <a:ext uri="{FF2B5EF4-FFF2-40B4-BE49-F238E27FC236}">
                <a16:creationId xmlns:a16="http://schemas.microsoft.com/office/drawing/2014/main" id="{9583FC8A-8075-6793-D270-A4D5B9217999}"/>
              </a:ext>
            </a:extLst>
          </p:cNvPr>
          <p:cNvGraphicFramePr>
            <a:graphicFrameLocks noGrp="1"/>
          </p:cNvGraphicFramePr>
          <p:nvPr>
            <p:extLst>
              <p:ext uri="{D42A27DB-BD31-4B8C-83A1-F6EECF244321}">
                <p14:modId xmlns:p14="http://schemas.microsoft.com/office/powerpoint/2010/main" val="3561213889"/>
              </p:ext>
            </p:extLst>
          </p:nvPr>
        </p:nvGraphicFramePr>
        <p:xfrm>
          <a:off x="179387" y="1735138"/>
          <a:ext cx="8696165" cy="4494022"/>
        </p:xfrm>
        <a:graphic>
          <a:graphicData uri="http://schemas.openxmlformats.org/drawingml/2006/table">
            <a:tbl>
              <a:tblPr firstRow="1" firstCol="1" bandRow="1"/>
              <a:tblGrid>
                <a:gridCol w="2522060">
                  <a:extLst>
                    <a:ext uri="{9D8B030D-6E8A-4147-A177-3AD203B41FA5}">
                      <a16:colId xmlns:a16="http://schemas.microsoft.com/office/drawing/2014/main" val="1936422745"/>
                    </a:ext>
                  </a:extLst>
                </a:gridCol>
                <a:gridCol w="6174105">
                  <a:extLst>
                    <a:ext uri="{9D8B030D-6E8A-4147-A177-3AD203B41FA5}">
                      <a16:colId xmlns:a16="http://schemas.microsoft.com/office/drawing/2014/main" val="906469648"/>
                    </a:ext>
                  </a:extLst>
                </a:gridCol>
              </a:tblGrid>
              <a:tr h="604837">
                <a:tc>
                  <a:txBody>
                    <a:bodyPr/>
                    <a:lstStyle/>
                    <a:p>
                      <a:pPr algn="just">
                        <a:lnSpc>
                          <a:spcPct val="115000"/>
                        </a:lnSpc>
                        <a:spcAft>
                          <a:spcPts val="1000"/>
                        </a:spcAft>
                      </a:pPr>
                      <a:r>
                        <a:rPr lang="en-US" sz="1800" b="1" dirty="0">
                          <a:effectLst/>
                          <a:latin typeface="+mn-lt"/>
                          <a:ea typeface="Calibri" panose="020F0502020204030204" pitchFamily="34" charset="0"/>
                          <a:cs typeface="Arial" panose="020B0604020202020204" pitchFamily="34" charset="0"/>
                        </a:rPr>
                        <a:t>Clause Number from Standard Conditions of Tender</a:t>
                      </a:r>
                      <a:endParaRPr lang="en-ZA" sz="1800" b="1" dirty="0">
                        <a:effectLst/>
                        <a:latin typeface="+mn-lt"/>
                        <a:ea typeface="Calibri" panose="020F0502020204030204" pitchFamily="34" charset="0"/>
                        <a:cs typeface="Arial" panose="020B0604020202020204" pitchFamily="34"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800" b="1" dirty="0">
                          <a:effectLst/>
                          <a:latin typeface="+mn-lt"/>
                          <a:ea typeface="Calibri" panose="020F0502020204030204" pitchFamily="34" charset="0"/>
                          <a:cs typeface="Arial" panose="020B0604020202020204" pitchFamily="34" charset="0"/>
                        </a:rPr>
                        <a:t>Tender Data</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561740"/>
                  </a:ext>
                </a:extLst>
              </a:tr>
              <a:tr h="1160027">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2.1 Eligibility </a:t>
                      </a: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800" kern="1200" dirty="0">
                          <a:solidFill>
                            <a:schemeClr val="tx1"/>
                          </a:solidFill>
                          <a:effectLst/>
                          <a:latin typeface="+mn-lt"/>
                          <a:ea typeface="Calibri" panose="020F0502020204030204" pitchFamily="34" charset="0"/>
                          <a:cs typeface="Times New Roman" panose="02020603050405020304" pitchFamily="18" charset="0"/>
                        </a:rPr>
                        <a:t>5. Tenders signed by non-</a:t>
                      </a:r>
                      <a:r>
                        <a:rPr lang="en-US" sz="1800" kern="1200" dirty="0" err="1">
                          <a:solidFill>
                            <a:schemeClr val="tx1"/>
                          </a:solidFill>
                          <a:effectLst/>
                          <a:latin typeface="+mn-lt"/>
                          <a:ea typeface="Calibri" panose="020F0502020204030204" pitchFamily="34" charset="0"/>
                          <a:cs typeface="Times New Roman" panose="02020603050405020304" pitchFamily="18" charset="0"/>
                        </a:rPr>
                        <a:t>authorised</a:t>
                      </a:r>
                      <a:r>
                        <a:rPr lang="en-US" sz="1800" kern="1200" dirty="0">
                          <a:solidFill>
                            <a:schemeClr val="tx1"/>
                          </a:solidFill>
                          <a:effectLst/>
                          <a:latin typeface="+mn-lt"/>
                          <a:ea typeface="Calibri" panose="020F0502020204030204" pitchFamily="34" charset="0"/>
                          <a:cs typeface="Times New Roman" panose="02020603050405020304" pitchFamily="18" charset="0"/>
                        </a:rPr>
                        <a:t> persons.</a:t>
                      </a:r>
                    </a:p>
                    <a:p>
                      <a:pPr algn="just">
                        <a:lnSpc>
                          <a:spcPct val="115000"/>
                        </a:lnSpc>
                        <a:spcAft>
                          <a:spcPts val="1000"/>
                        </a:spcAft>
                      </a:pPr>
                      <a:r>
                        <a:rPr lang="en-US" sz="1800" kern="1200" dirty="0">
                          <a:solidFill>
                            <a:schemeClr val="tx1"/>
                          </a:solidFill>
                          <a:effectLst/>
                          <a:latin typeface="+mn-lt"/>
                          <a:ea typeface="Calibri" panose="020F0502020204030204" pitchFamily="34" charset="0"/>
                          <a:cs typeface="Times New Roman" panose="02020603050405020304" pitchFamily="18" charset="0"/>
                        </a:rPr>
                        <a:t>6. Any tenderer that is restricted by National Treasury. </a:t>
                      </a:r>
                    </a:p>
                    <a:p>
                      <a:pPr algn="just">
                        <a:lnSpc>
                          <a:spcPct val="115000"/>
                        </a:lnSpc>
                        <a:spcAft>
                          <a:spcPts val="1000"/>
                        </a:spcAft>
                      </a:pPr>
                      <a:r>
                        <a:rPr lang="en-US" sz="1800" kern="1200" dirty="0">
                          <a:solidFill>
                            <a:schemeClr val="tx1"/>
                          </a:solidFill>
                          <a:effectLst/>
                          <a:latin typeface="+mn-lt"/>
                          <a:ea typeface="Calibri" panose="020F0502020204030204" pitchFamily="34" charset="0"/>
                          <a:cs typeface="Times New Roman" panose="02020603050405020304" pitchFamily="18" charset="0"/>
                        </a:rPr>
                        <a:t>7. Any tenderer on the Tender Defaulters list.</a:t>
                      </a:r>
                    </a:p>
                    <a:p>
                      <a:pPr algn="just">
                        <a:lnSpc>
                          <a:spcPct val="115000"/>
                        </a:lnSpc>
                        <a:spcAft>
                          <a:spcPts val="1000"/>
                        </a:spcAft>
                      </a:pPr>
                      <a:r>
                        <a:rPr lang="en-US" sz="1800" kern="1200" dirty="0">
                          <a:solidFill>
                            <a:schemeClr val="tx1"/>
                          </a:solidFill>
                          <a:effectLst/>
                          <a:latin typeface="+mn-lt"/>
                          <a:ea typeface="Calibri" panose="020F0502020204030204" pitchFamily="34" charset="0"/>
                          <a:cs typeface="Times New Roman" panose="02020603050405020304" pitchFamily="18" charset="0"/>
                        </a:rPr>
                        <a:t>8. Any tenderer</a:t>
                      </a:r>
                      <a:r>
                        <a:rPr lang="en-GB" sz="1800" kern="1200" dirty="0">
                          <a:solidFill>
                            <a:schemeClr val="tx1"/>
                          </a:solidFill>
                          <a:effectLst/>
                          <a:latin typeface="+mn-lt"/>
                          <a:ea typeface="Calibri" panose="020F0502020204030204" pitchFamily="34" charset="0"/>
                          <a:cs typeface="Times New Roman" panose="02020603050405020304" pitchFamily="18" charset="0"/>
                        </a:rPr>
                        <a:t> and/or its director/s</a:t>
                      </a:r>
                      <a:r>
                        <a:rPr lang="en-US" sz="1800" kern="1200" dirty="0">
                          <a:solidFill>
                            <a:schemeClr val="tx1"/>
                          </a:solidFill>
                          <a:effectLst/>
                          <a:latin typeface="+mn-lt"/>
                          <a:ea typeface="Calibri" panose="020F0502020204030204" pitchFamily="34" charset="0"/>
                          <a:cs typeface="Times New Roman" panose="02020603050405020304" pitchFamily="18" charset="0"/>
                        </a:rPr>
                        <a:t> that is restricted by Eskom.</a:t>
                      </a:r>
                    </a:p>
                    <a:p>
                      <a:pPr algn="just">
                        <a:lnSpc>
                          <a:spcPct val="115000"/>
                        </a:lnSpc>
                        <a:spcAft>
                          <a:spcPts val="1000"/>
                        </a:spcAft>
                      </a:pPr>
                      <a:r>
                        <a:rPr lang="en-US" sz="1800" dirty="0">
                          <a:effectLst/>
                          <a:latin typeface="+mn-lt"/>
                          <a:ea typeface="Calibri" panose="020F0502020204030204" pitchFamily="34" charset="0"/>
                          <a:cs typeface="Times New Roman" panose="02020603050405020304" pitchFamily="18" charset="0"/>
                        </a:rPr>
                        <a:t>9. A tenderer that sub-contracts 100% of the Scope of Work</a:t>
                      </a:r>
                    </a:p>
                    <a:p>
                      <a:pPr algn="just">
                        <a:lnSpc>
                          <a:spcPct val="115000"/>
                        </a:lnSpc>
                        <a:spcAft>
                          <a:spcPts val="1000"/>
                        </a:spcAft>
                      </a:pPr>
                      <a:r>
                        <a:rPr lang="en-US" sz="1800" b="1" dirty="0">
                          <a:effectLst/>
                          <a:latin typeface="+mn-lt"/>
                          <a:ea typeface="Calibri" panose="020F0502020204030204" pitchFamily="34" charset="0"/>
                          <a:cs typeface="Times New Roman" panose="02020603050405020304" pitchFamily="18" charset="0"/>
                        </a:rPr>
                        <a:t>Eskom will disqualify tenderers that are found not to have met the eligibility criteria.</a:t>
                      </a:r>
                    </a:p>
                    <a:p>
                      <a:pPr algn="just">
                        <a:lnSpc>
                          <a:spcPct val="115000"/>
                        </a:lnSpc>
                        <a:spcAft>
                          <a:spcPts val="1000"/>
                        </a:spcAft>
                      </a:pPr>
                      <a:endParaRPr lang="en-ZA" sz="1800" dirty="0">
                        <a:effectLst/>
                        <a:latin typeface="+mn-lt"/>
                        <a:ea typeface="Calibri" panose="020F0502020204030204" pitchFamily="34" charset="0"/>
                        <a:cs typeface="Times New Roman" panose="02020603050405020304" pitchFamily="18" charset="0"/>
                      </a:endParaRPr>
                    </a:p>
                  </a:txBody>
                  <a:tcPr marL="59343" marR="59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555843"/>
                  </a:ext>
                </a:extLst>
              </a:tr>
            </a:tbl>
          </a:graphicData>
        </a:graphic>
      </p:graphicFrame>
    </p:spTree>
    <p:extLst>
      <p:ext uri="{BB962C8B-B14F-4D97-AF65-F5344CB8AC3E}">
        <p14:creationId xmlns:p14="http://schemas.microsoft.com/office/powerpoint/2010/main" val="2838001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Diane Else</DisplayName>
        <AccountId>19741</AccountId>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4E714-FB2A-4BC1-9DCD-51CAEB64081C}">
  <ds:schemaRefs>
    <ds:schemaRef ds:uri="http://schemas.microsoft.com/office/2006/documentManagement/types"/>
    <ds:schemaRef ds:uri="2c7ddca0-f18f-4514-89ec-cfc256175ba5"/>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0CB833-F367-48D6-A594-773C1F73C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28BC0-11E2-49C1-89BF-39F0025E566C}">
  <ds:schemaRefs>
    <ds:schemaRef ds:uri="Microsoft.SharePoint.Taxonomy.ContentTypeSync"/>
  </ds:schemaRefs>
</ds:datastoreItem>
</file>

<file path=customXml/itemProps4.xml><?xml version="1.0" encoding="utf-8"?>
<ds:datastoreItem xmlns:ds="http://schemas.openxmlformats.org/officeDocument/2006/customXml" ds:itemID="{37DB20BD-CA18-4C48-AA9E-2E59CB9B9B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8500</TotalTime>
  <Words>7006</Words>
  <Application>Microsoft Office PowerPoint</Application>
  <PresentationFormat>On-screen Show (4:3)</PresentationFormat>
  <Paragraphs>626</Paragraphs>
  <Slides>47</Slides>
  <Notes>21</Notes>
  <HiddenSlides>2</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8" baseType="lpstr">
      <vt:lpstr>Aptos</vt:lpstr>
      <vt:lpstr>Arial</vt:lpstr>
      <vt:lpstr>Calibri</vt:lpstr>
      <vt:lpstr>Courier New</vt:lpstr>
      <vt:lpstr>Symbol</vt:lpstr>
      <vt:lpstr>Times New Roman</vt:lpstr>
      <vt:lpstr>Wingdings</vt:lpstr>
      <vt:lpstr>Office Theme</vt:lpstr>
      <vt:lpstr>Content Slide Master</vt:lpstr>
      <vt:lpstr>1_Content Slide Master</vt:lpstr>
      <vt:lpstr>think-cell Slide</vt:lpstr>
      <vt:lpstr>   Clarification Meeting for E2816GXMWP  The provision of maintenance services and technical support on Regenerative Air Heaters and Auto Variable Pitch Axial Flow Fans and Centrifugal Fans for 14 (fourteen) Generation coal fired power stations on an “as and when required” basis for a period of 5 (five) years.  </vt:lpstr>
      <vt:lpstr>Agenda    </vt:lpstr>
      <vt:lpstr>Commercial</vt:lpstr>
      <vt:lpstr>Contacts &amp; Important dates       </vt:lpstr>
      <vt:lpstr>Tender Data:   </vt:lpstr>
      <vt:lpstr>Tender Data:   </vt:lpstr>
      <vt:lpstr>Tender Data:   </vt:lpstr>
      <vt:lpstr>Tender Data:   </vt:lpstr>
      <vt:lpstr>Tender Data:   </vt:lpstr>
      <vt:lpstr>Step 1 - Tender submission                 1/10   </vt:lpstr>
      <vt:lpstr>Step 1 - Tender submission                 2/10   </vt:lpstr>
      <vt:lpstr>Step 1 - Tender submission                  3/10  </vt:lpstr>
      <vt:lpstr>Step 1 - Tender submission                   4/10  </vt:lpstr>
      <vt:lpstr>Step 1 - Tender submission                  5/10  </vt:lpstr>
      <vt:lpstr>Step 1 - Tender submission                   6/10   </vt:lpstr>
      <vt:lpstr>Step 1 - Tender submission                       7/10  </vt:lpstr>
      <vt:lpstr>Step 1 - Tender submission                       8/10  </vt:lpstr>
      <vt:lpstr>Step 1 - Tender submission                       9/10   </vt:lpstr>
      <vt:lpstr>Step 1 - Tender submission                       10/10  </vt:lpstr>
      <vt:lpstr>MANDATORY CONTRACTUAL REQUIREMENTS SUPPORTING EVIDENCE   </vt:lpstr>
      <vt:lpstr>MANDATORY CONTRACTUAL REQUIREMENTS SUPPORTING EVIDENCE  </vt:lpstr>
      <vt:lpstr>MANDATORY CONTRACTUAL REQUIREMENTS SUPPORTING EVIDENCE  </vt:lpstr>
      <vt:lpstr>Please note:   </vt:lpstr>
      <vt:lpstr>Questions?</vt:lpstr>
      <vt:lpstr>PowerPoint Presentation</vt:lpstr>
      <vt:lpstr>Mandatory and Qualitative Technical Requirements:   </vt:lpstr>
      <vt:lpstr>Mandatory and Qualitative Technical Requirements:   </vt:lpstr>
      <vt:lpstr>Mandatory and Qualitative Technical Requirements:   </vt:lpstr>
      <vt:lpstr>Mandatory Technical Evaluation Criteria for Cluster 1 to 3 Air Pre-Heaters </vt:lpstr>
      <vt:lpstr>Mandatory Technical Evaluation Criteria for Cluster 4 to 6 Axial and Centrifugal Fans</vt:lpstr>
      <vt:lpstr>Questions?</vt:lpstr>
      <vt:lpstr>PowerPoint Presentation</vt:lpstr>
      <vt:lpstr>Step 3: Finance    </vt:lpstr>
      <vt:lpstr> Step 3: Finance   </vt:lpstr>
      <vt:lpstr>Questions?</vt:lpstr>
      <vt:lpstr>PowerPoint Presentation</vt:lpstr>
      <vt:lpstr> Step 4: Supplier Development, Localisation and Industrialisation (Contractual Requirements)    </vt:lpstr>
      <vt:lpstr>Questions?</vt:lpstr>
      <vt:lpstr>PowerPoint Presentation</vt:lpstr>
      <vt:lpstr>Zero Harm Value</vt:lpstr>
      <vt:lpstr>Step 4: Safety Health and Environmental (SHE) (Contractual Requirements)  </vt:lpstr>
      <vt:lpstr>Questions?</vt:lpstr>
      <vt:lpstr>PowerPoint Presentation</vt:lpstr>
      <vt:lpstr>Step 4: Quality (Contractual Requirements)  </vt:lpstr>
      <vt:lpstr>Questions?</vt:lpstr>
      <vt:lpstr> Closing</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Asanda Mzileni</cp:lastModifiedBy>
  <cp:revision>97</cp:revision>
  <dcterms:created xsi:type="dcterms:W3CDTF">2020-01-06T09:48:40Z</dcterms:created>
  <dcterms:modified xsi:type="dcterms:W3CDTF">2026-06-08T11:31:50Z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0x0101000D8B3899A4805C44A2FA507CBAF83E58007A63E5F34A1C904ABF73B4A044044531</vt:lpwstr>
  </property>
</Properties>
</file>