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6.xml" ContentType="application/vnd.openxmlformats-officedocument.them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heme/theme7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2" r:id="rId5"/>
    <p:sldMasterId id="2147483658" r:id="rId6"/>
    <p:sldMasterId id="2147483661" r:id="rId7"/>
    <p:sldMasterId id="2147483668" r:id="rId8"/>
    <p:sldMasterId id="2147483681" r:id="rId9"/>
  </p:sldMasterIdLst>
  <p:notesMasterIdLst>
    <p:notesMasterId r:id="rId28"/>
  </p:notesMasterIdLst>
  <p:sldIdLst>
    <p:sldId id="295" r:id="rId10"/>
    <p:sldId id="306" r:id="rId11"/>
    <p:sldId id="307" r:id="rId12"/>
    <p:sldId id="308" r:id="rId13"/>
    <p:sldId id="309" r:id="rId14"/>
    <p:sldId id="273" r:id="rId15"/>
    <p:sldId id="642" r:id="rId16"/>
    <p:sldId id="364" r:id="rId17"/>
    <p:sldId id="645" r:id="rId18"/>
    <p:sldId id="362" r:id="rId19"/>
    <p:sldId id="646" r:id="rId20"/>
    <p:sldId id="647" r:id="rId21"/>
    <p:sldId id="369" r:id="rId22"/>
    <p:sldId id="370" r:id="rId23"/>
    <p:sldId id="296" r:id="rId24"/>
    <p:sldId id="648" r:id="rId25"/>
    <p:sldId id="644" r:id="rId26"/>
    <p:sldId id="643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BB4004C-EA86-176F-B3D2-BEBA069F5769}" name="Stefanie Mpiyakhe" initials="SM" userId="S::stef@bravegroup.co.za::5232a352-55aa-490d-a92f-c050863fe62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C3C3"/>
    <a:srgbClr val="CDB6AA"/>
    <a:srgbClr val="ACC3C3"/>
    <a:srgbClr val="E4BC7F"/>
    <a:srgbClr val="C2C382"/>
    <a:srgbClr val="CA9987"/>
    <a:srgbClr val="B49180"/>
    <a:srgbClr val="82A5A5"/>
    <a:srgbClr val="D69B40"/>
    <a:srgbClr val="A3A5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FD0542-89C4-4528-BEB9-AC9894BDE809}" v="8" dt="2026-07-07T05:38:29.7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5" autoAdjust="0"/>
    <p:restoredTop sz="94660"/>
  </p:normalViewPr>
  <p:slideViewPr>
    <p:cSldViewPr snapToGrid="0">
      <p:cViewPr varScale="1">
        <p:scale>
          <a:sx n="59" d="100"/>
          <a:sy n="59" d="100"/>
        </p:scale>
        <p:origin x="1128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Master" Target="slideMasters/slideMaster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E79EC-29B1-4A54-B46B-ADFA5C0A41D5}" type="datetimeFigureOut">
              <a:rPr lang="en-ZA" smtClean="0"/>
              <a:t>2026/07/07</a:t>
            </a:fld>
            <a:endParaRPr lang="en-Z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>
              <a:defRPr sz="1200"/>
            </a:lvl1pPr>
          </a:lstStyle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CA291F-663B-47B1-87DD-51E5B01DA0A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8564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emf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4.jp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1.emf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7.jpe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1.emf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7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6.emf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5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emf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4.jp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emf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5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" y="4118011"/>
            <a:ext cx="12191985" cy="2464126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99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01110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2101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0BAC82-9DB7-9CA7-748B-B6106F432A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69C941-D846-CAA6-9EF5-7B15E34B19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00524" y="2500271"/>
            <a:ext cx="3294850" cy="3360318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000">
                <a:solidFill>
                  <a:schemeClr val="bg1"/>
                </a:solidFill>
              </a:defRPr>
            </a:lvl1pPr>
            <a:lvl2pPr marL="457200" indent="0">
              <a:buNone/>
              <a:defRPr sz="3000">
                <a:solidFill>
                  <a:schemeClr val="bg1"/>
                </a:solidFill>
              </a:defRPr>
            </a:lvl2pPr>
            <a:lvl3pPr marL="914400" indent="0">
              <a:buNone/>
              <a:defRPr sz="3000">
                <a:solidFill>
                  <a:schemeClr val="bg1"/>
                </a:solidFill>
              </a:defRPr>
            </a:lvl3pPr>
            <a:lvl4pPr marL="1371600" indent="0">
              <a:buNone/>
              <a:defRPr sz="3000">
                <a:solidFill>
                  <a:schemeClr val="bg1"/>
                </a:solidFill>
              </a:defRPr>
            </a:lvl4pPr>
            <a:lvl5pPr marL="1828800" indent="0">
              <a:buNone/>
              <a:defRPr sz="3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9B1B5BA-3EE2-ED8A-DA67-E8E259990A5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9084" y="4283752"/>
            <a:ext cx="1916916" cy="1916915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 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634911-A5D7-8BE2-2352-7421B9E94B8F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57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937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4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076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38" y="2867097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7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8" y="16006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8635240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4" y="3175"/>
            <a:ext cx="1220046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78818" y="3271839"/>
            <a:ext cx="7393516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ZA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78818" y="4092576"/>
            <a:ext cx="7393516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en-ZA" noProof="0"/>
          </a:p>
        </p:txBody>
      </p:sp>
    </p:spTree>
    <p:extLst>
      <p:ext uri="{BB962C8B-B14F-4D97-AF65-F5344CB8AC3E}">
        <p14:creationId xmlns:p14="http://schemas.microsoft.com/office/powerpoint/2010/main" val="3038575296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6C4E4-F781-410B-AD6C-1AF225F5EE3D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0280051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B4095-EEFA-46AF-BC6B-98C1269B5472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27666495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9F7F9-0A64-439D-BDE5-981E9CB70AC1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77739995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0BAC82-9DB7-9CA7-748B-B6106F43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" y="4118011"/>
            <a:ext cx="12191985" cy="2464126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69C941-D846-CAA6-9EF5-7B15E34B19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00524" y="2500271"/>
            <a:ext cx="3294850" cy="3360318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000">
                <a:solidFill>
                  <a:schemeClr val="bg1"/>
                </a:solidFill>
              </a:defRPr>
            </a:lvl1pPr>
            <a:lvl2pPr marL="457200" indent="0">
              <a:buNone/>
              <a:defRPr sz="3000">
                <a:solidFill>
                  <a:schemeClr val="bg1"/>
                </a:solidFill>
              </a:defRPr>
            </a:lvl2pPr>
            <a:lvl3pPr marL="914400" indent="0">
              <a:buNone/>
              <a:defRPr sz="3000">
                <a:solidFill>
                  <a:schemeClr val="bg1"/>
                </a:solidFill>
              </a:defRPr>
            </a:lvl3pPr>
            <a:lvl4pPr marL="1371600" indent="0">
              <a:buNone/>
              <a:defRPr sz="3000">
                <a:solidFill>
                  <a:schemeClr val="bg1"/>
                </a:solidFill>
              </a:defRPr>
            </a:lvl4pPr>
            <a:lvl5pPr marL="1828800" indent="0">
              <a:buNone/>
              <a:defRPr sz="3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9B1B5BA-3EE2-ED8A-DA67-E8E259990A5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9084" y="4283752"/>
            <a:ext cx="1916916" cy="1916915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 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634911-A5D7-8BE2-2352-7421B9E94B8F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023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16906-6D15-4023-97D0-5DBC51836867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17623989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07EEC-A0ED-468E-ADF8-15CC7F28A5E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88586250"/>
      </p:ext>
    </p:extLst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48F96-887E-4C04-8EB6-3A91172BC02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28815748"/>
      </p:ext>
    </p:extLst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644AE-FD6C-4354-A28D-BC243C7847C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334341"/>
      </p:ext>
    </p:extLst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Z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15B70-D017-4207-BE36-A35C6712554A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74489476"/>
      </p:ext>
    </p:extLst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D4E71-0C16-4E3D-82BE-35254DB99D23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742788791"/>
      </p:ext>
    </p:extLst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67" y="166689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4" y="166689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B8AD-4558-4958-818B-BEAD96C3C15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66029917"/>
      </p:ext>
    </p:extLst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82085" y="166689"/>
            <a:ext cx="11171767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5135034" y="6453189"/>
            <a:ext cx="1344084" cy="2682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1901A-5795-494A-8AC8-462401385D3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95096946"/>
      </p:ext>
    </p:extLst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510656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8ED6B3-A54B-E3D6-3B0D-0CE82331EF51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583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5663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959935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8ED6B3-A54B-E3D6-3B0D-0CE82331EF51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714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4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287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38" y="2867097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7" y="3364197"/>
            <a:ext cx="1895476" cy="1895476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8" y="16006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4082413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56944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41936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800" b="0" i="0" u="none" strike="noStrike" kern="1200" cap="none" spc="0" normalizeH="0" baseline="0" noProof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000" b="0" i="0" u="none" strike="noStrike" kern="1200" cap="none" spc="0" normalizeH="0" baseline="0" noProof="0">
              <a:ln>
                <a:noFill/>
              </a:ln>
              <a:solidFill>
                <a:srgbClr val="003896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A9F7F9-0A64-439D-BDE5-981E9CB70AC1}" type="slidenum">
              <a:rPr kumimoji="0" lang="en-ZA" sz="1000" b="0" i="0" u="none" strike="noStrike" kern="1200" cap="none" spc="0" normalizeH="0" baseline="0" noProof="0">
                <a:ln>
                  <a:noFill/>
                </a:ln>
                <a:solidFill>
                  <a:srgbClr val="003896">
                    <a:tint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ZA" sz="1000" b="0" i="0" u="none" strike="noStrike" kern="1200" cap="none" spc="0" normalizeH="0" baseline="0" noProof="0">
              <a:ln>
                <a:noFill/>
              </a:ln>
              <a:solidFill>
                <a:srgbClr val="003896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66462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5B62EC-B6C1-F2E0-BCEA-0FBCE2710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8C84CC2-2711-547D-23F8-A313AB59EC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681" y="1223493"/>
            <a:ext cx="11383851" cy="485902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41671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8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image" Target="../media/image3.emf"/><Relationship Id="rId4" Type="http://schemas.openxmlformats.org/officeDocument/2006/relationships/theme" Target="../theme/theme2.xml"/><Relationship Id="rId9" Type="http://schemas.openxmlformats.org/officeDocument/2006/relationships/image" Target="../media/image2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heme" Target="../theme/theme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oleObject" Target="../embeddings/oleObject4.bin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openxmlformats.org/officeDocument/2006/relationships/image" Target="../media/image3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slideLayout" Target="../slideLayouts/slideLayout13.xml"/><Relationship Id="rId7" Type="http://schemas.openxmlformats.org/officeDocument/2006/relationships/tags" Target="../tags/tag26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14.xml"/><Relationship Id="rId9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8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30.xml"/><Relationship Id="rId7" Type="http://schemas.openxmlformats.org/officeDocument/2006/relationships/tags" Target="../tags/tag39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tags" Target="../tags/tag38.xml"/><Relationship Id="rId11" Type="http://schemas.openxmlformats.org/officeDocument/2006/relationships/image" Target="../media/image2.emf"/><Relationship Id="rId5" Type="http://schemas.openxmlformats.org/officeDocument/2006/relationships/theme" Target="../theme/theme6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31.xml"/><Relationship Id="rId9" Type="http://schemas.openxmlformats.org/officeDocument/2006/relationships/oleObject" Target="../embeddings/oleObject4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2412971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1B89DF-EAC8-9D04-A4FE-29DE4D44D1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CDCE3E3-9DDD-720F-B114-D73CEB41A5F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234592" y="544512"/>
            <a:ext cx="1422400" cy="368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BDB45C7-CE4D-C529-B1D9-402A7799F835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829719" y="550086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61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6" r:id="rId2"/>
    <p:sldLayoutId id="2147483650" r:id="rId3"/>
    <p:sldLayoutId id="2147483657" r:id="rId4"/>
    <p:sldLayoutId id="2147483655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1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270" imgH="270" progId="TCLayout.ActiveDocument.1">
                  <p:embed/>
                </p:oleObj>
              </mc:Choice>
              <mc:Fallback>
                <p:oleObj name="think-cell Slide" r:id="rId7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861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21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2412971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1B89DF-EAC8-9D04-A4FE-29DE4D44D1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CDCE3E3-9DDD-720F-B114-D73CEB41A5F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234592" y="544512"/>
            <a:ext cx="1422400" cy="368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BDB45C7-CE4D-C529-B1D9-402A7799F835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829719" y="550086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893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1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88"/>
            <a:ext cx="8693149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ZA" altLang="en-US"/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85" y="1436689"/>
            <a:ext cx="11171767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ZA" altLang="en-US"/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453189"/>
            <a:ext cx="2317751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232400" y="6453189"/>
            <a:ext cx="1246717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74E21055-C674-480F-81F8-D72A8ECB56C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74067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ransition spd="slow">
    <p:fade/>
  </p:transition>
  <p:hf hdr="0" ftr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66A82E-2CA2-0BBB-B6D5-7783C1385D0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898" y="6273795"/>
            <a:ext cx="1494155" cy="4267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7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29B6C00-1054-2E3C-47EA-23DA27F96A7D}"/>
              </a:ext>
            </a:extLst>
          </p:cNvPr>
          <p:cNvSpPr txBox="1"/>
          <p:nvPr userDrawn="1"/>
        </p:nvSpPr>
        <p:spPr>
          <a:xfrm>
            <a:off x="361681" y="6356350"/>
            <a:ext cx="13356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Clr>
                <a:schemeClr val="bg1">
                  <a:lumMod val="50000"/>
                </a:schemeClr>
              </a:buClr>
              <a:buFont typeface="Wingdings" panose="05000000000000000000" pitchFamily="2" charset="2"/>
              <a:buNone/>
            </a:pPr>
            <a:r>
              <a:rPr lang="en-US" sz="1100" dirty="0"/>
              <a:t>In partnership with</a:t>
            </a:r>
            <a:endParaRPr lang="en-ZA" sz="1100" dirty="0" err="1"/>
          </a:p>
        </p:txBody>
      </p:sp>
    </p:spTree>
    <p:extLst>
      <p:ext uri="{BB962C8B-B14F-4D97-AF65-F5344CB8AC3E}">
        <p14:creationId xmlns:p14="http://schemas.microsoft.com/office/powerpoint/2010/main" val="268947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83981-0676-B4BE-E2C1-016DCD399B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ENVIRONMENTAL PRESENTATION CRITERIA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BACADA-DE41-379E-EBA9-025F5F59D2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Benito Williams  / Winnie Sebogodi / Vuyazi Mongwe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E3E007-85FD-6A38-301F-BC4870BEDB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2026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A67D64F-AB05-8402-5AAA-9017ADDDC4C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9" r="16709"/>
          <a:stretch>
            <a:fillRect/>
          </a:stretch>
        </p:blipFill>
        <p:spPr/>
      </p:pic>
      <p:pic>
        <p:nvPicPr>
          <p:cNvPr id="9" name="Picture Placeholder 8" descr="A couple of men looking at windmills&#10;&#10;Description automatically generated">
            <a:extLst>
              <a:ext uri="{FF2B5EF4-FFF2-40B4-BE49-F238E27FC236}">
                <a16:creationId xmlns:a16="http://schemas.microsoft.com/office/drawing/2014/main" id="{FFBD1EF7-2CDB-C03B-400E-8370239DFE7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6" t="16158" r="23284" b="395"/>
          <a:stretch/>
        </p:blipFill>
        <p:spPr>
          <a:xfrm>
            <a:off x="981350" y="2527772"/>
            <a:ext cx="3294850" cy="3294850"/>
          </a:xfrm>
        </p:spPr>
      </p:pic>
    </p:spTree>
    <p:extLst>
      <p:ext uri="{BB962C8B-B14F-4D97-AF65-F5344CB8AC3E}">
        <p14:creationId xmlns:p14="http://schemas.microsoft.com/office/powerpoint/2010/main" val="3355240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9" name="Rectangle 2">
            <a:extLst>
              <a:ext uri="{FF2B5EF4-FFF2-40B4-BE49-F238E27FC236}">
                <a16:creationId xmlns:a16="http://schemas.microsoft.com/office/drawing/2014/main" id="{7F9CB618-A0B6-4A61-B7CD-6DB6FD0A24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95438" y="166688"/>
            <a:ext cx="7524750" cy="666750"/>
          </a:xfrm>
        </p:spPr>
        <p:txBody>
          <a:bodyPr/>
          <a:lstStyle/>
          <a:p>
            <a:pPr algn="ctr"/>
            <a:r>
              <a:rPr lang="en-US" altLang="en-US" sz="2000" b="1" dirty="0"/>
              <a:t>METHOD STATEMENTS RELATED TO ACTIVITIES </a:t>
            </a:r>
          </a:p>
        </p:txBody>
      </p:sp>
      <p:sp>
        <p:nvSpPr>
          <p:cNvPr id="30726" name="Rectangle 3">
            <a:extLst>
              <a:ext uri="{FF2B5EF4-FFF2-40B4-BE49-F238E27FC236}">
                <a16:creationId xmlns:a16="http://schemas.microsoft.com/office/drawing/2014/main" id="{54D08EBE-C337-4AD4-86B0-15C9C76824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39687" y="1060140"/>
            <a:ext cx="9687339" cy="5284788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en-US" altLang="en-US" sz="1400" b="1" dirty="0">
                <a:solidFill>
                  <a:srgbClr val="008000"/>
                </a:solidFill>
              </a:rPr>
              <a:t>Method statements related to activities that have significant environmental impacts (methodology and approach) illustrating how environmental impacts and risks are managed. Generic EMP 240-71555378</a:t>
            </a:r>
          </a:p>
          <a:p>
            <a:pPr marL="0" indent="0" algn="just">
              <a:buNone/>
              <a:defRPr/>
            </a:pPr>
            <a:endParaRPr lang="en-US" altLang="en-US" b="1" dirty="0">
              <a:solidFill>
                <a:srgbClr val="008000"/>
              </a:solidFill>
            </a:endParaRPr>
          </a:p>
          <a:p>
            <a:pPr marL="0" indent="0" algn="just">
              <a:buNone/>
              <a:defRPr/>
            </a:pPr>
            <a:endParaRPr lang="en-US" altLang="en-US" b="1" dirty="0">
              <a:solidFill>
                <a:srgbClr val="002060"/>
              </a:solidFill>
            </a:endParaRPr>
          </a:p>
          <a:p>
            <a:pPr marL="0" indent="0" algn="just">
              <a:buNone/>
              <a:defRPr/>
            </a:pPr>
            <a:endParaRPr lang="en-US" altLang="en-US" b="1" dirty="0">
              <a:solidFill>
                <a:srgbClr val="002060"/>
              </a:solidFill>
            </a:endParaRPr>
          </a:p>
          <a:p>
            <a:pPr marL="0" indent="0" algn="just">
              <a:buNone/>
              <a:defRPr/>
            </a:pPr>
            <a:endParaRPr lang="en-US" altLang="en-US" b="1" dirty="0">
              <a:solidFill>
                <a:srgbClr val="002060"/>
              </a:solidFill>
            </a:endParaRPr>
          </a:p>
          <a:p>
            <a:pPr marL="0" indent="0" algn="just">
              <a:buNone/>
              <a:defRPr/>
            </a:pPr>
            <a:endParaRPr lang="en-US" altLang="en-US" b="1" dirty="0">
              <a:solidFill>
                <a:srgbClr val="002060"/>
              </a:solidFill>
            </a:endParaRPr>
          </a:p>
          <a:p>
            <a:pPr marL="0" indent="0" algn="just">
              <a:buNone/>
              <a:defRPr/>
            </a:pPr>
            <a:endParaRPr lang="en-US" altLang="en-US" sz="1400" b="1" dirty="0">
              <a:solidFill>
                <a:srgbClr val="002060"/>
              </a:solidFill>
            </a:endParaRPr>
          </a:p>
          <a:p>
            <a:pPr marL="0" indent="0" algn="just">
              <a:buNone/>
              <a:defRPr/>
            </a:pPr>
            <a:r>
              <a:rPr lang="en-US" altLang="en-US" sz="1400" b="1" u="sng" dirty="0">
                <a:solidFill>
                  <a:srgbClr val="002060"/>
                </a:solidFill>
              </a:rPr>
              <a:t>Approach to ensuring compliance with environmental compliance obligations</a:t>
            </a:r>
            <a:r>
              <a:rPr lang="en-US" altLang="en-US" sz="1400" b="1" dirty="0">
                <a:solidFill>
                  <a:srgbClr val="002060"/>
                </a:solidFill>
              </a:rPr>
              <a:t>. 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52095" algn="l"/>
                <a:tab pos="323850" algn="l"/>
                <a:tab pos="396240" algn="l"/>
                <a:tab pos="467995" algn="l"/>
                <a:tab pos="1400175" algn="l"/>
              </a:tabLst>
            </a:pPr>
            <a:r>
              <a:rPr lang="en-US" altLang="en-US" sz="1400" dirty="0">
                <a:solidFill>
                  <a:srgbClr val="002060"/>
                </a:solidFill>
              </a:rPr>
              <a:t>Compliance audits (e.g. ECO audits, Environmental Authorisation, Waste reviews/audits, Environmental Management Plan, Water Use licence audits [GA or full licence]. C</a:t>
            </a:r>
            <a:r>
              <a:rPr lang="en-GB" sz="1400" dirty="0" err="1">
                <a:solidFill>
                  <a:srgbClr val="002060"/>
                </a:solidFill>
              </a:rPr>
              <a:t>onduct</a:t>
            </a:r>
            <a:r>
              <a:rPr lang="en-GB" sz="1400" dirty="0">
                <a:solidFill>
                  <a:srgbClr val="002060"/>
                </a:solidFill>
              </a:rPr>
              <a:t> internal audits at planned intervals to provide information on whether the </a:t>
            </a:r>
            <a:r>
              <a:rPr lang="en-US" altLang="en-US" sz="1400" dirty="0">
                <a:solidFill>
                  <a:srgbClr val="002060"/>
                </a:solidFill>
              </a:rPr>
              <a:t>Environmental Management Plan is</a:t>
            </a:r>
            <a:r>
              <a:rPr lang="en-GB" sz="1400" dirty="0">
                <a:solidFill>
                  <a:srgbClr val="002060"/>
                </a:solidFill>
              </a:rPr>
              <a:t> effectively implemented and maintained</a:t>
            </a:r>
            <a:r>
              <a:rPr lang="en-GB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endParaRPr lang="en-ZA" sz="14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indent="0" algn="just">
              <a:buNone/>
              <a:defRPr/>
            </a:pPr>
            <a:endParaRPr lang="en-US" altLang="en-US" sz="2400" dirty="0">
              <a:solidFill>
                <a:srgbClr val="008000"/>
              </a:solidFill>
            </a:endParaRPr>
          </a:p>
          <a:p>
            <a:pPr algn="just">
              <a:defRPr/>
            </a:pPr>
            <a:endParaRPr lang="en-US" altLang="en-US" sz="2400" dirty="0"/>
          </a:p>
        </p:txBody>
      </p:sp>
      <p:sp>
        <p:nvSpPr>
          <p:cNvPr id="57346" name="Rectangle 37">
            <a:extLst>
              <a:ext uri="{FF2B5EF4-FFF2-40B4-BE49-F238E27FC236}">
                <a16:creationId xmlns:a16="http://schemas.microsoft.com/office/drawing/2014/main" id="{37BCA2CF-654E-4077-839A-2411CD8120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0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8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338D37-56ED-4FC2-AE33-3BF9AC7D06B7}" type="datetime1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2026/07/07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F6D6D6-6FC4-4693-8FFE-71D288FD6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0357" y="1628800"/>
            <a:ext cx="7200799" cy="2952328"/>
          </a:xfrm>
          <a:prstGeom prst="rect">
            <a:avLst/>
          </a:prstGeom>
        </p:spPr>
      </p:pic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8E3AD82-DE86-45AD-B3B5-7EE8D8906577}"/>
              </a:ext>
            </a:extLst>
          </p:cNvPr>
          <p:cNvSpPr txBox="1">
            <a:spLocks noGrp="1"/>
          </p:cNvSpPr>
          <p:nvPr/>
        </p:nvSpPr>
        <p:spPr bwMode="auto">
          <a:xfrm>
            <a:off x="2133601" y="6605589"/>
            <a:ext cx="1738313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0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8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4C31A3-C8FA-4747-9201-FC8E81C74210}" type="datetime1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2026/07/07</a:t>
            </a:fld>
            <a:endParaRPr kumimoji="0" lang="en-ZA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trips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0563" y="166688"/>
            <a:ext cx="6519862" cy="742032"/>
          </a:xfrm>
        </p:spPr>
        <p:txBody>
          <a:bodyPr/>
          <a:lstStyle/>
          <a:p>
            <a:pPr algn="ctr"/>
            <a:r>
              <a:rPr lang="en-US" sz="2000" b="1" dirty="0"/>
              <a:t>ENVIRONMENTAL COMPETENCY AND TRAINING</a:t>
            </a:r>
            <a:endParaRPr lang="en-GB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sz="2400" dirty="0">
                <a:solidFill>
                  <a:srgbClr val="002060"/>
                </a:solidFill>
              </a:rPr>
              <a:t>The </a:t>
            </a:r>
            <a:r>
              <a:rPr lang="en-US" sz="2400" b="1" u="sng" dirty="0">
                <a:solidFill>
                  <a:srgbClr val="002060"/>
                </a:solidFill>
              </a:rPr>
              <a:t>ONE</a:t>
            </a:r>
            <a:r>
              <a:rPr lang="en-US" sz="2400" dirty="0">
                <a:solidFill>
                  <a:srgbClr val="002060"/>
                </a:solidFill>
              </a:rPr>
              <a:t> of the following training certificates are allowed:                  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Tertiary degrees for related Environmental studies;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Internal Eskom training for Environmental Legislation; 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Internal Eskom EA and EMP Training;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External Environmental Officer Training;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SHE REP; 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SAMTRAC CERTIFICATE</a:t>
            </a:r>
          </a:p>
          <a:p>
            <a:pPr marL="0" indent="0">
              <a:buNone/>
            </a:pPr>
            <a:r>
              <a:rPr lang="en-US" dirty="0"/>
              <a:t> </a:t>
            </a:r>
            <a:endParaRPr lang="en-US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DDC633D-0B52-4A0F-B7F4-47471054D4CD}" type="datetime1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2026/07/07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5F064C-0D4B-461D-A461-6E2CF11F294C}" type="slidenum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62179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0563" y="166688"/>
            <a:ext cx="6519862" cy="666750"/>
          </a:xfrm>
        </p:spPr>
        <p:txBody>
          <a:bodyPr wrap="square" anchor="ctr">
            <a:normAutofit/>
          </a:bodyPr>
          <a:lstStyle/>
          <a:p>
            <a:r>
              <a:rPr lang="en-ZA" b="1"/>
              <a:t>ENVIRONMENTAL COMMUNICATION PLAN</a:t>
            </a:r>
            <a:endParaRPr lang="en-GB" b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0563" y="1436689"/>
            <a:ext cx="4113212" cy="5045075"/>
          </a:xfrm>
        </p:spPr>
        <p:txBody>
          <a:bodyPr wrap="square" anchor="t">
            <a:normAutofit/>
          </a:bodyPr>
          <a:lstStyle/>
          <a:p>
            <a:pPr marL="0" indent="0" fontAlgn="b">
              <a:buNone/>
            </a:pPr>
            <a:r>
              <a:rPr lang="en-US" sz="1800" b="1" dirty="0"/>
              <a:t>Communication plan should give an indication of the following: </a:t>
            </a:r>
          </a:p>
          <a:p>
            <a:pPr marL="457200" indent="-457200" fontAlgn="b">
              <a:buAutoNum type="arabicPeriod"/>
            </a:pPr>
            <a:r>
              <a:rPr lang="en-US" sz="1800" b="1" dirty="0"/>
              <a:t>WHAT</a:t>
            </a:r>
            <a:r>
              <a:rPr lang="en-US" sz="1800" dirty="0"/>
              <a:t> environmental information is being communicated;</a:t>
            </a:r>
          </a:p>
          <a:p>
            <a:pPr marL="457200" indent="-457200" fontAlgn="b">
              <a:buFontTx/>
              <a:buAutoNum type="arabicPeriod"/>
            </a:pPr>
            <a:r>
              <a:rPr lang="en-US" sz="1800" dirty="0"/>
              <a:t>The intended </a:t>
            </a:r>
            <a:r>
              <a:rPr lang="en-US" sz="1800" b="1" dirty="0"/>
              <a:t>PURPOSE</a:t>
            </a:r>
            <a:r>
              <a:rPr lang="en-US" sz="1800" dirty="0"/>
              <a:t> of communication;</a:t>
            </a:r>
          </a:p>
          <a:p>
            <a:pPr marL="457200" indent="-457200" fontAlgn="b">
              <a:buAutoNum type="arabicPeriod"/>
            </a:pPr>
            <a:r>
              <a:rPr lang="en-US" sz="1800" dirty="0"/>
              <a:t>To </a:t>
            </a:r>
            <a:r>
              <a:rPr lang="en-US" sz="1800" b="1" dirty="0"/>
              <a:t>WHOM</a:t>
            </a:r>
            <a:r>
              <a:rPr lang="en-US" sz="1800" dirty="0"/>
              <a:t> (target audience: bargaining unit, management, etc.); and,</a:t>
            </a:r>
          </a:p>
          <a:p>
            <a:pPr marL="457200" indent="-457200" fontAlgn="b">
              <a:buAutoNum type="arabicPeriod"/>
            </a:pPr>
            <a:r>
              <a:rPr lang="en-US" sz="1800" b="1" dirty="0"/>
              <a:t>FREQUENCY</a:t>
            </a:r>
            <a:r>
              <a:rPr lang="en-US" sz="1800" dirty="0"/>
              <a:t> of communication (daily, weekly, monthly, etc.). </a:t>
            </a:r>
          </a:p>
        </p:txBody>
      </p:sp>
      <p:pic>
        <p:nvPicPr>
          <p:cNvPr id="7" name="Picture 6" descr="Two colleagues planning on board with sticky notes">
            <a:extLst>
              <a:ext uri="{FF2B5EF4-FFF2-40B4-BE49-F238E27FC236}">
                <a16:creationId xmlns:a16="http://schemas.microsoft.com/office/drawing/2014/main" id="{CD7624EE-8B46-41C7-B217-B5D1B31640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1" r="36457" b="-2"/>
          <a:stretch/>
        </p:blipFill>
        <p:spPr>
          <a:xfrm>
            <a:off x="6226176" y="1436689"/>
            <a:ext cx="4113213" cy="5045075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981201" y="6453189"/>
            <a:ext cx="1738313" cy="268287"/>
          </a:xfrm>
        </p:spPr>
        <p:txBody>
          <a:bodyPr wrap="square" anchor="b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FDDC633D-0B52-4A0F-B7F4-47471054D4CD}" type="datetime1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2026/07/07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448300" y="6453189"/>
            <a:ext cx="935038" cy="268287"/>
          </a:xfrm>
        </p:spPr>
        <p:txBody>
          <a:bodyPr wrap="square" anchor="b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395F064C-0D4B-461D-A461-6E2CF11F294C}" type="slidenum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550077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sz="2000" b="1" dirty="0"/>
              <a:t>5. </a:t>
            </a:r>
            <a:r>
              <a:rPr lang="en-US" sz="2000" b="1" dirty="0"/>
              <a:t>ENVIRONMENTAL ASPECTS &amp; IMPACTS (RISK ASSESSMENT)</a:t>
            </a:r>
            <a:endParaRPr lang="en-GB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0904" y="1340769"/>
            <a:ext cx="10455965" cy="5045075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sz="2000" dirty="0">
                <a:solidFill>
                  <a:srgbClr val="002060"/>
                </a:solidFill>
              </a:rPr>
              <a:t>Impacts and aspects register is usually in a tabular format and is an </a:t>
            </a:r>
            <a:r>
              <a:rPr lang="en-US" sz="2000" b="1" u="sng" dirty="0">
                <a:solidFill>
                  <a:srgbClr val="002060"/>
                </a:solidFill>
              </a:rPr>
              <a:t>ACCOUNT</a:t>
            </a:r>
            <a:r>
              <a:rPr lang="en-US" sz="2000" dirty="0">
                <a:solidFill>
                  <a:srgbClr val="002060"/>
                </a:solidFill>
              </a:rPr>
              <a:t> of activities which will be done according to scope; </a:t>
            </a:r>
          </a:p>
          <a:p>
            <a:pPr marL="457200" indent="-457200">
              <a:buFontTx/>
              <a:buAutoNum type="arabicPeriod"/>
            </a:pPr>
            <a:r>
              <a:rPr lang="en-US" sz="2000" dirty="0">
                <a:solidFill>
                  <a:srgbClr val="002060"/>
                </a:solidFill>
              </a:rPr>
              <a:t>Register must specify the </a:t>
            </a:r>
            <a:r>
              <a:rPr lang="en-US" sz="2000" b="1" u="sng" dirty="0">
                <a:solidFill>
                  <a:srgbClr val="006600"/>
                </a:solidFill>
              </a:rPr>
              <a:t>aspect of the environment </a:t>
            </a:r>
            <a:r>
              <a:rPr lang="en-US" sz="2000" dirty="0">
                <a:solidFill>
                  <a:srgbClr val="002060"/>
                </a:solidFill>
              </a:rPr>
              <a:t>which could be affected and the </a:t>
            </a:r>
            <a:r>
              <a:rPr lang="en-US" sz="2000" b="1" u="sng" dirty="0">
                <a:solidFill>
                  <a:srgbClr val="FF0000"/>
                </a:solidFill>
              </a:rPr>
              <a:t>type of impacts </a:t>
            </a:r>
            <a:r>
              <a:rPr lang="en-US" sz="2000" dirty="0">
                <a:solidFill>
                  <a:srgbClr val="002060"/>
                </a:solidFill>
              </a:rPr>
              <a:t>which could result from the scoped activities; 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002060"/>
                </a:solidFill>
              </a:rPr>
              <a:t>Risk Assessments which identified ways in which the environment would be impacted will be accepted.                                                   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96C4E4-F781-410B-AD6C-1AF225F5EE3D}" type="slidenum">
              <a:rPr kumimoji="0" lang="en-ZA" sz="1000" b="0" i="0" u="none" strike="noStrike" kern="1200" cap="none" spc="0" normalizeH="0" baseline="0" noProof="0" smtClean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66327" y="3424316"/>
          <a:ext cx="10084767" cy="22329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52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660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660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9964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FFC000"/>
                          </a:solidFill>
                        </a:rPr>
                        <a:t>ACTIVITY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006600"/>
                          </a:solidFill>
                        </a:rPr>
                        <a:t>ASPECT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</a:rPr>
                        <a:t>IMPACT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473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FFC000"/>
                          </a:solidFill>
                        </a:rPr>
                        <a:t>Servitude maintenance </a:t>
                      </a:r>
                      <a:endParaRPr lang="en-GB" sz="1600" b="1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006600"/>
                          </a:solidFill>
                        </a:rPr>
                        <a:t>Cutting trees and plants (flora)</a:t>
                      </a:r>
                    </a:p>
                    <a:p>
                      <a:endParaRPr lang="en-GB" sz="16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Loss of indigenous trees and </a:t>
                      </a:r>
                      <a:r>
                        <a:rPr lang="en-GB" sz="1600" b="1" dirty="0">
                          <a:solidFill>
                            <a:srgbClr val="FF0000"/>
                          </a:solidFill>
                        </a:rPr>
                        <a:t>plants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3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solidFill>
                            <a:srgbClr val="FFC000"/>
                          </a:solidFill>
                        </a:rPr>
                        <a:t>Transformer damage or replacement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solidFill>
                            <a:srgbClr val="006600"/>
                          </a:solidFill>
                        </a:rPr>
                        <a:t>Oil leaking into water/soil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</a:rPr>
                        <a:t>Pollution of water/soil from transformer oil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31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FFC000"/>
                          </a:solidFill>
                        </a:rPr>
                        <a:t>Driving</a:t>
                      </a:r>
                      <a:endParaRPr lang="en-GB" sz="1600" b="1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006600"/>
                          </a:solidFill>
                        </a:rPr>
                        <a:t>Air emissions from vehicles </a:t>
                      </a:r>
                      <a:endParaRPr lang="en-GB" sz="16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Air pollution</a:t>
                      </a:r>
                    </a:p>
                    <a:p>
                      <a:endParaRPr lang="en-GB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46403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0563" y="130473"/>
            <a:ext cx="6519862" cy="666750"/>
          </a:xfrm>
        </p:spPr>
        <p:txBody>
          <a:bodyPr/>
          <a:lstStyle/>
          <a:p>
            <a:pPr algn="ctr"/>
            <a:r>
              <a:rPr lang="en-ZA" sz="2000" b="1" dirty="0"/>
              <a:t>ENVIRONMENTAL MANAGEMENT PLAN (EMP)</a:t>
            </a:r>
            <a:endParaRPr lang="en-GB" sz="2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96C4E4-F781-410B-AD6C-1AF225F5EE3D}" type="slidenum">
              <a:rPr kumimoji="0" lang="en-ZA" sz="1000" b="0" i="0" u="none" strike="noStrike" kern="1200" cap="none" spc="0" normalizeH="0" baseline="0" noProof="0" smtClean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20417" y="1753021"/>
          <a:ext cx="10005392" cy="42753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01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13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1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013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57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rgbClr val="FFC000"/>
                          </a:solidFill>
                        </a:rPr>
                        <a:t>ACTIVITY </a:t>
                      </a:r>
                      <a:endParaRPr lang="en-ZA" sz="1600" b="1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rgbClr val="006600"/>
                          </a:solidFill>
                        </a:rPr>
                        <a:t>ASPECT </a:t>
                      </a:r>
                      <a:endParaRPr lang="en-GB" sz="16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rgbClr val="FF0000"/>
                          </a:solidFill>
                        </a:rPr>
                        <a:t>IMPACT</a:t>
                      </a:r>
                      <a:endParaRPr lang="en-Z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EMP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7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FFC000"/>
                          </a:solidFill>
                        </a:rPr>
                        <a:t>Servitude maintenance </a:t>
                      </a:r>
                      <a:endParaRPr lang="en-ZA" sz="1600" b="1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006600"/>
                          </a:solidFill>
                        </a:rPr>
                        <a:t>Cutting trees and plants (flora)</a:t>
                      </a:r>
                      <a:endParaRPr lang="en-ZA" sz="16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FF0000"/>
                          </a:solidFill>
                        </a:rPr>
                        <a:t>Loss of indigenous trees and </a:t>
                      </a:r>
                      <a:r>
                        <a:rPr lang="en-GB" sz="1600" b="1" kern="1200" dirty="0">
                          <a:solidFill>
                            <a:srgbClr val="FF0000"/>
                          </a:solidFill>
                        </a:rPr>
                        <a:t>plants</a:t>
                      </a:r>
                      <a:endParaRPr lang="en-Z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Ensure DAFF license/Ezemvelo</a:t>
                      </a:r>
                      <a:r>
                        <a:rPr lang="en-GB" sz="1600" b="1" baseline="0" dirty="0"/>
                        <a:t> Permit available to cut indigenous and protected trees</a:t>
                      </a:r>
                      <a:endParaRPr lang="en-GB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84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rgbClr val="FFC000"/>
                          </a:solidFill>
                        </a:rPr>
                        <a:t>Transformer damage or replacement</a:t>
                      </a:r>
                      <a:endParaRPr lang="en-ZA" sz="1600" b="1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rgbClr val="006600"/>
                          </a:solidFill>
                        </a:rPr>
                        <a:t>Oil leaking into water/soil</a:t>
                      </a:r>
                      <a:endParaRPr lang="en-ZA" sz="16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rgbClr val="FF0000"/>
                          </a:solidFill>
                        </a:rPr>
                        <a:t>Pollution of water/soil from transformer oil</a:t>
                      </a:r>
                      <a:endParaRPr lang="en-Z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Store and transport transformers</a:t>
                      </a:r>
                      <a:r>
                        <a:rPr lang="en-GB" sz="1600" b="1" baseline="0" dirty="0"/>
                        <a:t> on drip trays or impermeable surface. </a:t>
                      </a:r>
                      <a:endParaRPr lang="en-GB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28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FFC000"/>
                          </a:solidFill>
                        </a:rPr>
                        <a:t>Driving</a:t>
                      </a:r>
                      <a:endParaRPr lang="en-ZA" sz="1600" b="1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006600"/>
                          </a:solidFill>
                        </a:rPr>
                        <a:t>Air emissions from vehicles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0066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006600"/>
                          </a:solidFill>
                        </a:rPr>
                        <a:t>Oil leaks</a:t>
                      </a:r>
                      <a:endParaRPr lang="en-ZA" sz="1600" b="1" dirty="0">
                        <a:solidFill>
                          <a:srgbClr val="006600"/>
                        </a:solidFill>
                      </a:endParaRPr>
                    </a:p>
                    <a:p>
                      <a:endParaRPr lang="en-GB" sz="16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FF0000"/>
                          </a:solidFill>
                        </a:rPr>
                        <a:t>Air pollution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FF0000"/>
                          </a:solidFill>
                        </a:rPr>
                        <a:t>Land/Water pollution</a:t>
                      </a:r>
                      <a:endParaRPr lang="en-ZA" sz="1600" b="1" dirty="0">
                        <a:solidFill>
                          <a:srgbClr val="FF0000"/>
                        </a:solidFill>
                      </a:endParaRPr>
                    </a:p>
                    <a:p>
                      <a:endParaRPr lang="en-GB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Ensure cars are serviced regularly</a:t>
                      </a:r>
                    </a:p>
                    <a:p>
                      <a:endParaRPr lang="en-GB" sz="1600" b="1" dirty="0"/>
                    </a:p>
                    <a:p>
                      <a:r>
                        <a:rPr lang="en-GB" sz="1600" b="1" dirty="0"/>
                        <a:t>Place drip trays under leaking vehicles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5A65C09-252C-419A-9F8F-A34AF92FBBA5}"/>
              </a:ext>
            </a:extLst>
          </p:cNvPr>
          <p:cNvSpPr txBox="1"/>
          <p:nvPr/>
        </p:nvSpPr>
        <p:spPr>
          <a:xfrm>
            <a:off x="1020417" y="1103209"/>
            <a:ext cx="98728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 EMP is a method statement of how you intend to mitigate identified impacts while executing contract. This MUST be scope specific.</a:t>
            </a:r>
          </a:p>
        </p:txBody>
      </p:sp>
    </p:spTree>
    <p:extLst>
      <p:ext uri="{BB962C8B-B14F-4D97-AF65-F5344CB8AC3E}">
        <p14:creationId xmlns:p14="http://schemas.microsoft.com/office/powerpoint/2010/main" val="1088234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anchor="ctr">
            <a:normAutofit/>
          </a:bodyPr>
          <a:lstStyle/>
          <a:p>
            <a:pPr algn="ctr"/>
            <a:r>
              <a:rPr lang="en-ZA" b="1" dirty="0"/>
              <a:t>2. ENVIRONMENTAL POLICY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1681" y="1127557"/>
            <a:ext cx="7164534" cy="5524674"/>
          </a:xfrm>
        </p:spPr>
        <p:txBody>
          <a:bodyPr wrap="square" anchor="t">
            <a:normAutofit/>
          </a:bodyPr>
          <a:lstStyle/>
          <a:p>
            <a:pPr marL="342900" indent="-342900" algn="just" fontAlgn="t">
              <a:buAutoNum type="arabicPeriod"/>
            </a:pPr>
            <a:r>
              <a:rPr lang="en-US" sz="2400" dirty="0">
                <a:solidFill>
                  <a:srgbClr val="002060"/>
                </a:solidFill>
              </a:rPr>
              <a:t>The Environmental Policy (or SHEQ Policy) shall be: Formally approved and signed by the named Chief Executive Officer (CEO) or Managing Member, demonstrating top management commitment; and dated and reviewed at defined intervals to ensure continued relevance.</a:t>
            </a:r>
          </a:p>
          <a:p>
            <a:pPr marL="342900" indent="-342900" algn="just" fontAlgn="t">
              <a:buAutoNum type="arabicPeriod"/>
            </a:pP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b="1" u="sng" dirty="0">
                <a:solidFill>
                  <a:srgbClr val="002060"/>
                </a:solidFill>
              </a:rPr>
              <a:t>MUST</a:t>
            </a:r>
            <a:r>
              <a:rPr lang="en-US" sz="2400" dirty="0">
                <a:solidFill>
                  <a:srgbClr val="002060"/>
                </a:solidFill>
              </a:rPr>
              <a:t> include a commitment to environment (Protection of the environment, including prevention of pollution and minimization of environmental impacts arising from operations;) Compliance with applicable environmental legislation and other requirements, including regulatory permits, licences, and client-specific obligations (e.g. Eskom requirements);</a:t>
            </a:r>
          </a:p>
          <a:p>
            <a:pPr marL="342900" indent="-342900" fontAlgn="t">
              <a:buAutoNum type="arabicPeriod"/>
            </a:pP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anchor="b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FDDC633D-0B52-4A0F-B7F4-47471054D4CD}" type="datetime1">
              <a:rPr kumimoji="0" lang="en-ZA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2026/07/07</a:t>
            </a:fld>
            <a:endParaRPr kumimoji="0" lang="en-ZA" altLang="en-US" sz="1800" b="0" i="0" u="none" strike="noStrike" kern="1200" cap="none" spc="0" normalizeH="0" baseline="0" noProof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wrap="square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395F064C-0D4B-461D-A461-6E2CF11F294C}" type="slidenum">
              <a:rPr kumimoji="0" lang="en-ZA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3896">
                    <a:tint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003896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2" descr="Hands holding a tree&#10;&#10;Description automatically generated with low confidence">
            <a:extLst>
              <a:ext uri="{FF2B5EF4-FFF2-40B4-BE49-F238E27FC236}">
                <a16:creationId xmlns:a16="http://schemas.microsoft.com/office/drawing/2014/main" id="{FC6C344D-F618-4048-BEAB-489AF5EBFB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8318"/>
          <a:stretch/>
        </p:blipFill>
        <p:spPr bwMode="auto">
          <a:xfrm>
            <a:off x="7717106" y="1127557"/>
            <a:ext cx="4113213" cy="491110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0898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A3908-3C4B-E16F-FB32-8FAFC4797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53A8E-7985-AFA0-DA86-1092E18A8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0563" y="166688"/>
            <a:ext cx="6519862" cy="666750"/>
          </a:xfrm>
        </p:spPr>
        <p:txBody>
          <a:bodyPr wrap="square" anchor="ctr">
            <a:normAutofit/>
          </a:bodyPr>
          <a:lstStyle/>
          <a:p>
            <a:r>
              <a:rPr lang="en-ZA" b="1" dirty="0"/>
              <a:t>ENVIRONMENTAL PERMITS &amp; LICENCES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954EA0-931B-5E5E-628B-3A7A7CE352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9632" y="1273403"/>
            <a:ext cx="5236367" cy="5045075"/>
          </a:xfrm>
        </p:spPr>
        <p:txBody>
          <a:bodyPr wrap="square" anchor="t">
            <a:normAutofit/>
          </a:bodyPr>
          <a:lstStyle/>
          <a:p>
            <a:pPr fontAlgn="b">
              <a:buFont typeface="Wingdings" panose="05000000000000000000" pitchFamily="2" charset="2"/>
              <a:buChar char="Ø"/>
            </a:pPr>
            <a:r>
              <a:rPr lang="en-US" sz="2000" b="1" dirty="0"/>
              <a:t>Permits for transportation of Hazardous waste etc. </a:t>
            </a:r>
          </a:p>
          <a:p>
            <a:pPr marL="450850" lvl="1" indent="0" fontAlgn="b">
              <a:buNone/>
            </a:pPr>
            <a:r>
              <a:rPr lang="en-US" sz="1600" b="1" dirty="0"/>
              <a:t>Has been registered as a Waste Transporter - General and Hazardous waste </a:t>
            </a:r>
          </a:p>
          <a:p>
            <a:pPr marL="450850" lvl="1" indent="0" fontAlgn="b">
              <a:buNone/>
            </a:pPr>
            <a:endParaRPr lang="en-US" sz="1400" b="1" dirty="0"/>
          </a:p>
          <a:p>
            <a:pPr fontAlgn="b">
              <a:buFont typeface="Wingdings" panose="05000000000000000000" pitchFamily="2" charset="2"/>
              <a:buChar char="Ø"/>
            </a:pPr>
            <a:r>
              <a:rPr lang="en-US" sz="2000" b="1" dirty="0"/>
              <a:t>Department of Forestry, Fisheries and the Environment License to operate as a waste collector</a:t>
            </a:r>
          </a:p>
          <a:p>
            <a:pPr marL="0" indent="0" fontAlgn="b">
              <a:buNone/>
            </a:pPr>
            <a:endParaRPr lang="en-US" sz="1800" b="1" dirty="0"/>
          </a:p>
          <a:p>
            <a:pPr marL="0" indent="0" fontAlgn="b">
              <a:buNone/>
            </a:pPr>
            <a:r>
              <a:rPr lang="en-US" sz="1800" dirty="0"/>
              <a:t>.).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2C6EC-06BE-14E6-E6EF-37834D8B33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81201" y="6453189"/>
            <a:ext cx="1738313" cy="268287"/>
          </a:xfrm>
        </p:spPr>
        <p:txBody>
          <a:bodyPr wrap="square" anchor="b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FDDC633D-0B52-4A0F-B7F4-47471054D4CD}" type="datetime1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2026/07/07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5C0BAF-79FD-6DAA-887C-586957EBB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48300" y="6453189"/>
            <a:ext cx="935038" cy="268287"/>
          </a:xfrm>
        </p:spPr>
        <p:txBody>
          <a:bodyPr wrap="square" anchor="b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395F064C-0D4B-461D-A461-6E2CF11F294C}" type="slidenum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3FC635A-8E15-B75B-2D43-D224FC6992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4329" y="1273403"/>
            <a:ext cx="4458038" cy="488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564394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DC2B523-1CC8-A2AD-704A-1DA389AF80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060910"/>
              </p:ext>
            </p:extLst>
          </p:nvPr>
        </p:nvGraphicFramePr>
        <p:xfrm>
          <a:off x="749030" y="1196754"/>
          <a:ext cx="9590359" cy="439248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56882">
                  <a:extLst>
                    <a:ext uri="{9D8B030D-6E8A-4147-A177-3AD203B41FA5}">
                      <a16:colId xmlns:a16="http://schemas.microsoft.com/office/drawing/2014/main" val="1194362696"/>
                    </a:ext>
                  </a:extLst>
                </a:gridCol>
                <a:gridCol w="4414444">
                  <a:extLst>
                    <a:ext uri="{9D8B030D-6E8A-4147-A177-3AD203B41FA5}">
                      <a16:colId xmlns:a16="http://schemas.microsoft.com/office/drawing/2014/main" val="1919257569"/>
                    </a:ext>
                  </a:extLst>
                </a:gridCol>
                <a:gridCol w="1084139">
                  <a:extLst>
                    <a:ext uri="{9D8B030D-6E8A-4147-A177-3AD203B41FA5}">
                      <a16:colId xmlns:a16="http://schemas.microsoft.com/office/drawing/2014/main" val="4170480415"/>
                    </a:ext>
                  </a:extLst>
                </a:gridCol>
                <a:gridCol w="591792">
                  <a:extLst>
                    <a:ext uri="{9D8B030D-6E8A-4147-A177-3AD203B41FA5}">
                      <a16:colId xmlns:a16="http://schemas.microsoft.com/office/drawing/2014/main" val="2126441226"/>
                    </a:ext>
                  </a:extLst>
                </a:gridCol>
                <a:gridCol w="3043102">
                  <a:extLst>
                    <a:ext uri="{9D8B030D-6E8A-4147-A177-3AD203B41FA5}">
                      <a16:colId xmlns:a16="http://schemas.microsoft.com/office/drawing/2014/main" val="2067756789"/>
                    </a:ext>
                  </a:extLst>
                </a:gridCol>
              </a:tblGrid>
              <a:tr h="16388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KPIs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Submission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 = Yes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N= No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Actual score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Comments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457321"/>
                  </a:ext>
                </a:extLst>
              </a:tr>
              <a:tr h="1580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Annexure B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acknowledgement of </a:t>
                      </a:r>
                      <a:r>
                        <a:rPr lang="en-ZA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Eskom's SHE rules</a:t>
                      </a:r>
                      <a:r>
                        <a:rPr lang="en-ZA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and requirements form </a:t>
                      </a:r>
                      <a:r>
                        <a:rPr lang="en-ZA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(Annexure B)</a:t>
                      </a:r>
                      <a:r>
                        <a:rPr lang="en-ZA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signed and submitted by the tenderer?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u="none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u="none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u="none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6944860"/>
                  </a:ext>
                </a:extLst>
              </a:tr>
              <a:tr h="7066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ISO 14001 Environmental Management Standard certificate.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u="none" strike="noStrike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u="none" strike="noStrike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u="none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75167"/>
                  </a:ext>
                </a:extLst>
              </a:tr>
              <a:tr h="4661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Approved/Not Approved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07580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8254303-AB4D-01AC-DD39-770A30EE974C}"/>
              </a:ext>
            </a:extLst>
          </p:cNvPr>
          <p:cNvSpPr txBox="1"/>
          <p:nvPr/>
        </p:nvSpPr>
        <p:spPr>
          <a:xfrm>
            <a:off x="1138136" y="554477"/>
            <a:ext cx="14402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bg1">
                  <a:lumMod val="50000"/>
                </a:schemeClr>
              </a:buClr>
            </a:pPr>
            <a:r>
              <a:rPr lang="en-US" sz="2800" dirty="0">
                <a:solidFill>
                  <a:schemeClr val="bg1"/>
                </a:solidFill>
              </a:rPr>
              <a:t>PART B</a:t>
            </a:r>
            <a:endParaRPr lang="en-ZA" sz="2800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4915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0FAF6-1BE2-9D79-C294-4B876675AD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pic>
        <p:nvPicPr>
          <p:cNvPr id="8" name="Picture Placeholder 7" descr="A large white building with towers&#10;&#10;Description automatically generated">
            <a:extLst>
              <a:ext uri="{FF2B5EF4-FFF2-40B4-BE49-F238E27FC236}">
                <a16:creationId xmlns:a16="http://schemas.microsoft.com/office/drawing/2014/main" id="{2A7B6360-63ED-CE58-CFE0-846D78B3634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2" r="17432"/>
          <a:stretch>
            <a:fillRect/>
          </a:stretch>
        </p:blipFill>
        <p:spPr/>
      </p:pic>
      <p:pic>
        <p:nvPicPr>
          <p:cNvPr id="6" name="Picture Placeholder 5" descr="Hands holding the earth in their hands&#10;&#10;Description automatically generated">
            <a:extLst>
              <a:ext uri="{FF2B5EF4-FFF2-40B4-BE49-F238E27FC236}">
                <a16:creationId xmlns:a16="http://schemas.microsoft.com/office/drawing/2014/main" id="{D488A3E7-17F1-D6B0-2382-CBED946385F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1" r="125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0663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6A103-1BBD-4CE4-B7AC-90B6720F5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0563" y="152401"/>
            <a:ext cx="6519862" cy="666750"/>
          </a:xfrm>
        </p:spPr>
        <p:txBody>
          <a:bodyPr/>
          <a:lstStyle/>
          <a:p>
            <a:pPr algn="ctr"/>
            <a:r>
              <a:rPr lang="en-ZA" sz="2000" b="1" dirty="0"/>
              <a:t>1. A</a:t>
            </a:r>
            <a:r>
              <a:rPr lang="en-ZA" sz="2000" b="1" dirty="0">
                <a:ea typeface="Times New Roman" panose="02020603050405020304" pitchFamily="18" charset="0"/>
              </a:rPr>
              <a:t>CKNOWLEDGEMENT OF ESKOM'S SHE RULES AND REQUIREMENTS </a:t>
            </a:r>
            <a:endParaRPr lang="en-GB" sz="2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B95D64-A836-40E3-8DB4-320F7FDA8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600"/>
              </a:spcAft>
              <a:tabLst>
                <a:tab pos="252095" algn="l"/>
                <a:tab pos="575945" algn="l"/>
                <a:tab pos="828040" algn="l"/>
                <a:tab pos="1332230" algn="l"/>
                <a:tab pos="1583690" algn="l"/>
                <a:tab pos="1835785" algn="l"/>
                <a:tab pos="2087880" algn="l"/>
                <a:tab pos="2339975" algn="l"/>
                <a:tab pos="2592070" algn="l"/>
                <a:tab pos="2844165" algn="l"/>
              </a:tabLst>
            </a:pPr>
            <a:r>
              <a:rPr lang="en-US" sz="18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Pre-requisite</a:t>
            </a:r>
            <a:endParaRPr lang="en-ZA" sz="1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ZA" sz="1800" dirty="0">
                <a:solidFill>
                  <a:srgbClr val="002060"/>
                </a:solidFill>
                <a:ea typeface="Times New Roman" panose="02020603050405020304" pitchFamily="18" charset="0"/>
              </a:rPr>
              <a:t>Is the acknowledgement of Eskom's SHE rules and requirements form (Annexure B) signed and a copy thereof attached to this tender submissions by the tenderer?</a:t>
            </a:r>
          </a:p>
          <a:p>
            <a:r>
              <a:rPr lang="en-ZA" sz="1800" dirty="0">
                <a:solidFill>
                  <a:srgbClr val="002060"/>
                </a:solidFill>
              </a:rPr>
              <a:t>Duplicate copy MUST be added to the Environmental Tender submission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D1F9C9-4E6F-4BAC-8665-80840A7F6B80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235D63-532A-4BAE-972C-C4397A7B8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96C4E4-F781-410B-AD6C-1AF225F5EE3D}" type="slidenum">
              <a:rPr kumimoji="0" lang="en-ZA" sz="1000" b="0" i="0" u="none" strike="noStrike" kern="1200" cap="none" spc="0" normalizeH="0" baseline="0" noProof="0" smtClean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C280D1-59E7-4AE7-840A-121954A2E5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1792" y="3932581"/>
            <a:ext cx="1748028" cy="172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893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0563" y="166688"/>
            <a:ext cx="6519862" cy="666750"/>
          </a:xfrm>
        </p:spPr>
        <p:txBody>
          <a:bodyPr wrap="square" anchor="ctr">
            <a:normAutofit fontScale="90000"/>
          </a:bodyPr>
          <a:lstStyle/>
          <a:p>
            <a:pPr algn="ctr"/>
            <a:r>
              <a:rPr lang="en-ZA" b="1" dirty="0"/>
              <a:t>2. ENVIRONMENTAL MANAGEMENT PLAN (EMP)</a:t>
            </a:r>
            <a:endParaRPr lang="en-GB" b="1" dirty="0"/>
          </a:p>
        </p:txBody>
      </p:sp>
      <p:pic>
        <p:nvPicPr>
          <p:cNvPr id="6" name="Picture 2" descr="C:\Users\Govendp\Documents\PHOTO\ESKOM\IMGP1078.JPG">
            <a:extLst>
              <a:ext uri="{FF2B5EF4-FFF2-40B4-BE49-F238E27FC236}">
                <a16:creationId xmlns:a16="http://schemas.microsoft.com/office/drawing/2014/main" id="{ADFF175F-7730-42CE-9E71-A29D2F8EDC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6" r="21727"/>
          <a:stretch/>
        </p:blipFill>
        <p:spPr bwMode="auto">
          <a:xfrm>
            <a:off x="1920702" y="906462"/>
            <a:ext cx="4113212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158085" y="1120776"/>
            <a:ext cx="4113213" cy="5045075"/>
          </a:xfrm>
        </p:spPr>
        <p:txBody>
          <a:bodyPr wrap="square" anchor="t">
            <a:normAutofit/>
          </a:bodyPr>
          <a:lstStyle/>
          <a:p>
            <a:r>
              <a:rPr lang="en-US" sz="2200" dirty="0">
                <a:solidFill>
                  <a:srgbClr val="002060"/>
                </a:solidFill>
              </a:rPr>
              <a:t>An EMP should ideally be linked with the PROJECT SCOPE &amp; </a:t>
            </a:r>
            <a:r>
              <a:rPr lang="en-US" sz="2200" b="1" u="sng" dirty="0">
                <a:solidFill>
                  <a:srgbClr val="002060"/>
                </a:solidFill>
              </a:rPr>
              <a:t>ASPECTS</a:t>
            </a:r>
            <a:r>
              <a:rPr lang="en-US" sz="2200" dirty="0">
                <a:solidFill>
                  <a:srgbClr val="002060"/>
                </a:solidFill>
              </a:rPr>
              <a:t> identified in the Aspects and Impacts register. </a:t>
            </a:r>
          </a:p>
          <a:p>
            <a:r>
              <a:rPr lang="en-US" sz="2200" dirty="0">
                <a:solidFill>
                  <a:srgbClr val="002060"/>
                </a:solidFill>
              </a:rPr>
              <a:t>EMP should be comprehensive and inclusive of site elements likely to interact with the environment; It should address how environmental </a:t>
            </a:r>
            <a:r>
              <a:rPr lang="en-US" sz="2200" b="1" u="sng" dirty="0">
                <a:solidFill>
                  <a:srgbClr val="002060"/>
                </a:solidFill>
              </a:rPr>
              <a:t>IMPACTS</a:t>
            </a:r>
            <a:r>
              <a:rPr lang="en-US" sz="2200" dirty="0">
                <a:solidFill>
                  <a:srgbClr val="002060"/>
                </a:solidFill>
              </a:rPr>
              <a:t> resulting from </a:t>
            </a:r>
            <a:r>
              <a:rPr lang="en-US" sz="2200" b="1" u="sng" dirty="0">
                <a:solidFill>
                  <a:srgbClr val="002060"/>
                </a:solidFill>
              </a:rPr>
              <a:t>TASK-RELATED ACTIVITIES </a:t>
            </a:r>
            <a:r>
              <a:rPr lang="en-US" sz="2200" dirty="0">
                <a:solidFill>
                  <a:srgbClr val="002060"/>
                </a:solidFill>
              </a:rPr>
              <a:t>will be managed and mitigated.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981201" y="6453189"/>
            <a:ext cx="1738313" cy="268287"/>
          </a:xfrm>
        </p:spPr>
        <p:txBody>
          <a:bodyPr wrap="square" anchor="b"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FDDC633D-0B52-4A0F-B7F4-47471054D4CD}" type="datetime1">
              <a:rPr kumimoji="0" lang="en-ZA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2026/07/07</a:t>
            </a:fld>
            <a:endParaRPr kumimoji="0" lang="en-ZA" altLang="en-US" sz="1800" b="0" i="0" u="none" strike="noStrike" kern="1200" cap="none" spc="0" normalizeH="0" baseline="0" noProof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319714" y="6453189"/>
            <a:ext cx="992187" cy="268287"/>
          </a:xfrm>
        </p:spPr>
        <p:txBody>
          <a:bodyPr wrap="square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395F064C-0D4B-461D-A461-6E2CF11F294C}" type="slidenum">
              <a:rPr kumimoji="0" lang="en-ZA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3896">
                    <a:tint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003896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267240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b="1" dirty="0"/>
              <a:t>WASTE MANAGEMENT PLAN (WMP)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rgbClr val="002060"/>
                </a:solidFill>
              </a:rPr>
              <a:t>A WMP should include: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 The contractor’s  detailed </a:t>
            </a:r>
            <a:r>
              <a:rPr lang="en-US" sz="2000" b="1" u="sng" dirty="0">
                <a:solidFill>
                  <a:srgbClr val="002060"/>
                </a:solidFill>
              </a:rPr>
              <a:t>DESCRIPTION</a:t>
            </a:r>
            <a:r>
              <a:rPr lang="en-US" sz="2000" dirty="0">
                <a:solidFill>
                  <a:srgbClr val="002060"/>
                </a:solidFill>
              </a:rPr>
              <a:t> of the different waste streams expected during the </a:t>
            </a:r>
            <a:r>
              <a:rPr lang="en-US" sz="2000" b="1" u="sng" dirty="0">
                <a:solidFill>
                  <a:srgbClr val="002060"/>
                </a:solidFill>
              </a:rPr>
              <a:t>RELATED PROJECT/SCOPE; 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How this waste will be </a:t>
            </a:r>
            <a:r>
              <a:rPr lang="en-US" sz="2000" b="1" u="sng" dirty="0">
                <a:solidFill>
                  <a:srgbClr val="002060"/>
                </a:solidFill>
              </a:rPr>
              <a:t>STORED, TRANSPORTED AND DISPOSED OF; 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The WMP should also deal with the contractor’s </a:t>
            </a:r>
            <a:r>
              <a:rPr lang="en-US" sz="2000" b="1" u="sng" dirty="0">
                <a:solidFill>
                  <a:srgbClr val="002060"/>
                </a:solidFill>
              </a:rPr>
              <a:t>PREVENTION OF POLLUTION, LITTERING AND WASTE MINIMIZATION METHODS SUCH AS REUSE, RECYCLE AND REDUCE</a:t>
            </a:r>
            <a:endParaRPr lang="en-US" sz="2000" b="1" u="sng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96C4E4-F781-410B-AD6C-1AF225F5EE3D}" type="slidenum">
              <a:rPr kumimoji="0" lang="en-ZA" sz="1000" b="0" i="0" u="none" strike="noStrike" kern="1200" cap="none" spc="0" normalizeH="0" baseline="0" noProof="0" smtClean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C2E1ACF-2843-4839-97AF-505634CCAF31}"/>
              </a:ext>
            </a:extLst>
          </p:cNvPr>
          <p:cNvGrpSpPr/>
          <p:nvPr/>
        </p:nvGrpSpPr>
        <p:grpSpPr>
          <a:xfrm>
            <a:off x="1399592" y="3722914"/>
            <a:ext cx="8694531" cy="2424915"/>
            <a:chOff x="304800" y="3846513"/>
            <a:chExt cx="8382000" cy="2171700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DAD425B6-BF08-4183-97F6-BB8C4C191B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2800" y="3846513"/>
              <a:ext cx="2247900" cy="2038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">
              <a:extLst>
                <a:ext uri="{FF2B5EF4-FFF2-40B4-BE49-F238E27FC236}">
                  <a16:creationId xmlns:a16="http://schemas.microsoft.com/office/drawing/2014/main" id="{2598F4CC-DED9-480C-8ED6-40663D9DE6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3846513"/>
              <a:ext cx="2895600" cy="217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">
              <a:extLst>
                <a:ext uri="{FF2B5EF4-FFF2-40B4-BE49-F238E27FC236}">
                  <a16:creationId xmlns:a16="http://schemas.microsoft.com/office/drawing/2014/main" id="{40DD188D-287C-4D6F-926D-9CF719BAF6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0100" y="3846513"/>
              <a:ext cx="2806700" cy="2105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34736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5DCB8-BAE4-44DB-8BBA-370F1ACA0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ENVIRONMENTAL INDUCTION &amp; TRAINING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B31B55-3B87-467E-A52F-716016FD9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dirty="0">
                <a:solidFill>
                  <a:srgbClr val="002060"/>
                </a:solidFill>
              </a:rPr>
              <a:t>The Contractor shall develop and maintain a documented procedure outlining the method for implementing and managing environmental induction and training programmes.</a:t>
            </a:r>
          </a:p>
          <a:p>
            <a:pPr algn="just"/>
            <a:r>
              <a:rPr lang="en-US" sz="2000" dirty="0">
                <a:solidFill>
                  <a:srgbClr val="002060"/>
                </a:solidFill>
              </a:rPr>
              <a:t>The procedure shall address both internal and external environmental training, including site-specific inductions for employees, subcontractors, and visitors, as well as any specialized external training requirements.</a:t>
            </a:r>
          </a:p>
          <a:p>
            <a:pPr algn="just"/>
            <a:r>
              <a:rPr lang="en-GB" sz="2000" dirty="0">
                <a:solidFill>
                  <a:srgbClr val="002060"/>
                </a:solidFill>
              </a:rPr>
              <a:t>Thorough consideration must be given when developing a company specific training needs analysis &amp; matrix. </a:t>
            </a:r>
            <a:r>
              <a:rPr lang="en-US" sz="2000" dirty="0">
                <a:solidFill>
                  <a:srgbClr val="002060"/>
                </a:solidFill>
              </a:rPr>
              <a:t>The Contractor shall conduct a comprehensive training needs analysis (TNA) to identify competency requirements associated with environmental aspects, risks, and legal obligations.</a:t>
            </a:r>
            <a:endParaRPr lang="en-GB" sz="2000" dirty="0">
              <a:solidFill>
                <a:srgbClr val="002060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1309C2-4ECA-4425-B26E-D897B8802066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7739A2-D9AA-4F0A-A649-6DE099F27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96C4E4-F781-410B-AD6C-1AF225F5EE3D}" type="slidenum">
              <a:rPr kumimoji="0" lang="en-ZA" sz="1000" b="0" i="0" u="none" strike="noStrike" kern="1200" cap="none" spc="0" normalizeH="0" baseline="0" noProof="0" smtClean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5F7EFD74-0A2D-4CA1-AC5B-E61A18878D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006" y="4052587"/>
            <a:ext cx="3451200" cy="2381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9164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0563" y="147638"/>
            <a:ext cx="6519862" cy="666750"/>
          </a:xfrm>
        </p:spPr>
        <p:txBody>
          <a:bodyPr/>
          <a:lstStyle/>
          <a:p>
            <a:pPr algn="ctr"/>
            <a:r>
              <a:rPr lang="en-ZA" sz="2000" b="1" dirty="0"/>
              <a:t>ENVIRONMENTAL INCIDENT PROCEDURE &amp; REGISTER</a:t>
            </a:r>
            <a:endParaRPr lang="en-GB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sz="2000" dirty="0">
                <a:solidFill>
                  <a:srgbClr val="002060"/>
                </a:solidFill>
              </a:rPr>
              <a:t>The requirement is for a procedure for the management of environmental incidents.</a:t>
            </a:r>
          </a:p>
          <a:p>
            <a:pPr marL="457200" indent="-457200">
              <a:buAutoNum type="arabicPeriod"/>
            </a:pPr>
            <a:r>
              <a:rPr lang="en-US" sz="2000" dirty="0">
                <a:solidFill>
                  <a:srgbClr val="002060"/>
                </a:solidFill>
              </a:rPr>
              <a:t>This includes the following, but not limited:</a:t>
            </a:r>
          </a:p>
          <a:p>
            <a:pPr marL="73660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  <a:latin typeface="+mj-lt"/>
              </a:rPr>
              <a:t>REPORTING PERIOD; </a:t>
            </a:r>
          </a:p>
          <a:p>
            <a:pPr marL="73660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  <a:latin typeface="+mj-lt"/>
              </a:rPr>
              <a:t>REPORTING CHAINS; </a:t>
            </a:r>
          </a:p>
          <a:p>
            <a:pPr marL="73660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  <a:latin typeface="+mj-lt"/>
              </a:rPr>
              <a:t>CAPTURING OF INCIDENTS; </a:t>
            </a:r>
          </a:p>
          <a:p>
            <a:pPr marL="73660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  <a:latin typeface="+mj-lt"/>
              </a:rPr>
              <a:t>IMMEDIATE &amp; CORRECTIVE ACTIONS;</a:t>
            </a:r>
          </a:p>
          <a:p>
            <a:pPr marL="73660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  <a:latin typeface="+mj-lt"/>
              </a:rPr>
              <a:t> KEY LESSONS LEARNED.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252095" algn="l"/>
                <a:tab pos="575945" algn="l"/>
                <a:tab pos="828040" algn="l"/>
                <a:tab pos="1332230" algn="l"/>
                <a:tab pos="1583690" algn="l"/>
                <a:tab pos="1835785" algn="l"/>
                <a:tab pos="2087880" algn="l"/>
                <a:tab pos="2339975" algn="l"/>
                <a:tab pos="2592070" algn="l"/>
                <a:tab pos="2844165" algn="l"/>
              </a:tabLst>
              <a:defRPr/>
            </a:pPr>
            <a:endParaRPr lang="en-US" sz="2000" b="1" dirty="0">
              <a:solidFill>
                <a:srgbClr val="DDDDDD">
                  <a:lumMod val="10000"/>
                </a:srgbClr>
              </a:solidFill>
              <a:latin typeface="Arial"/>
              <a:cs typeface="Arial"/>
            </a:endParaRPr>
          </a:p>
          <a:p>
            <a:pPr marL="0" indent="0" algn="just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252095" algn="l"/>
                <a:tab pos="575945" algn="l"/>
                <a:tab pos="828040" algn="l"/>
                <a:tab pos="1332230" algn="l"/>
                <a:tab pos="1583690" algn="l"/>
                <a:tab pos="1835785" algn="l"/>
                <a:tab pos="2087880" algn="l"/>
                <a:tab pos="2339975" algn="l"/>
                <a:tab pos="2592070" algn="l"/>
                <a:tab pos="2844165" algn="l"/>
              </a:tabLst>
              <a:defRPr/>
            </a:pPr>
            <a:r>
              <a:rPr lang="en-US" sz="2000" b="1" dirty="0">
                <a:solidFill>
                  <a:srgbClr val="002060"/>
                </a:solidFill>
              </a:rPr>
              <a:t>This </a:t>
            </a:r>
            <a:r>
              <a:rPr lang="en-US" sz="2000" b="1" u="sng" dirty="0">
                <a:solidFill>
                  <a:srgbClr val="002060"/>
                </a:solidFill>
              </a:rPr>
              <a:t>register</a:t>
            </a:r>
            <a:r>
              <a:rPr lang="en-US" sz="2000" b="1" dirty="0">
                <a:solidFill>
                  <a:srgbClr val="002060"/>
                </a:solidFill>
              </a:rPr>
              <a:t> is in tabular format with the following fields: Description of incident, date of incident, reported to, actions taken and status of recommendations </a:t>
            </a:r>
            <a:endParaRPr lang="en-ZA" sz="2000" b="1" dirty="0">
              <a:solidFill>
                <a:srgbClr val="002060"/>
              </a:solidFill>
            </a:endParaRPr>
          </a:p>
          <a:p>
            <a:pPr marL="736600" lvl="1" indent="-285750">
              <a:buFont typeface="Arial" panose="020B0604020202020204" pitchFamily="34" charset="0"/>
              <a:buChar char="•"/>
            </a:pPr>
            <a:endParaRPr lang="en-US" sz="1800" b="1" dirty="0">
              <a:solidFill>
                <a:srgbClr val="002060"/>
              </a:solidFill>
              <a:latin typeface="+mj-lt"/>
            </a:endParaRP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96C4E4-F781-410B-AD6C-1AF225F5EE3D}" type="slidenum">
              <a:rPr kumimoji="0" lang="en-ZA" sz="1000" b="0" i="0" u="none" strike="noStrike" kern="1200" cap="none" spc="0" normalizeH="0" baseline="0" noProof="0" smtClean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326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0563" y="147638"/>
            <a:ext cx="6519862" cy="666750"/>
          </a:xfrm>
        </p:spPr>
        <p:txBody>
          <a:bodyPr/>
          <a:lstStyle/>
          <a:p>
            <a:pPr algn="ctr"/>
            <a:r>
              <a:rPr lang="en-ZA" sz="2000" b="1" dirty="0"/>
              <a:t>ENVIRONMENTAL INCIDENT PROCEDURE &amp; REGISTER</a:t>
            </a:r>
            <a:endParaRPr lang="en-GB" sz="2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96C4E4-F781-410B-AD6C-1AF225F5EE3D}" type="slidenum">
              <a:rPr kumimoji="0" lang="en-ZA" sz="1000" b="0" i="0" u="none" strike="noStrike" kern="1200" cap="none" spc="0" normalizeH="0" baseline="0" noProof="0" smtClean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E2BF5E-A59E-65ED-C465-6D6F029255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63" t="20231" r="74730" b="30124"/>
          <a:stretch/>
        </p:blipFill>
        <p:spPr>
          <a:xfrm>
            <a:off x="2394538" y="1035235"/>
            <a:ext cx="6908489" cy="5166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291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000" b="1" dirty="0"/>
              <a:t>ENVIRONMENTAL EMERGENCY PREPAREDNESS &amp; RESPONSE PLAN</a:t>
            </a:r>
            <a:endParaRPr lang="en-GB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 algn="just">
              <a:buAutoNum type="arabicPeriod"/>
            </a:pPr>
            <a:r>
              <a:rPr lang="en-GB" sz="2400" dirty="0">
                <a:solidFill>
                  <a:srgbClr val="002060"/>
                </a:solidFill>
              </a:rPr>
              <a:t>The Contractor shall establish and maintain a documented procedure that identifies all potential environmental emergencies relevant to site activities. These may include, but are not limited to: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sz="2400" dirty="0">
                <a:solidFill>
                  <a:srgbClr val="002060"/>
                </a:solidFill>
              </a:rPr>
              <a:t>Hazardous chemical or hydrocarbon spillages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sz="2400" dirty="0">
                <a:solidFill>
                  <a:srgbClr val="002060"/>
                </a:solidFill>
              </a:rPr>
              <a:t>Air pollution incidents (e.g. dust, smoke, gas emissions)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sz="2400" dirty="0">
                <a:solidFill>
                  <a:srgbClr val="002060"/>
                </a:solidFill>
              </a:rPr>
              <a:t>Waste management incidents (e.g. illegal dumping, uncontrolled waste release)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sz="2400" dirty="0">
                <a:solidFill>
                  <a:srgbClr val="002060"/>
                </a:solidFill>
              </a:rPr>
              <a:t>Encounters with dangerous wildlife (e.g. bees, snakes, other fauna)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sz="2400" dirty="0">
                <a:solidFill>
                  <a:srgbClr val="002060"/>
                </a:solidFill>
              </a:rPr>
              <a:t>Fire incidents that may result in environmental contamination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sz="2400" dirty="0">
                <a:solidFill>
                  <a:srgbClr val="002060"/>
                </a:solidFill>
              </a:rPr>
              <a:t>Water contamination (e.g. sewage spills, oil entering stormwater systems)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en-GB" sz="240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en-GB" sz="2400" b="1" u="sng" dirty="0">
                <a:solidFill>
                  <a:srgbClr val="002060"/>
                </a:solidFill>
              </a:rPr>
              <a:t>Note: </a:t>
            </a:r>
            <a:r>
              <a:rPr lang="en-GB" sz="2400" dirty="0">
                <a:solidFill>
                  <a:srgbClr val="002060"/>
                </a:solidFill>
              </a:rPr>
              <a:t>Environmental emergencies exclude natural disasters such as hurricanes, tornadoes, blizzards, and earthquakes.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96C4E4-F781-410B-AD6C-1AF225F5EE3D}" type="slidenum">
              <a:rPr kumimoji="0" lang="en-ZA" sz="1000" b="0" i="0" u="none" strike="noStrike" kern="1200" cap="none" spc="0" normalizeH="0" baseline="0" noProof="0" smtClean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53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000" b="1" dirty="0"/>
              <a:t>COMPANY ORGANOGRAM – SHOWING ENVIRONMENTAL RESPONSIBLE PERSONS</a:t>
            </a:r>
            <a:endParaRPr lang="en-GB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02060"/>
                </a:solidFill>
              </a:rPr>
              <a:t>1. The organogram </a:t>
            </a:r>
            <a:r>
              <a:rPr lang="en-US" sz="2400" b="1" u="sng" dirty="0">
                <a:solidFill>
                  <a:srgbClr val="002060"/>
                </a:solidFill>
              </a:rPr>
              <a:t>MUST</a:t>
            </a:r>
            <a:r>
              <a:rPr lang="en-US" sz="2400" dirty="0">
                <a:solidFill>
                  <a:srgbClr val="002060"/>
                </a:solidFill>
              </a:rPr>
              <a:t> include any of the following:</a:t>
            </a:r>
          </a:p>
          <a:p>
            <a:pPr lvl="1"/>
            <a:r>
              <a:rPr lang="en-US" sz="2400" dirty="0">
                <a:solidFill>
                  <a:srgbClr val="002060"/>
                </a:solidFill>
              </a:rPr>
              <a:t>Environmental Manager/Officer </a:t>
            </a:r>
            <a:r>
              <a:rPr lang="en-US" sz="2400" b="1" u="sng" dirty="0">
                <a:solidFill>
                  <a:srgbClr val="002060"/>
                </a:solidFill>
              </a:rPr>
              <a:t>OR</a:t>
            </a:r>
          </a:p>
          <a:p>
            <a:pPr lvl="1"/>
            <a:r>
              <a:rPr lang="en-US" sz="2400" dirty="0">
                <a:solidFill>
                  <a:srgbClr val="002060"/>
                </a:solidFill>
              </a:rPr>
              <a:t>SHE(Q) Manager/Officer (with the assumption that the E- is for environment)</a:t>
            </a:r>
            <a:endParaRPr lang="en-US" sz="2400" b="1" u="sng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DDC633D-0B52-4A0F-B7F4-47471054D4CD}" type="datetime1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2026/07/07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5F064C-0D4B-461D-A461-6E2CF11F294C}" type="slidenum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7" name="Graphic 6" descr="Hierarchy with solid fill">
            <a:extLst>
              <a:ext uri="{FF2B5EF4-FFF2-40B4-BE49-F238E27FC236}">
                <a16:creationId xmlns:a16="http://schemas.microsoft.com/office/drawing/2014/main" id="{345EF482-1B92-4AEE-A6AA-F10464D81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63394" y="3645025"/>
            <a:ext cx="2644775" cy="264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858079"/>
      </p:ext>
    </p:extLst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heme/theme1.xml><?xml version="1.0" encoding="utf-8"?>
<a:theme xmlns:a="http://schemas.openxmlformats.org/drawingml/2006/main" name="Office Theme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kom Widescreen_Without Visuals" id="{A8DDC17B-1581-4D7F-8C14-7723306C0474}" vid="{AABB89EC-0ED7-46E8-A361-2FD02679C18D}"/>
    </a:ext>
  </a:extLst>
</a:theme>
</file>

<file path=ppt/theme/theme2.xml><?xml version="1.0" encoding="utf-8"?>
<a:theme xmlns:a="http://schemas.openxmlformats.org/drawingml/2006/main" name="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3.xml><?xml version="1.0" encoding="utf-8"?>
<a:theme xmlns:a="http://schemas.openxmlformats.org/drawingml/2006/main" name="1_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4.xml><?xml version="1.0" encoding="utf-8"?>
<a:theme xmlns:a="http://schemas.openxmlformats.org/drawingml/2006/main" name="1_Office Theme">
  <a:themeElements>
    <a:clrScheme name="Eskom Wide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858705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kom Widescreen_Without Visuals" id="{A8DDC17B-1581-4D7F-8C14-7723306C0474}" vid="{AABB89EC-0ED7-46E8-A361-2FD02679C18D}"/>
    </a:ext>
  </a:extLst>
</a:theme>
</file>

<file path=ppt/theme/theme5.xml><?xml version="1.0" encoding="utf-8"?>
<a:theme xmlns:a="http://schemas.openxmlformats.org/drawingml/2006/main" name="Default Desig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NEW Presentation Template - with visuals - July 2017  -  Read-Only" id="{81736564-D47F-45E1-ABCA-3F72087EF9E5}" vid="{77C1E448-0D75-4877-838C-A452D28D7D41}"/>
    </a:ext>
  </a:extLst>
</a:theme>
</file>

<file path=ppt/theme/theme6.xml><?xml version="1.0" encoding="utf-8"?>
<a:theme xmlns:a="http://schemas.openxmlformats.org/drawingml/2006/main" name="2_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382CE59325894D9A4D5DCFF0AE36CC" ma:contentTypeVersion="18" ma:contentTypeDescription="Create a new document." ma:contentTypeScope="" ma:versionID="71e37800dd32e7604ba6ddb7fbda6db7">
  <xsd:schema xmlns:xsd="http://www.w3.org/2001/XMLSchema" xmlns:xs="http://www.w3.org/2001/XMLSchema" xmlns:p="http://schemas.microsoft.com/office/2006/metadata/properties" xmlns:ns3="5310fcdc-81f2-4ce5-8f3d-18c2c547f1cc" xmlns:ns4="e2ce80fd-aba7-4204-8b3e-fd875cc59d31" targetNamespace="http://schemas.microsoft.com/office/2006/metadata/properties" ma:root="true" ma:fieldsID="5d8500933f34fa04817fe7c7a4a1efaa" ns3:_="" ns4:_="">
    <xsd:import namespace="5310fcdc-81f2-4ce5-8f3d-18c2c547f1cc"/>
    <xsd:import namespace="e2ce80fd-aba7-4204-8b3e-fd875cc59d3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4:MediaServiceSearchProperties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10fcdc-81f2-4ce5-8f3d-18c2c547f1c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ce80fd-aba7-4204-8b3e-fd875cc59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e2ce80fd-aba7-4204-8b3e-fd875cc59d3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A054DEF-E62C-455D-83C9-4644C3BCA96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310fcdc-81f2-4ce5-8f3d-18c2c547f1cc"/>
    <ds:schemaRef ds:uri="e2ce80fd-aba7-4204-8b3e-fd875cc59d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E7FBBC9-AAD7-4C6C-A5E2-1B418E581B76}">
  <ds:schemaRefs>
    <ds:schemaRef ds:uri="http://schemas.microsoft.com/office/2006/documentManagement/types"/>
    <ds:schemaRef ds:uri="http://www.w3.org/XML/1998/namespace"/>
    <ds:schemaRef ds:uri="http://purl.org/dc/terms/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infopath/2007/PartnerControls"/>
    <ds:schemaRef ds:uri="e2ce80fd-aba7-4204-8b3e-fd875cc59d31"/>
    <ds:schemaRef ds:uri="5310fcdc-81f2-4ce5-8f3d-18c2c547f1cc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9F8C55A5-22DE-4D45-8F5C-ACF0955A7B6E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3aedbdc-cc67-4652-aa12-d250a876ae79}" enabled="0" method="" siteId="{93aedbdc-cc67-4652-aa12-d250a876ae7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5129</TotalTime>
  <Words>1185</Words>
  <Application>Microsoft Office PowerPoint</Application>
  <PresentationFormat>Widescreen</PresentationFormat>
  <Paragraphs>167</Paragraphs>
  <Slides>18</Slides>
  <Notes>0</Notes>
  <HiddenSlides>1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Arial</vt:lpstr>
      <vt:lpstr>Calibri</vt:lpstr>
      <vt:lpstr>Courier New</vt:lpstr>
      <vt:lpstr>Times New Roman</vt:lpstr>
      <vt:lpstr>Wingdings</vt:lpstr>
      <vt:lpstr>Office Theme</vt:lpstr>
      <vt:lpstr>Content Slide Master</vt:lpstr>
      <vt:lpstr>1_Content Slide Master</vt:lpstr>
      <vt:lpstr>1_Office Theme</vt:lpstr>
      <vt:lpstr>Default Design</vt:lpstr>
      <vt:lpstr>2_Content Slide Master</vt:lpstr>
      <vt:lpstr>think-cell Slide</vt:lpstr>
      <vt:lpstr>ENVIRONMENTAL PRESENTATION CRITERIA</vt:lpstr>
      <vt:lpstr>1. ACKNOWLEDGEMENT OF ESKOM'S SHE RULES AND REQUIREMENTS </vt:lpstr>
      <vt:lpstr>2. ENVIRONMENTAL MANAGEMENT PLAN (EMP)</vt:lpstr>
      <vt:lpstr>WASTE MANAGEMENT PLAN (WMP)</vt:lpstr>
      <vt:lpstr>ENVIRONMENTAL INDUCTION &amp; TRAINING</vt:lpstr>
      <vt:lpstr>ENVIRONMENTAL INCIDENT PROCEDURE &amp; REGISTER</vt:lpstr>
      <vt:lpstr>ENVIRONMENTAL INCIDENT PROCEDURE &amp; REGISTER</vt:lpstr>
      <vt:lpstr>ENVIRONMENTAL EMERGENCY PREPAREDNESS &amp; RESPONSE PLAN</vt:lpstr>
      <vt:lpstr>COMPANY ORGANOGRAM – SHOWING ENVIRONMENTAL RESPONSIBLE PERSONS</vt:lpstr>
      <vt:lpstr>METHOD STATEMENTS RELATED TO ACTIVITIES </vt:lpstr>
      <vt:lpstr>ENVIRONMENTAL COMPETENCY AND TRAINING</vt:lpstr>
      <vt:lpstr>ENVIRONMENTAL COMMUNICATION PLAN</vt:lpstr>
      <vt:lpstr>5. ENVIRONMENTAL ASPECTS &amp; IMPACTS (RISK ASSESSMENT)</vt:lpstr>
      <vt:lpstr>ENVIRONMENTAL MANAGEMENT PLAN (EMP)</vt:lpstr>
      <vt:lpstr>2. ENVIRONMENTAL POLICY</vt:lpstr>
      <vt:lpstr>ENVIRONMENTAL PERMITS &amp; LICENCES</vt:lpstr>
      <vt:lpstr>PowerPoint Presentation</vt:lpstr>
      <vt:lpstr>Conclusion</vt:lpstr>
    </vt:vector>
  </TitlesOfParts>
  <Company>Eskom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Blue 16x9</dc:title>
  <dc:creator>Hanlie Smit</dc:creator>
  <cp:lastModifiedBy>Benito Williams</cp:lastModifiedBy>
  <cp:revision>31</cp:revision>
  <dcterms:created xsi:type="dcterms:W3CDTF">2020-01-06T09:48:40Z</dcterms:created>
  <dcterms:modified xsi:type="dcterms:W3CDTF">2026-07-07T10:28:36Z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0x01010081382CE59325894D9A4D5DCFF0AE36CC</vt:lpwstr>
  </property>
</Properties>
</file>