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</p:sldMasterIdLst>
  <p:notesMasterIdLst>
    <p:notesMasterId r:id="rId16"/>
  </p:notesMasterIdLst>
  <p:sldIdLst>
    <p:sldId id="295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298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3C3"/>
    <a:srgbClr val="CDB6AA"/>
    <a:srgbClr val="ACC3C3"/>
    <a:srgbClr val="E4BC7F"/>
    <a:srgbClr val="C2C382"/>
    <a:srgbClr val="CA9987"/>
    <a:srgbClr val="B49180"/>
    <a:srgbClr val="82A5A5"/>
    <a:srgbClr val="D69B40"/>
    <a:srgbClr val="A3A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55" d="100"/>
          <a:sy n="55" d="100"/>
        </p:scale>
        <p:origin x="162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2026/07/07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30180" y="1404740"/>
            <a:ext cx="5471626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72000" y="2924226"/>
            <a:ext cx="4229806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624" y="3527028"/>
            <a:ext cx="4230182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9949DC-E233-BDB6-7DD2-17F85931A9B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734042"/>
            <a:ext cx="9143993" cy="18480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DE6B2B-5B2A-E5ED-09F0-5BA5C1EAA8B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3BC362-B566-90FE-9C1D-311BA8A1054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6" name="Picture Placeholder 101">
            <a:extLst>
              <a:ext uri="{FF2B5EF4-FFF2-40B4-BE49-F238E27FC236}">
                <a16:creationId xmlns:a16="http://schemas.microsoft.com/office/drawing/2014/main" id="{59C3DA41-32E8-2765-02D4-6393724EBC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8" name="Picture Placeholder 103">
            <a:extLst>
              <a:ext uri="{FF2B5EF4-FFF2-40B4-BE49-F238E27FC236}">
                <a16:creationId xmlns:a16="http://schemas.microsoft.com/office/drawing/2014/main" id="{A629C709-3B85-3316-EC53-D4468BCF87A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C54BF1-3145-9B6F-538E-3EA4A8A794F2}"/>
              </a:ext>
            </a:extLst>
          </p:cNvPr>
          <p:cNvSpPr/>
          <p:nvPr userDrawn="1"/>
        </p:nvSpPr>
        <p:spPr>
          <a:xfrm>
            <a:off x="0" y="6582138"/>
            <a:ext cx="9144000" cy="8197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277D0044-CF23-3C77-91AF-6281114FC1E3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30180" y="1404740"/>
            <a:ext cx="5471626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0A8789D-9CB1-48F9-9852-CD83F2C2717C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72000" y="2924226"/>
            <a:ext cx="4229806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" name="Text Placeholder 68">
            <a:extLst>
              <a:ext uri="{FF2B5EF4-FFF2-40B4-BE49-F238E27FC236}">
                <a16:creationId xmlns:a16="http://schemas.microsoft.com/office/drawing/2014/main" id="{732D47F4-1CA1-078C-DB08-BF1978FD35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624" y="3527028"/>
            <a:ext cx="4230182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43DC07-F988-B545-81F5-E8C2B866B93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734042"/>
            <a:ext cx="9143993" cy="184809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FF21372-E495-B98E-2D7E-7AD293642033}"/>
              </a:ext>
            </a:extLst>
          </p:cNvPr>
          <p:cNvSpPr/>
          <p:nvPr userDrawn="1"/>
        </p:nvSpPr>
        <p:spPr>
          <a:xfrm>
            <a:off x="0" y="6582138"/>
            <a:ext cx="9144000" cy="8197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AA8762-BB9A-17B2-6A55-C73ACC84EA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74C0EA0-6B35-FB1D-F3B1-02E455D05E0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ED3B9508-DF8C-B131-6354-12D86454BB4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8136C2E-2299-8C78-0F7C-78D9FD0F10F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9144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9830" y="2241803"/>
            <a:ext cx="475725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7"/>
            <a:ext cx="9144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9144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9144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7"/>
            <a:ext cx="30861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9830" y="2241803"/>
            <a:ext cx="475725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86100" y="4142877"/>
            <a:ext cx="30861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72200" y="4142877"/>
            <a:ext cx="2971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9144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72107" y="2867100"/>
            <a:ext cx="4029699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9144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EF81F0-E287-666F-9C3B-78B63A818E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61E25B-B188-3CED-1200-DE39BD6500E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" name="Picture Placeholder 101">
            <a:extLst>
              <a:ext uri="{FF2B5EF4-FFF2-40B4-BE49-F238E27FC236}">
                <a16:creationId xmlns:a16="http://schemas.microsoft.com/office/drawing/2014/main" id="{356697D4-A80F-90F7-BC43-D2AB37991B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1" name="Picture Placeholder 103">
            <a:extLst>
              <a:ext uri="{FF2B5EF4-FFF2-40B4-BE49-F238E27FC236}">
                <a16:creationId xmlns:a16="http://schemas.microsoft.com/office/drawing/2014/main" id="{C2DA6134-FDBE-BAE5-A28C-540A9FBF2A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B62EC-B6C1-F2E0-BCEA-0FBCE271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262" y="205769"/>
            <a:ext cx="7133833" cy="6660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C84CC2-2711-547D-23F8-A313AB59E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61" y="1223493"/>
            <a:ext cx="8537888" cy="485902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167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01110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oleObject" Target="../embeddings/oleObject4.bin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F8EBC3-B04E-0FF6-9082-2841A6AB2D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302548" y="544512"/>
            <a:ext cx="1422400" cy="368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41C879-D830-CC9A-86B6-F0BE1CB43D3C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897675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1575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1261" y="1223493"/>
            <a:ext cx="8537888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1263" y="205769"/>
            <a:ext cx="6562230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6"/>
            <a:ext cx="9144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835256-4A79-C457-42EA-3B132774EF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01938" y="355671"/>
            <a:ext cx="1422400" cy="368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7E07D3-4A90-6E1D-B090-8BC507CBDC1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997065" y="361245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1261" y="1223493"/>
            <a:ext cx="8537888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1260" y="6356353"/>
            <a:ext cx="80935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8353" y="6356353"/>
            <a:ext cx="26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1263" y="205769"/>
            <a:ext cx="6562230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27B543-9919-2A25-BF19-541523B04A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01938" y="355671"/>
            <a:ext cx="1422400" cy="368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598339-800F-6745-3F4B-1F6ABC19E58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997065" y="361245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D896258-C4F6-FE63-0CFE-306847F5FE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CONTRACTS MANAGEMENT: PRICING </a:t>
            </a:r>
            <a:r>
              <a:rPr lang="en-ZA" dirty="0"/>
              <a:t>The Provision of Waste Removal Services</a:t>
            </a:r>
            <a:endParaRPr lang="en-US" dirty="0"/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84E2FA21-C7E5-E790-535A-FFC8AB67C9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0" dirty="0">
                <a:solidFill>
                  <a:schemeClr val="bg1"/>
                </a:solidFill>
              </a:rPr>
              <a:t>Nompumelelo Hlatshwayo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812007D-EDEF-F902-7F72-AB3FAE6A94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Date : 07 July 2026</a:t>
            </a:r>
          </a:p>
          <a:p>
            <a:endParaRPr lang="en-US" b="1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</p:spPr>
      </p:pic>
      <p:pic>
        <p:nvPicPr>
          <p:cNvPr id="18" name="Picture Placeholder 17" descr="A large nuclear power plant with smoke stacks in the background&#10;&#10;Description automatically generated">
            <a:extLst>
              <a:ext uri="{FF2B5EF4-FFF2-40B4-BE49-F238E27FC236}">
                <a16:creationId xmlns:a16="http://schemas.microsoft.com/office/drawing/2014/main" id="{C6185DB4-45B9-974B-0E99-26861E66DA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9" r="167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50E13-CAA1-CD4A-2167-13AD05157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FC2D2-FE77-3CC8-FE1F-10D0D4183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1400" dirty="0"/>
              <a:t>To explain Eskom’s contracting and pricing approach for this tender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dirty="0"/>
              <a:t>▪ To clarify tender submission requirements and evaluation methodology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dirty="0"/>
              <a:t>▪ To align tenderers with Eskom’s NEC contract framework and commercial expectations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dirty="0"/>
              <a:t>▪ To reduce tender risk, mispricing and post-award disputes</a:t>
            </a:r>
          </a:p>
        </p:txBody>
      </p:sp>
    </p:spTree>
    <p:extLst>
      <p:ext uri="{BB962C8B-B14F-4D97-AF65-F5344CB8AC3E}">
        <p14:creationId xmlns:p14="http://schemas.microsoft.com/office/powerpoint/2010/main" val="3797678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22CCE-E4B2-1565-5CE5-0057B9772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5BC0-F189-EA04-F0CC-1F627AFF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Overview of the Contracting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5EF2C-356C-3BCF-4E9C-87CCAE3FD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ZA" sz="1400" b="1" dirty="0"/>
              <a:t>Contract type:</a:t>
            </a:r>
          </a:p>
          <a:p>
            <a:pPr marL="0" indent="0">
              <a:buNone/>
            </a:pPr>
            <a:endParaRPr lang="en-ZA" sz="1400" dirty="0"/>
          </a:p>
          <a:p>
            <a:r>
              <a:rPr lang="en-ZA" sz="1400" u="sng" dirty="0"/>
              <a:t>NEC: </a:t>
            </a:r>
            <a:r>
              <a:rPr lang="en-ZA" sz="1400" dirty="0"/>
              <a:t>This is a labour based NEC contract for The Provision of Waste Removal Services for the Central East Cluster (KwaZulu Natal and Free State Operating Units).</a:t>
            </a:r>
          </a:p>
          <a:p>
            <a:r>
              <a:rPr lang="en-ZA" sz="1400" u="sng" dirty="0"/>
              <a:t>“As-and-when required” basis </a:t>
            </a:r>
            <a:r>
              <a:rPr lang="en-ZA" sz="1400" dirty="0"/>
              <a:t>: This contract operates on an as-and-when required basis, meaning work will be instructed over time as needs arise, rather than as a single defined project at tender stage.</a:t>
            </a:r>
          </a:p>
          <a:p>
            <a:endParaRPr lang="en-ZA" sz="1400" dirty="0"/>
          </a:p>
          <a:p>
            <a:pPr marL="0" indent="0">
              <a:buNone/>
            </a:pPr>
            <a:r>
              <a:rPr lang="en-ZA" sz="1400" b="1" dirty="0"/>
              <a:t>Structure:</a:t>
            </a:r>
          </a:p>
          <a:p>
            <a:r>
              <a:rPr lang="en-ZA" sz="1400" dirty="0"/>
              <a:t>The contract duration is three years (36 Months), subject to the NEC termination provisions.</a:t>
            </a:r>
          </a:p>
          <a:p>
            <a:r>
              <a:rPr lang="en-ZA" sz="1400" dirty="0"/>
              <a:t>There are two (2) BOQs for the two (2) Operating Units (OU).</a:t>
            </a:r>
          </a:p>
          <a:p>
            <a:r>
              <a:rPr lang="en-ZA" sz="1400" dirty="0"/>
              <a:t>Importantly, appointment does not guarantee any volume of work.</a:t>
            </a:r>
          </a:p>
          <a:p>
            <a:endParaRPr lang="en-ZA" sz="1400" dirty="0"/>
          </a:p>
          <a:p>
            <a:pPr marL="0" indent="0">
              <a:buNone/>
            </a:pPr>
            <a:r>
              <a:rPr lang="en-ZA" sz="1400" b="1" dirty="0"/>
              <a:t>Work allocation:</a:t>
            </a:r>
          </a:p>
          <a:p>
            <a:r>
              <a:rPr lang="en-ZA" sz="1400" dirty="0"/>
              <a:t>Work is issued per task order, in line with the NEC contract.</a:t>
            </a:r>
          </a:p>
          <a:p>
            <a:r>
              <a:rPr lang="en-ZA" sz="1400" dirty="0"/>
              <a:t>Allocation may consider capacity, performance and operational requirements, so it is important that</a:t>
            </a:r>
          </a:p>
          <a:p>
            <a:pPr marL="0" indent="0">
              <a:buNone/>
            </a:pPr>
            <a:r>
              <a:rPr lang="en-ZA" sz="1400" dirty="0"/>
              <a:t>contractors are consistently compliant and they deliver on the performance.</a:t>
            </a:r>
          </a:p>
        </p:txBody>
      </p:sp>
    </p:spTree>
    <p:extLst>
      <p:ext uri="{BB962C8B-B14F-4D97-AF65-F5344CB8AC3E}">
        <p14:creationId xmlns:p14="http://schemas.microsoft.com/office/powerpoint/2010/main" val="699970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18871-6D11-C17F-2A5A-50DF0AB26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B1946-536C-AD71-2F58-2242CC9C7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Contract Scope Boundaries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9F87F-C768-1312-7184-882F80AD9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ZA" sz="1400" b="1" dirty="0"/>
              <a:t>Contractor Responsibility:</a:t>
            </a:r>
          </a:p>
          <a:p>
            <a:pPr marL="0" indent="0">
              <a:buNone/>
            </a:pPr>
            <a:endParaRPr lang="en-ZA" sz="1400" b="1" dirty="0"/>
          </a:p>
          <a:p>
            <a:pPr marL="0" indent="0">
              <a:buNone/>
            </a:pPr>
            <a:r>
              <a:rPr lang="en-ZA" sz="1400" dirty="0"/>
              <a:t>▪ Provision of skilled and competent labour</a:t>
            </a:r>
          </a:p>
          <a:p>
            <a:pPr marL="0" indent="0">
              <a:buNone/>
            </a:pPr>
            <a:r>
              <a:rPr lang="en-ZA" sz="1400" dirty="0"/>
              <a:t>▪ Supervision and site management related to labour</a:t>
            </a:r>
          </a:p>
          <a:p>
            <a:pPr marL="0" indent="0">
              <a:buNone/>
            </a:pPr>
            <a:r>
              <a:rPr lang="en-ZA" sz="1400" dirty="0"/>
              <a:t>▪ Compliance with health, safety, environmental and quality requirements</a:t>
            </a:r>
          </a:p>
          <a:p>
            <a:pPr marL="0" indent="0">
              <a:buNone/>
            </a:pPr>
            <a:r>
              <a:rPr lang="en-ZA" sz="1400" dirty="0"/>
              <a:t>▪ Tools and equipment</a:t>
            </a:r>
          </a:p>
          <a:p>
            <a:pPr marL="0" indent="0">
              <a:buNone/>
            </a:pPr>
            <a:r>
              <a:rPr lang="en-ZA" sz="1400" dirty="0"/>
              <a:t>▪ Waste collection and disposal </a:t>
            </a:r>
          </a:p>
          <a:p>
            <a:pPr marL="0" indent="0">
              <a:buNone/>
            </a:pPr>
            <a:r>
              <a:rPr lang="en-ZA" sz="1400" dirty="0"/>
              <a:t>▪ House Keeping</a:t>
            </a:r>
          </a:p>
          <a:p>
            <a:r>
              <a:rPr lang="en-ZA" sz="1400" dirty="0"/>
              <a:t>Environmental protection </a:t>
            </a:r>
          </a:p>
        </p:txBody>
      </p:sp>
    </p:spTree>
    <p:extLst>
      <p:ext uri="{BB962C8B-B14F-4D97-AF65-F5344CB8AC3E}">
        <p14:creationId xmlns:p14="http://schemas.microsoft.com/office/powerpoint/2010/main" val="636690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0D3A6-5DE3-356A-C741-F75E57494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CAC56-9299-8D41-A001-160E6C53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Pricing Strategy: Rate-based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EE690-9D53-3E6C-6AC1-40E941B31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61" y="1099595"/>
            <a:ext cx="8537888" cy="49829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ZA" sz="1400" b="1" dirty="0"/>
              <a:t>Pricing approach:</a:t>
            </a:r>
            <a:endParaRPr lang="en-ZA" sz="1700" b="1" dirty="0"/>
          </a:p>
          <a:p>
            <a:pPr marL="0" indent="0">
              <a:buNone/>
            </a:pPr>
            <a:r>
              <a:rPr lang="en-ZA" sz="1500" dirty="0"/>
              <a:t>▪. Tendered pricing will be evaluated on a rates-only basis.</a:t>
            </a:r>
          </a:p>
          <a:p>
            <a:pPr marL="0" indent="0">
              <a:buNone/>
            </a:pPr>
            <a:r>
              <a:rPr lang="en-ZA" sz="1500" dirty="0"/>
              <a:t>▪ Tenderers are required to provide realistic and sustainable labour rates, as these rates will be used for price evaluation at the final stage of the procurement process.”</a:t>
            </a:r>
          </a:p>
          <a:p>
            <a:pPr marL="0" indent="0">
              <a:buNone/>
            </a:pPr>
            <a:endParaRPr lang="en-ZA" sz="1500" dirty="0"/>
          </a:p>
          <a:p>
            <a:pPr marL="0" indent="0">
              <a:buNone/>
            </a:pPr>
            <a:r>
              <a:rPr lang="en-ZA" sz="1500" b="1" dirty="0"/>
              <a:t>Rates must include:</a:t>
            </a:r>
          </a:p>
          <a:p>
            <a:pPr marL="0" indent="0">
              <a:buNone/>
            </a:pPr>
            <a:r>
              <a:rPr lang="en-ZA" sz="1500" dirty="0"/>
              <a:t>▪ All labour costs, including statutory and employment obligations</a:t>
            </a:r>
          </a:p>
          <a:p>
            <a:pPr marL="0" indent="0">
              <a:buNone/>
            </a:pPr>
            <a:r>
              <a:rPr lang="en-ZA" sz="1500" dirty="0"/>
              <a:t>▪ Supervision</a:t>
            </a:r>
          </a:p>
          <a:p>
            <a:pPr marL="0" indent="0">
              <a:buNone/>
            </a:pPr>
            <a:r>
              <a:rPr lang="en-ZA" sz="1500" dirty="0"/>
              <a:t>▪ Overheads and profit</a:t>
            </a:r>
          </a:p>
          <a:p>
            <a:pPr marL="0" indent="0">
              <a:buNone/>
            </a:pPr>
            <a:r>
              <a:rPr lang="en-ZA" sz="1500" dirty="0"/>
              <a:t>▪ Compliance costs such as health, safety and quality</a:t>
            </a:r>
          </a:p>
          <a:p>
            <a:pPr marL="0" indent="0">
              <a:buNone/>
            </a:pPr>
            <a:r>
              <a:rPr lang="en-ZA" sz="1500" dirty="0"/>
              <a:t>▪ Transport costs</a:t>
            </a:r>
          </a:p>
          <a:p>
            <a:r>
              <a:rPr lang="en-ZA" sz="1500" dirty="0"/>
              <a:t>No additional allowances will be assumed unless explicitly stated on a clearly labelled separate sheet for pricing</a:t>
            </a:r>
          </a:p>
          <a:p>
            <a:pPr marL="0" indent="0">
              <a:buNone/>
            </a:pPr>
            <a:r>
              <a:rPr lang="en-ZA" sz="1500" dirty="0"/>
              <a:t>notes.</a:t>
            </a:r>
          </a:p>
          <a:p>
            <a:pPr marL="0" indent="0">
              <a:buNone/>
            </a:pPr>
            <a:r>
              <a:rPr lang="en-ZA" sz="1500" dirty="0"/>
              <a:t>NB: Tenderers are cautioned that the lowest rates are not necessarily the most sustainable rates, and</a:t>
            </a:r>
          </a:p>
          <a:p>
            <a:pPr marL="0" indent="0">
              <a:buNone/>
            </a:pPr>
            <a:r>
              <a:rPr lang="en-ZA" sz="1500" dirty="0"/>
              <a:t>lowest price does not automatically guarantee contract award. Similarly, unrealistic rates will push you</a:t>
            </a:r>
          </a:p>
          <a:p>
            <a:pPr marL="0" indent="0">
              <a:buNone/>
            </a:pPr>
            <a:r>
              <a:rPr lang="en-ZA" sz="1500" dirty="0"/>
              <a:t>out of the market.</a:t>
            </a:r>
          </a:p>
          <a:p>
            <a:pPr marL="0" indent="0">
              <a:buNone/>
            </a:pPr>
            <a:r>
              <a:rPr lang="en-ZA" sz="1500" b="1" dirty="0"/>
              <a:t>Eskom is seeking rates that are market-related, commercially sound and deliverable over the contract</a:t>
            </a:r>
          </a:p>
          <a:p>
            <a:pPr marL="0" indent="0">
              <a:buNone/>
            </a:pPr>
            <a:r>
              <a:rPr lang="en-ZA" sz="1500" b="1" dirty="0"/>
              <a:t>duration.</a:t>
            </a:r>
          </a:p>
        </p:txBody>
      </p:sp>
    </p:spTree>
    <p:extLst>
      <p:ext uri="{BB962C8B-B14F-4D97-AF65-F5344CB8AC3E}">
        <p14:creationId xmlns:p14="http://schemas.microsoft.com/office/powerpoint/2010/main" val="506294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DBA4D-1ABE-A339-1964-F57F0B011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7B1F2-0260-2857-5CD6-06B78FAA2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Tender Submission: Pricing &amp; Compliance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1E539-5C33-78C2-DA8A-9B16B8830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ZA" sz="1400" b="1" dirty="0"/>
              <a:t>Tender pricing rules:</a:t>
            </a:r>
          </a:p>
          <a:p>
            <a:pPr marL="0" indent="0">
              <a:buNone/>
            </a:pPr>
            <a:endParaRPr lang="en-ZA" sz="1400" b="1" dirty="0"/>
          </a:p>
          <a:p>
            <a:pPr marL="0" indent="0">
              <a:buNone/>
            </a:pPr>
            <a:r>
              <a:rPr lang="en-ZA" sz="1400" dirty="0"/>
              <a:t>▪ No blanks may be left in pricing schedules, as incomplete pricing may result in disqualification.</a:t>
            </a:r>
          </a:p>
          <a:p>
            <a:pPr marL="0" indent="0">
              <a:buNone/>
            </a:pPr>
            <a:r>
              <a:rPr lang="en-ZA" sz="1400" dirty="0"/>
              <a:t>▪ Rates must be calculated from net costs excluding VAT</a:t>
            </a:r>
          </a:p>
          <a:p>
            <a:pPr marL="0" indent="0">
              <a:buNone/>
            </a:pPr>
            <a:r>
              <a:rPr lang="en-ZA" sz="1400" dirty="0"/>
              <a:t>▪ Prices must be stated in South African Rand</a:t>
            </a:r>
          </a:p>
          <a:p>
            <a:r>
              <a:rPr lang="en-ZA" sz="1400" dirty="0"/>
              <a:t>Contractor to pay attention to the unit of measure.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b="1" dirty="0"/>
              <a:t>General requirements:</a:t>
            </a:r>
          </a:p>
          <a:p>
            <a:pPr marL="0" indent="0">
              <a:buNone/>
            </a:pPr>
            <a:endParaRPr lang="en-ZA" sz="1400" b="1" dirty="0"/>
          </a:p>
          <a:p>
            <a:pPr marL="0" indent="0">
              <a:buNone/>
            </a:pPr>
            <a:r>
              <a:rPr lang="en-ZA" sz="1400" dirty="0"/>
              <a:t>▪ Eskom will not reimburse costs associated with tender preparation or submission.</a:t>
            </a:r>
          </a:p>
          <a:p>
            <a:pPr marL="0" indent="0">
              <a:buNone/>
            </a:pPr>
            <a:r>
              <a:rPr lang="en-ZA" sz="1400" dirty="0"/>
              <a:t>▪ Rates will be fixed and firm for the first twelve (12) months, thereafter, price adjustment will be applicable annually, where 85% of the rates will be subject to CPA with 15% remaining fixed or non-adjustable.</a:t>
            </a:r>
          </a:p>
        </p:txBody>
      </p:sp>
    </p:spTree>
    <p:extLst>
      <p:ext uri="{BB962C8B-B14F-4D97-AF65-F5344CB8AC3E}">
        <p14:creationId xmlns:p14="http://schemas.microsoft.com/office/powerpoint/2010/main" val="118593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F713A-AD29-5E64-925F-5C5638831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1476E-B3EB-88AB-B716-D8055B10F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Evaluation Methodology (High-Level)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41ACB-8E08-1242-F5EA-1DD2089C6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ZA" sz="1400" b="1" dirty="0"/>
              <a:t>Tenders will be evaluated in stages in accordance with Eskom’s procurement procedures:</a:t>
            </a:r>
          </a:p>
          <a:p>
            <a:pPr marL="0" indent="0">
              <a:buNone/>
            </a:pPr>
            <a:endParaRPr lang="en-ZA" sz="1400" b="1" dirty="0"/>
          </a:p>
          <a:p>
            <a:pPr marL="0" indent="0">
              <a:buNone/>
            </a:pPr>
            <a:r>
              <a:rPr lang="en-ZA" sz="1400" dirty="0"/>
              <a:t>Evaluation considerations include:</a:t>
            </a:r>
          </a:p>
          <a:p>
            <a:pPr marL="0" indent="0">
              <a:buNone/>
            </a:pPr>
            <a:r>
              <a:rPr lang="en-ZA" sz="1400" dirty="0"/>
              <a:t>▪ Compliance with conditions of tender</a:t>
            </a:r>
          </a:p>
          <a:p>
            <a:pPr marL="0" indent="0">
              <a:buNone/>
            </a:pPr>
            <a:r>
              <a:rPr lang="en-ZA" sz="1400" dirty="0"/>
              <a:t>▪ Acceptance of NEC contract terms and conditions</a:t>
            </a:r>
          </a:p>
          <a:p>
            <a:pPr marL="0" indent="0">
              <a:buNone/>
            </a:pPr>
            <a:r>
              <a:rPr lang="en-ZA" sz="1400" dirty="0"/>
              <a:t>▪ Technical and supplier capability</a:t>
            </a:r>
          </a:p>
          <a:p>
            <a:pPr marL="0" indent="0">
              <a:buNone/>
            </a:pPr>
            <a:r>
              <a:rPr lang="en-ZA" sz="1400" dirty="0"/>
              <a:t>▪ Health, Safety, Quality and Environmental compliance</a:t>
            </a:r>
          </a:p>
          <a:p>
            <a:pPr marL="0" indent="0">
              <a:buNone/>
            </a:pPr>
            <a:r>
              <a:rPr lang="en-ZA" sz="1400" dirty="0"/>
              <a:t>▪ Pricing (final stage evaluation for this section)</a:t>
            </a:r>
          </a:p>
          <a:p>
            <a:pPr marL="0" indent="0">
              <a:buNone/>
            </a:pPr>
            <a:r>
              <a:rPr lang="en-ZA" sz="1400" dirty="0"/>
              <a:t>Key message: Price is important, but only compliant and capable tenders proceed to price</a:t>
            </a:r>
          </a:p>
          <a:p>
            <a:pPr marL="0" indent="0">
              <a:buNone/>
            </a:pPr>
            <a:r>
              <a:rPr lang="en-ZA" sz="1400" dirty="0"/>
              <a:t>evaluation.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b="1" dirty="0"/>
              <a:t>Tenderers are cautioned against:</a:t>
            </a:r>
          </a:p>
          <a:p>
            <a:pPr marL="0" indent="0">
              <a:buNone/>
            </a:pPr>
            <a:endParaRPr lang="en-ZA" sz="1400" b="1" dirty="0"/>
          </a:p>
          <a:p>
            <a:pPr marL="0" indent="0">
              <a:buNone/>
            </a:pPr>
            <a:r>
              <a:rPr lang="en-ZA" sz="1400" dirty="0"/>
              <a:t>▪ Leaving blanks or inserting “N/A” in BOQs (tenderer to put a dash or R0,00 if they are not charging</a:t>
            </a:r>
          </a:p>
          <a:p>
            <a:pPr marL="0" indent="0">
              <a:buNone/>
            </a:pPr>
            <a:r>
              <a:rPr lang="en-ZA" sz="1400" dirty="0"/>
              <a:t>Eskom for a particular line-item)</a:t>
            </a:r>
          </a:p>
          <a:p>
            <a:pPr marL="0" indent="0">
              <a:buNone/>
            </a:pPr>
            <a:r>
              <a:rPr lang="en-ZA" sz="1400" dirty="0"/>
              <a:t>▪ Amendment of NEC contract conditions</a:t>
            </a:r>
          </a:p>
          <a:p>
            <a:pPr marL="0" indent="0">
              <a:buNone/>
            </a:pPr>
            <a:r>
              <a:rPr lang="en-ZA" sz="1400" dirty="0"/>
              <a:t>▪ Conditional pricing</a:t>
            </a:r>
          </a:p>
          <a:p>
            <a:pPr marL="0" indent="0">
              <a:buNone/>
            </a:pPr>
            <a:r>
              <a:rPr lang="en-ZA" sz="1400" dirty="0"/>
              <a:t>▪ Unrealistic or unbalanced rates</a:t>
            </a:r>
          </a:p>
          <a:p>
            <a:pPr marL="0" indent="0">
              <a:buNone/>
            </a:pPr>
            <a:r>
              <a:rPr lang="en-ZA" sz="1400" dirty="0"/>
              <a:t>▪ Failure to follow tender instructions</a:t>
            </a:r>
          </a:p>
          <a:p>
            <a:pPr marL="0" indent="0">
              <a:buNone/>
            </a:pPr>
            <a:endParaRPr lang="en-ZA" sz="1400" dirty="0"/>
          </a:p>
          <a:p>
            <a:pPr marL="0" indent="0">
              <a:buNone/>
            </a:pPr>
            <a:r>
              <a:rPr lang="en-ZA" sz="1400" b="1" dirty="0"/>
              <a:t>Key message: Ensure the tender submission is complete, compliant and internally aligned.</a:t>
            </a:r>
          </a:p>
          <a:p>
            <a:pPr marL="0" indent="0">
              <a:buNone/>
            </a:pPr>
            <a:r>
              <a:rPr lang="en-ZA" sz="1400" b="1" dirty="0"/>
              <a:t>Evaluation Methodology (High-Level)</a:t>
            </a:r>
          </a:p>
          <a:p>
            <a:pPr marL="0" indent="0">
              <a:buNone/>
            </a:pPr>
            <a:endParaRPr lang="en-ZA" sz="1400" dirty="0"/>
          </a:p>
        </p:txBody>
      </p:sp>
    </p:spTree>
    <p:extLst>
      <p:ext uri="{BB962C8B-B14F-4D97-AF65-F5344CB8AC3E}">
        <p14:creationId xmlns:p14="http://schemas.microsoft.com/office/powerpoint/2010/main" val="4240468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23F1A-93F9-D371-6219-8CBD87FED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5F19D-CE1E-8310-B971-579CD4D81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Managing the Contract After Award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88357-89C6-ACF5-B8AB-FD8CC6D1A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ZA" sz="1200" b="1" dirty="0"/>
              <a:t>Contract performance will be monitored with a strong focus on: </a:t>
            </a:r>
          </a:p>
          <a:p>
            <a:pPr marL="0" indent="0">
              <a:buNone/>
            </a:pPr>
            <a:endParaRPr lang="en-ZA" sz="1200" dirty="0"/>
          </a:p>
          <a:p>
            <a:r>
              <a:rPr lang="en-ZA" sz="1200" dirty="0"/>
              <a:t>Safety and statutory compliance (construction regulations, Tax compliance, COID, BBBEE) </a:t>
            </a:r>
          </a:p>
          <a:p>
            <a:r>
              <a:rPr lang="en-ZA" sz="1200" dirty="0"/>
              <a:t>Quality of workmanship </a:t>
            </a:r>
          </a:p>
          <a:p>
            <a:r>
              <a:rPr lang="en-ZA" sz="1200" dirty="0"/>
              <a:t>NEC-aligned commercial behaviour </a:t>
            </a:r>
          </a:p>
          <a:p>
            <a:endParaRPr lang="en-ZA" sz="1200" dirty="0"/>
          </a:p>
          <a:p>
            <a:pPr marL="0" indent="0">
              <a:buNone/>
            </a:pPr>
            <a:r>
              <a:rPr lang="en-ZA" sz="1200" b="1" dirty="0"/>
              <a:t>Communication: </a:t>
            </a:r>
          </a:p>
          <a:p>
            <a:pPr marL="0" indent="0">
              <a:buNone/>
            </a:pPr>
            <a:endParaRPr lang="en-ZA" sz="1200" dirty="0"/>
          </a:p>
          <a:p>
            <a:r>
              <a:rPr lang="en-ZA" sz="1200" dirty="0"/>
              <a:t>All contractual communication must be issued formally in accordance with the NEC </a:t>
            </a:r>
          </a:p>
          <a:p>
            <a:r>
              <a:rPr lang="en-ZA" sz="1200" dirty="0"/>
              <a:t>Informal instructions or discussions will not be recognised for contractual or commercial purposes </a:t>
            </a:r>
          </a:p>
        </p:txBody>
      </p:sp>
    </p:spTree>
    <p:extLst>
      <p:ext uri="{BB962C8B-B14F-4D97-AF65-F5344CB8AC3E}">
        <p14:creationId xmlns:p14="http://schemas.microsoft.com/office/powerpoint/2010/main" val="1346650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</a:t>
            </a:r>
          </a:p>
        </p:txBody>
      </p:sp>
      <p:pic>
        <p:nvPicPr>
          <p:cNvPr id="11" name="Picture Placeholder 10" descr="A large metal towers in a field&#10;&#10;AI-generated content may be incorrect.">
            <a:extLst>
              <a:ext uri="{FF2B5EF4-FFF2-40B4-BE49-F238E27FC236}">
                <a16:creationId xmlns:a16="http://schemas.microsoft.com/office/drawing/2014/main" id="{79CC9EC8-DC1A-0072-F267-9EE7BAC86A1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r="10526"/>
          <a:stretch>
            <a:fillRect/>
          </a:stretch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DDF9F0-1E4E-328C-7019-8BF780A897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1C797E46223444B9B64BC687590A08" ma:contentTypeVersion="10" ma:contentTypeDescription="Create a new document." ma:contentTypeScope="" ma:versionID="4d39d3387629faff80afbab5d980ae41">
  <xsd:schema xmlns:xsd="http://www.w3.org/2001/XMLSchema" xmlns:xs="http://www.w3.org/2001/XMLSchema" xmlns:p="http://schemas.microsoft.com/office/2006/metadata/properties" xmlns:ns2="3866e4d5-944d-4053-8460-e635d4a23d3e" xmlns:ns3="d4dbca21-f2bd-46c3-8661-a868e9bb899c" targetNamespace="http://schemas.microsoft.com/office/2006/metadata/properties" ma:root="true" ma:fieldsID="ab79dd9a2336294537afc1dd4802e025" ns2:_="" ns3:_="">
    <xsd:import namespace="3866e4d5-944d-4053-8460-e635d4a23d3e"/>
    <xsd:import namespace="d4dbca21-f2bd-46c3-8661-a868e9bb8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6e4d5-944d-4053-8460-e635d4a23d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5fa3029-581b-4330-9c67-5ed5a891e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dbca21-f2bd-46c3-8661-a868e9bb89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692dc8e-7366-4d36-bb8c-c87750d4fcbc}" ma:internalName="TaxCatchAll" ma:showField="CatchAllData" ma:web="d4dbca21-f2bd-46c3-8661-a868e9bb8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dbca21-f2bd-46c3-8661-a868e9bb899c" xsi:nil="true"/>
    <lcf76f155ced4ddcb4097134ff3c332f xmlns="3866e4d5-944d-4053-8460-e635d4a23d3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3A0EB0-3F1A-4CFE-8B40-63C1652869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E9B8B9-6D45-42AF-903A-F23C8EA3D2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66e4d5-944d-4053-8460-e635d4a23d3e"/>
    <ds:schemaRef ds:uri="d4dbca21-f2bd-46c3-8661-a868e9bb8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EA168F-DB6D-458C-AD59-E1A571C18633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2c7ddca0-f18f-4514-89ec-cfc256175ba5"/>
    <ds:schemaRef ds:uri="http://schemas.openxmlformats.org/package/2006/metadata/core-properties"/>
    <ds:schemaRef ds:uri="http://schemas.microsoft.com/office/2006/metadata/properties"/>
    <ds:schemaRef ds:uri="d4dbca21-f2bd-46c3-8661-a868e9bb899c"/>
    <ds:schemaRef ds:uri="3866e4d5-944d-4053-8460-e635d4a23d3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4125</TotalTime>
  <Words>767</Words>
  <Application>Microsoft Office PowerPoint</Application>
  <PresentationFormat>On-screen Show (4:3)</PresentationFormat>
  <Paragraphs>101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Courier New</vt:lpstr>
      <vt:lpstr>Wingdings</vt:lpstr>
      <vt:lpstr>Office Theme</vt:lpstr>
      <vt:lpstr>Content Slide Master</vt:lpstr>
      <vt:lpstr>1_Content Slide Master</vt:lpstr>
      <vt:lpstr>think-cell Slide</vt:lpstr>
      <vt:lpstr>CONTRACTS MANAGEMENT: PRICING The Provision of Waste Removal Services</vt:lpstr>
      <vt:lpstr>Objectives</vt:lpstr>
      <vt:lpstr>Overview of the Contracting Strategy</vt:lpstr>
      <vt:lpstr>Contract Scope Boundaries</vt:lpstr>
      <vt:lpstr>Pricing Strategy: Rate-based Evaluation</vt:lpstr>
      <vt:lpstr>Tender Submission: Pricing &amp; Compliance Rules</vt:lpstr>
      <vt:lpstr>Evaluation Methodology (High-Level)</vt:lpstr>
      <vt:lpstr>Managing the Contract After Award</vt:lpstr>
      <vt:lpstr>Thank you 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Blue 4x3</dc:title>
  <dc:creator>Hanlie Smit</dc:creator>
  <cp:lastModifiedBy>Nompumelelo Hlatshwayo</cp:lastModifiedBy>
  <cp:revision>56</cp:revision>
  <dcterms:created xsi:type="dcterms:W3CDTF">2020-01-06T09:48:40Z</dcterms:created>
  <dcterms:modified xsi:type="dcterms:W3CDTF">2026-07-07T08:49:29Z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0x0101004E1C797E46223444B9B64BC687590A08</vt:lpwstr>
  </property>
</Properties>
</file>