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mf" ContentType="image/x-wmf"/>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ntTable.xml" ContentType="application/vnd.openxmlformats-officedocument.wordprocessingml.fontTable+xml"/>
  <Override PartName="/word/glossary/document.xml" ContentType="application/vnd.openxmlformats-officedocument.wordprocessingml.document.glossary+xml"/>
  <Override PartName="/word/glossary/styles.xml" ContentType="application/vnd.openxmlformats-officedocument.wordprocessingml.styles+xml"/>
  <Override PartName="/word/glossary/settings.xml" ContentType="application/vnd.openxmlformats-officedocument.wordprocessingml.settings+xml"/>
  <Override PartName="/word/glossary/webSettings.xml" ContentType="application/vnd.openxmlformats-officedocument.wordprocessingml.webSettings+xml"/>
  <Override PartName="/word/glossary/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body>
    <w:sdt>
      <w:sdtPr>
        <w:id w:val="391311504"/>
        <w:placeholder>
          <w:docPart w:val="0C3BD4A123F0416A9CB62AF892791E9C"/>
        </w:placeholder>
      </w:sdtPr>
      <w:sdtContent>
        <w:sdt>
          <w:sdtPr>
            <w:id w:val="-1462265599"/>
            <w:lock w:val="sdtContentLocked"/>
            <w:placeholder>
              <w:docPart w:val="0C3BD4A123F0416A9CB62AF892791E9C"/>
            </w:placeholder>
            <w15:appearance w15:val="hidden"/>
          </w:sdtPr>
          <w:sdtContent>
            <w:p w14:paraId="70D8304C" w14:textId="77777777" w:rsidR="00AB0B86" w:rsidRDefault="00AB0B86" w:rsidP="00AB0B86">
              <w:pPr>
                <w:jc w:val="center"/>
              </w:pPr>
            </w:p>
            <w:p w14:paraId="30C1BDEF" w14:textId="77777777" w:rsidR="00AB0B86" w:rsidRDefault="007C6533" w:rsidP="00AB0B86">
              <w:pPr>
                <w:jc w:val="center"/>
              </w:pPr>
              <w:r>
                <w:rPr>
                  <w:noProof/>
                  <w:lang w:val="en-GB" w:eastAsia="en-GB"/>
                </w:rPr>
                <w:drawing>
                  <wp:anchor distT="0" distB="0" distL="114300" distR="114300" simplePos="0" relativeHeight="251660288" behindDoc="0" locked="0" layoutInCell="1" allowOverlap="1" wp14:anchorId="17CDC445" wp14:editId="4BEF43C9">
                    <wp:simplePos x="0" y="0"/>
                    <wp:positionH relativeFrom="column">
                      <wp:posOffset>2628900</wp:posOffset>
                    </wp:positionH>
                    <wp:positionV relativeFrom="paragraph">
                      <wp:posOffset>271145</wp:posOffset>
                    </wp:positionV>
                    <wp:extent cx="863600" cy="1079500"/>
                    <wp:effectExtent l="0" t="0" r="0" b="635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5"/>
                            <pic:cNvPicPr>
                              <a:picLocks noChangeAspect="1" noChangeArrowheads="1"/>
                            </pic:cNvPicPr>
                          </pic:nvPicPr>
                          <pic:blipFill>
                            <a:blip r:embed="rId12">
                              <a:extLst>
                                <a:ext uri="{28A0092B-C50C-407E-A947-70E740481C1C}">
                                  <a14:useLocalDpi xmlns:a14="http://schemas.microsoft.com/office/drawing/2010/main" val="0"/>
                                </a:ext>
                              </a:extLst>
                            </a:blip>
                            <a:srcRect/>
                            <a:stretch>
                              <a:fillRect/>
                            </a:stretch>
                          </pic:blipFill>
                          <pic:spPr bwMode="auto">
                            <a:xfrm>
                              <a:off x="0" y="0"/>
                              <a:ext cx="863600" cy="1079500"/>
                            </a:xfrm>
                            <a:prstGeom prst="rect">
                              <a:avLst/>
                            </a:prstGeom>
                            <a:noFill/>
                          </pic:spPr>
                        </pic:pic>
                      </a:graphicData>
                    </a:graphic>
                  </wp:anchor>
                </w:drawing>
              </w:r>
            </w:p>
            <w:p w14:paraId="13A04A13" w14:textId="77777777" w:rsidR="00A06C58" w:rsidRDefault="00087CD2" w:rsidP="00AB0B86">
              <w:pPr>
                <w:jc w:val="center"/>
              </w:pPr>
              <w:r>
                <w:rPr>
                  <w:noProof/>
                  <w:lang w:val="en-GB" w:eastAsia="en-GB"/>
                </w:rPr>
                <w:drawing>
                  <wp:anchor distT="0" distB="0" distL="114300" distR="114300" simplePos="0" relativeHeight="251659264" behindDoc="1" locked="1" layoutInCell="1" allowOverlap="0" wp14:anchorId="3508631E" wp14:editId="1DCF3B5C">
                    <wp:simplePos x="0" y="0"/>
                    <wp:positionH relativeFrom="page">
                      <wp:posOffset>5353050</wp:posOffset>
                    </wp:positionH>
                    <wp:positionV relativeFrom="page">
                      <wp:posOffset>0</wp:posOffset>
                    </wp:positionV>
                    <wp:extent cx="2201545" cy="4644390"/>
                    <wp:effectExtent l="0" t="0" r="8255" b="3810"/>
                    <wp:wrapNone/>
                    <wp:docPr id="4" name="Picture 4"/>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a:picLocks noChangeAspect="1" noChangeArrowheads="1"/>
                            </pic:cNvPicPr>
                          </pic:nvPicPr>
                          <pic:blipFill>
                            <a:blip r:embed="rId13">
                              <a:extLst>
                                <a:ext uri="{28A0092B-C50C-407E-A947-70E740481C1C}">
                                  <a14:useLocalDpi xmlns:a14="http://schemas.microsoft.com/office/drawing/2010/main" val="0"/>
                                </a:ext>
                              </a:extLst>
                            </a:blip>
                            <a:srcRect/>
                            <a:stretch>
                              <a:fillRect/>
                            </a:stretch>
                          </pic:blipFill>
                          <pic:spPr bwMode="auto">
                            <a:xfrm rot="10800000" flipH="1">
                              <a:off x="0" y="0"/>
                              <a:ext cx="2201545" cy="4644390"/>
                            </a:xfrm>
                            <a:prstGeom prst="rect">
                              <a:avLst/>
                            </a:prstGeom>
                            <a:noFill/>
                          </pic:spPr>
                        </pic:pic>
                      </a:graphicData>
                    </a:graphic>
                    <wp14:sizeRelH relativeFrom="margin">
                      <wp14:pctWidth>0</wp14:pctWidth>
                    </wp14:sizeRelH>
                    <wp14:sizeRelV relativeFrom="margin">
                      <wp14:pctHeight>0</wp14:pctHeight>
                    </wp14:sizeRelV>
                  </wp:anchor>
                </w:drawing>
              </w:r>
            </w:p>
            <w:p w14:paraId="074682FD" w14:textId="77777777" w:rsidR="00AB0B86" w:rsidRDefault="00AB0B86" w:rsidP="00AB0B86">
              <w:pPr>
                <w:jc w:val="center"/>
              </w:pPr>
            </w:p>
            <w:p w14:paraId="371BCD59" w14:textId="77777777" w:rsidR="00AB0B86" w:rsidRDefault="00AB0B86" w:rsidP="00AB0B86">
              <w:pPr>
                <w:jc w:val="center"/>
              </w:pPr>
            </w:p>
            <w:p w14:paraId="40A193F7" w14:textId="77777777" w:rsidR="00AB0B86" w:rsidRDefault="00AB0B86" w:rsidP="00AB0B86">
              <w:pPr>
                <w:jc w:val="center"/>
              </w:pPr>
            </w:p>
            <w:p w14:paraId="11B65342" w14:textId="77777777" w:rsidR="00AB0B86" w:rsidRDefault="00AB0B86" w:rsidP="00AB0B86">
              <w:pPr>
                <w:jc w:val="center"/>
              </w:pPr>
            </w:p>
            <w:p w14:paraId="1AA4CD5E" w14:textId="77777777" w:rsidR="00AB0B86" w:rsidRDefault="00AB0B86" w:rsidP="00AB0B86">
              <w:pPr>
                <w:jc w:val="center"/>
              </w:pPr>
            </w:p>
            <w:p w14:paraId="3F674014" w14:textId="77777777" w:rsidR="00AB0B86" w:rsidRDefault="00AB0B86" w:rsidP="00AB0B86">
              <w:pPr>
                <w:jc w:val="center"/>
              </w:pPr>
            </w:p>
            <w:p w14:paraId="77120A31" w14:textId="77777777" w:rsidR="00AB0B86" w:rsidRDefault="00AB0B86" w:rsidP="00AB0B86">
              <w:pPr>
                <w:jc w:val="center"/>
              </w:pPr>
            </w:p>
            <w:p w14:paraId="7B746362" w14:textId="77777777" w:rsidR="00C77DE3" w:rsidRDefault="00000000" w:rsidP="00AB0B86">
              <w:pPr>
                <w:jc w:val="center"/>
              </w:pPr>
            </w:p>
          </w:sdtContent>
        </w:sdt>
      </w:sdtContent>
    </w:sdt>
    <w:p w14:paraId="0A1DEC38" w14:textId="7F51AD5A" w:rsidR="00F70A16" w:rsidRPr="00912911" w:rsidRDefault="00C77DE3" w:rsidP="00AB0B86">
      <w:pPr>
        <w:jc w:val="center"/>
        <w:rPr>
          <w:b/>
          <w:bCs/>
          <w:sz w:val="36"/>
          <w:szCs w:val="36"/>
        </w:rPr>
      </w:pPr>
      <w:r w:rsidRPr="00C77DE3">
        <w:rPr>
          <w:rFonts w:asciiTheme="majorHAnsi" w:hAnsiTheme="majorHAnsi"/>
          <w:b/>
          <w:color w:val="0E1B8D"/>
          <w:sz w:val="36"/>
          <w:szCs w:val="36"/>
        </w:rPr>
        <w:t xml:space="preserve"> </w:t>
      </w:r>
      <w:r w:rsidRPr="00912911">
        <w:rPr>
          <w:rFonts w:asciiTheme="majorHAnsi" w:hAnsiTheme="majorHAnsi"/>
          <w:b/>
          <w:color w:val="0E1B8D"/>
          <w:sz w:val="36"/>
          <w:szCs w:val="36"/>
        </w:rPr>
        <w:t>Invitation to Bid</w:t>
      </w:r>
    </w:p>
    <w:tbl>
      <w:tblPr>
        <w:tblStyle w:val="TableGrid0"/>
        <w:tblW w:w="10632" w:type="dxa"/>
        <w:tblInd w:w="-431" w:type="dxa"/>
        <w:tblCellMar>
          <w:top w:w="47" w:type="dxa"/>
          <w:left w:w="104" w:type="dxa"/>
          <w:right w:w="115" w:type="dxa"/>
        </w:tblCellMar>
        <w:tblLook w:val="04A0" w:firstRow="1" w:lastRow="0" w:firstColumn="1" w:lastColumn="0" w:noHBand="0" w:noVBand="1"/>
      </w:tblPr>
      <w:tblGrid>
        <w:gridCol w:w="2694"/>
        <w:gridCol w:w="7938"/>
      </w:tblGrid>
      <w:tr w:rsidR="00464840" w:rsidRPr="001472DC" w14:paraId="04CB6BD9" w14:textId="77777777" w:rsidTr="00C77DE3">
        <w:trPr>
          <w:trHeight w:val="493"/>
        </w:trPr>
        <w:tc>
          <w:tcPr>
            <w:tcW w:w="2694" w:type="dxa"/>
            <w:tcBorders>
              <w:top w:val="single" w:sz="4" w:space="0" w:color="4F81BD"/>
              <w:left w:val="single" w:sz="4" w:space="0" w:color="4F81BD"/>
              <w:bottom w:val="single" w:sz="4" w:space="0" w:color="4F81BD"/>
              <w:right w:val="single" w:sz="4" w:space="0" w:color="4F81BD"/>
            </w:tcBorders>
            <w:shd w:val="clear" w:color="auto" w:fill="DBE5F1"/>
          </w:tcPr>
          <w:p w14:paraId="28CFB9BE" w14:textId="68E7C5B3" w:rsidR="00464840" w:rsidRPr="001472DC" w:rsidRDefault="00464840" w:rsidP="00715AC5">
            <w:pPr>
              <w:spacing w:line="252" w:lineRule="auto"/>
              <w:rPr>
                <w:rFonts w:ascii="Calibri Light" w:hAnsi="Calibri Light" w:cs="Calibri Light"/>
              </w:rPr>
            </w:pPr>
            <w:bookmarkStart w:id="0" w:name="_Hlk178104724"/>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No: </w:t>
            </w:r>
          </w:p>
        </w:tc>
        <w:tc>
          <w:tcPr>
            <w:tcW w:w="7938" w:type="dxa"/>
            <w:tcBorders>
              <w:top w:val="single" w:sz="4" w:space="0" w:color="4F81BD"/>
              <w:left w:val="single" w:sz="4" w:space="0" w:color="4F81BD"/>
              <w:bottom w:val="single" w:sz="4" w:space="0" w:color="4F81BD"/>
              <w:right w:val="single" w:sz="4" w:space="0" w:color="4F81BD"/>
            </w:tcBorders>
          </w:tcPr>
          <w:p w14:paraId="44156B8A" w14:textId="5F87E641" w:rsidR="00464840" w:rsidRPr="00F711D1" w:rsidRDefault="00F711D1" w:rsidP="00F711D1">
            <w:pPr>
              <w:spacing w:line="360" w:lineRule="auto"/>
              <w:rPr>
                <w:rFonts w:ascii="Calibri Light" w:hAnsi="Calibri Light" w:cs="Calibri Light"/>
                <w:b/>
                <w:bCs/>
                <w:color w:val="0E1B8D"/>
                <w:sz w:val="22"/>
                <w:szCs w:val="22"/>
              </w:rPr>
            </w:pPr>
            <w:r w:rsidRPr="00F711D1">
              <w:rPr>
                <w:rFonts w:ascii="Calibri Light" w:hAnsi="Calibri Light" w:cs="Calibri Light"/>
                <w:b/>
                <w:bCs/>
                <w:color w:val="0E1B8D"/>
                <w:sz w:val="22"/>
                <w:szCs w:val="22"/>
              </w:rPr>
              <w:t xml:space="preserve">RFB 3261-2026 </w:t>
            </w:r>
            <w:r w:rsidRPr="00F711D1">
              <w:rPr>
                <w:rFonts w:ascii="Calibri Light" w:hAnsi="Calibri Light" w:cs="Calibri Light"/>
                <w:b/>
                <w:bCs/>
                <w:color w:val="EE0000"/>
                <w:sz w:val="22"/>
                <w:szCs w:val="22"/>
              </w:rPr>
              <w:t>(ERP Number 428012)</w:t>
            </w:r>
          </w:p>
        </w:tc>
      </w:tr>
      <w:tr w:rsidR="00464840" w:rsidRPr="001472DC" w14:paraId="383423A5" w14:textId="77777777" w:rsidTr="00C77DE3">
        <w:trPr>
          <w:trHeight w:val="430"/>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0AF507BA"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 xml:space="preserve">DESCRIPTION </w:t>
            </w:r>
          </w:p>
        </w:tc>
        <w:tc>
          <w:tcPr>
            <w:tcW w:w="7938" w:type="dxa"/>
            <w:tcBorders>
              <w:top w:val="single" w:sz="4" w:space="0" w:color="4F81BD"/>
              <w:left w:val="single" w:sz="4" w:space="0" w:color="4F81BD"/>
              <w:bottom w:val="single" w:sz="4" w:space="0" w:color="4F81BD"/>
              <w:right w:val="single" w:sz="4" w:space="0" w:color="4F81BD"/>
            </w:tcBorders>
          </w:tcPr>
          <w:p w14:paraId="75361E45" w14:textId="542917F8" w:rsidR="00464840" w:rsidRPr="00715AC5" w:rsidRDefault="00F711D1" w:rsidP="00F711D1">
            <w:pPr>
              <w:spacing w:line="360" w:lineRule="auto"/>
              <w:rPr>
                <w:rFonts w:ascii="Calibri Light" w:hAnsi="Calibri Light" w:cs="Calibri Light"/>
                <w:b/>
                <w:bCs/>
                <w:color w:val="0E1B8D"/>
                <w:sz w:val="22"/>
                <w:szCs w:val="22"/>
              </w:rPr>
            </w:pPr>
            <w:r w:rsidRPr="00F711D1">
              <w:rPr>
                <w:rFonts w:ascii="Calibri Light" w:hAnsi="Calibri Light" w:cs="Calibri Light"/>
                <w:b/>
                <w:bCs/>
                <w:color w:val="0E1B8D"/>
                <w:sz w:val="22"/>
                <w:szCs w:val="22"/>
              </w:rPr>
              <w:t>REQUEST FOR BID FOR THE ESTABLISHMENT OF A TRANSVERSAL CONTRACT FOR THE PROVISION OF ETHERNET SWITCHES (LAN), WIRELESS LAN, ROUTERS (WAN), BACKHAUL, STRUCTURED CABLING (COPPER AND FIBRE-OPTIC) AND RELATED SERVICES FOR A PERIOD OF FIVE (05) YEARS.</w:t>
            </w:r>
          </w:p>
        </w:tc>
      </w:tr>
      <w:tr w:rsidR="00464840" w:rsidRPr="001472DC" w14:paraId="732DAF09" w14:textId="77777777" w:rsidTr="00C77DE3">
        <w:trPr>
          <w:trHeight w:val="592"/>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3483E0B" w14:textId="77777777" w:rsidR="00464840" w:rsidRPr="001472DC" w:rsidRDefault="00464840" w:rsidP="00715AC5">
            <w:pPr>
              <w:spacing w:line="252" w:lineRule="auto"/>
              <w:rPr>
                <w:rFonts w:ascii="Calibri Light" w:hAnsi="Calibri Light" w:cs="Calibri Light"/>
              </w:rPr>
            </w:pPr>
            <w:r>
              <w:rPr>
                <w:rFonts w:ascii="Calibri Light" w:hAnsi="Calibri Light" w:cs="Calibri Light"/>
                <w:color w:val="0E1B8D"/>
              </w:rPr>
              <w:t>Non-c</w:t>
            </w:r>
            <w:r w:rsidRPr="001472DC">
              <w:rPr>
                <w:rFonts w:ascii="Calibri Light" w:hAnsi="Calibri Light" w:cs="Calibri Light"/>
                <w:color w:val="0E1B8D"/>
              </w:rPr>
              <w:t xml:space="preserve">ompulsory </w:t>
            </w:r>
            <w:r>
              <w:rPr>
                <w:rFonts w:ascii="Calibri Light" w:hAnsi="Calibri Light" w:cs="Calibri Light"/>
                <w:color w:val="0E1B8D"/>
              </w:rPr>
              <w:t xml:space="preserve">Virtual </w:t>
            </w:r>
            <w:r w:rsidRPr="001472DC">
              <w:rPr>
                <w:rFonts w:ascii="Calibri Light" w:hAnsi="Calibri Light" w:cs="Calibri Light"/>
                <w:color w:val="0E1B8D"/>
              </w:rPr>
              <w:t xml:space="preserve">Briefing Session </w:t>
            </w:r>
          </w:p>
        </w:tc>
        <w:tc>
          <w:tcPr>
            <w:tcW w:w="7938" w:type="dxa"/>
            <w:tcBorders>
              <w:top w:val="single" w:sz="4" w:space="0" w:color="4F81BD"/>
              <w:left w:val="single" w:sz="4" w:space="0" w:color="4F81BD"/>
              <w:bottom w:val="single" w:sz="4" w:space="0" w:color="4F81BD"/>
              <w:right w:val="single" w:sz="4" w:space="0" w:color="4F81BD"/>
            </w:tcBorders>
          </w:tcPr>
          <w:p w14:paraId="79909903"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A Non-Compulsory Virtual Briefing Session will be held as follows:</w:t>
            </w:r>
          </w:p>
          <w:p w14:paraId="3B4B024C"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Date: 09 July 2026</w:t>
            </w:r>
          </w:p>
          <w:p w14:paraId="47A40157"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Time: 11h00 am (South African Time)</w:t>
            </w:r>
          </w:p>
          <w:p w14:paraId="79D43760"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 xml:space="preserve">Venue: Online (Teams) </w:t>
            </w:r>
          </w:p>
          <w:p w14:paraId="5D5D56BC" w14:textId="1115CC81" w:rsidR="00F711D1" w:rsidRPr="00F711D1" w:rsidRDefault="00F711D1" w:rsidP="00F711D1">
            <w:pPr>
              <w:spacing w:line="360" w:lineRule="auto"/>
              <w:rPr>
                <w:rFonts w:cs="Calibri Light"/>
                <w:b/>
                <w:color w:val="365F91"/>
                <w:lang w:val="en-US"/>
              </w:rPr>
            </w:pPr>
            <w:r w:rsidRPr="00F711D1">
              <w:rPr>
                <w:rFonts w:cs="Calibri Light"/>
                <w:b/>
                <w:color w:val="365F91"/>
                <w:lang w:val="en-GB"/>
              </w:rPr>
              <w:t>Link:</w:t>
            </w:r>
            <w:r>
              <w:rPr>
                <w:rFonts w:cs="Calibri Light"/>
                <w:b/>
                <w:color w:val="365F91"/>
                <w:lang w:val="en-GB"/>
              </w:rPr>
              <w:t xml:space="preserve"> </w:t>
            </w:r>
            <w:hyperlink r:id="rId14" w:history="1">
              <w:r w:rsidRPr="00F711D1">
                <w:rPr>
                  <w:rStyle w:val="Hyperlink"/>
                  <w:rFonts w:cs="Calibri Light"/>
                  <w:b/>
                  <w:sz w:val="22"/>
                  <w:szCs w:val="22"/>
                  <w:lang w:val="en-US"/>
                </w:rPr>
                <w:t>https://teams.microsoft.com/meet/328501660104679?p=deAhw7ufuWLKeoXdQl</w:t>
              </w:r>
            </w:hyperlink>
            <w:r w:rsidRPr="00F711D1">
              <w:rPr>
                <w:rFonts w:cs="Calibri Light"/>
                <w:b/>
                <w:color w:val="365F91"/>
                <w:lang w:val="en-GB"/>
              </w:rPr>
              <w:t xml:space="preserve"> </w:t>
            </w:r>
          </w:p>
          <w:p w14:paraId="60D543AF" w14:textId="77777777" w:rsidR="00F711D1" w:rsidRPr="00F711D1" w:rsidRDefault="00F711D1" w:rsidP="00F711D1">
            <w:pPr>
              <w:spacing w:line="360" w:lineRule="auto"/>
              <w:rPr>
                <w:rFonts w:cs="Calibri Light"/>
                <w:b/>
                <w:color w:val="365F91"/>
              </w:rPr>
            </w:pPr>
            <w:r w:rsidRPr="00F711D1">
              <w:rPr>
                <w:rFonts w:cs="Calibri Light"/>
                <w:b/>
                <w:color w:val="365F91"/>
              </w:rPr>
              <w:t>Meeting ID: 328 501 660 104 679</w:t>
            </w:r>
          </w:p>
          <w:p w14:paraId="01429A7F" w14:textId="70928529" w:rsidR="00464840" w:rsidRPr="00FA0A1B" w:rsidRDefault="00F711D1" w:rsidP="00F711D1">
            <w:pPr>
              <w:spacing w:line="360" w:lineRule="auto"/>
              <w:rPr>
                <w:rFonts w:cs="Calibri Light"/>
                <w:color w:val="365F91"/>
                <w:lang w:val="en-US"/>
              </w:rPr>
            </w:pPr>
            <w:r w:rsidRPr="00F711D1">
              <w:rPr>
                <w:rFonts w:ascii="Calibri Light" w:hAnsi="Calibri Light" w:cs="Calibri Light"/>
                <w:b/>
                <w:color w:val="365F91"/>
                <w:sz w:val="22"/>
                <w:szCs w:val="22"/>
              </w:rPr>
              <w:t>Passcode: zF6u26fM</w:t>
            </w:r>
          </w:p>
        </w:tc>
      </w:tr>
      <w:tr w:rsidR="00464840" w:rsidRPr="001472DC" w14:paraId="062B4FF1" w14:textId="77777777" w:rsidTr="00C77DE3">
        <w:trPr>
          <w:trHeight w:val="645"/>
        </w:trPr>
        <w:tc>
          <w:tcPr>
            <w:tcW w:w="2694" w:type="dxa"/>
            <w:tcBorders>
              <w:top w:val="single" w:sz="4" w:space="0" w:color="4F81BD"/>
              <w:left w:val="single" w:sz="4" w:space="0" w:color="4F81BD"/>
              <w:bottom w:val="single" w:sz="4" w:space="0" w:color="4F81BD"/>
              <w:right w:val="single" w:sz="4" w:space="0" w:color="4F81BD"/>
            </w:tcBorders>
            <w:shd w:val="clear" w:color="auto" w:fill="DBE5F1"/>
            <w:hideMark/>
          </w:tcPr>
          <w:p w14:paraId="463BADAE" w14:textId="7F739815" w:rsidR="00464840" w:rsidRPr="001472DC" w:rsidRDefault="00464840" w:rsidP="00224862">
            <w:pPr>
              <w:spacing w:line="252" w:lineRule="auto"/>
              <w:ind w:left="4"/>
              <w:rPr>
                <w:rFonts w:ascii="Calibri Light" w:hAnsi="Calibri Light" w:cs="Calibri Light"/>
              </w:rPr>
            </w:pPr>
            <w:bookmarkStart w:id="1" w:name="_Hlk177477009"/>
            <w:r w:rsidRPr="001472DC">
              <w:rPr>
                <w:rFonts w:ascii="Calibri Light" w:hAnsi="Calibri Light" w:cs="Calibri Light"/>
                <w:color w:val="0E1B8D"/>
              </w:rPr>
              <w:t xml:space="preserve"> Closing Date for questions / queries </w:t>
            </w:r>
          </w:p>
        </w:tc>
        <w:tc>
          <w:tcPr>
            <w:tcW w:w="7938" w:type="dxa"/>
            <w:tcBorders>
              <w:top w:val="single" w:sz="4" w:space="0" w:color="4F81BD"/>
              <w:left w:val="single" w:sz="4" w:space="0" w:color="4F81BD"/>
              <w:bottom w:val="single" w:sz="4" w:space="0" w:color="4F81BD"/>
              <w:right w:val="single" w:sz="4" w:space="0" w:color="4F81BD"/>
            </w:tcBorders>
            <w:vAlign w:val="center"/>
            <w:hideMark/>
          </w:tcPr>
          <w:p w14:paraId="7A82C778" w14:textId="1379D5F4" w:rsidR="00464840" w:rsidRPr="00F711D1" w:rsidRDefault="00F711D1" w:rsidP="00715AC5">
            <w:pPr>
              <w:spacing w:line="252" w:lineRule="auto"/>
              <w:rPr>
                <w:rFonts w:ascii="Calibri Light" w:hAnsi="Calibri Light" w:cs="Calibri Light"/>
                <w:b/>
                <w:bCs/>
                <w:sz w:val="22"/>
                <w:szCs w:val="22"/>
                <w:highlight w:val="yellow"/>
              </w:rPr>
            </w:pPr>
            <w:r w:rsidRPr="00F711D1">
              <w:rPr>
                <w:rFonts w:ascii="Calibri Light" w:hAnsi="Calibri Light" w:cs="Calibri Light"/>
                <w:b/>
                <w:bCs/>
                <w:color w:val="1F497D" w:themeColor="text2"/>
                <w:sz w:val="22"/>
                <w:szCs w:val="22"/>
              </w:rPr>
              <w:t>17 July 2026</w:t>
            </w:r>
            <w:r w:rsidR="00464840" w:rsidRPr="00F711D1">
              <w:rPr>
                <w:rFonts w:ascii="Calibri Light" w:hAnsi="Calibri Light" w:cs="Calibri Light"/>
                <w:b/>
                <w:bCs/>
                <w:color w:val="1F497D" w:themeColor="text2"/>
                <w:sz w:val="22"/>
                <w:szCs w:val="22"/>
              </w:rPr>
              <w:t xml:space="preserve"> </w:t>
            </w:r>
          </w:p>
        </w:tc>
      </w:tr>
      <w:bookmarkEnd w:id="1"/>
      <w:tr w:rsidR="00464840" w:rsidRPr="001472DC" w14:paraId="1E98228B" w14:textId="77777777" w:rsidTr="00C77DE3">
        <w:trPr>
          <w:trHeight w:val="795"/>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6A68214"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 xml:space="preserve">Bid Response Submission Address  </w:t>
            </w:r>
          </w:p>
        </w:tc>
        <w:tc>
          <w:tcPr>
            <w:tcW w:w="7938" w:type="dxa"/>
            <w:tcBorders>
              <w:top w:val="single" w:sz="4" w:space="0" w:color="4F81BD"/>
              <w:left w:val="single" w:sz="4" w:space="0" w:color="4F81BD"/>
              <w:bottom w:val="single" w:sz="4" w:space="0" w:color="4F81BD"/>
              <w:right w:val="single" w:sz="4" w:space="0" w:color="4F81BD"/>
            </w:tcBorders>
            <w:hideMark/>
          </w:tcPr>
          <w:p w14:paraId="7CD91593" w14:textId="77777777" w:rsidR="00464840" w:rsidRPr="00715AC5" w:rsidRDefault="00464840" w:rsidP="00715AC5">
            <w:pPr>
              <w:spacing w:line="360" w:lineRule="auto"/>
              <w:ind w:left="5"/>
              <w:rPr>
                <w:rFonts w:ascii="Calibri Light" w:hAnsi="Calibri Light" w:cs="Calibri Light"/>
                <w:sz w:val="22"/>
                <w:szCs w:val="22"/>
              </w:rPr>
            </w:pPr>
            <w:r w:rsidRPr="00715AC5">
              <w:rPr>
                <w:rFonts w:ascii="Calibri Light" w:hAnsi="Calibri Light" w:cs="Calibri Light"/>
                <w:b/>
                <w:bCs/>
                <w:color w:val="1F497D"/>
                <w:sz w:val="22"/>
                <w:szCs w:val="22"/>
              </w:rPr>
              <w:t xml:space="preserve">SITA – ERP Oracle Portal on the link as follows: </w:t>
            </w:r>
            <w:hyperlink r:id="rId15" w:history="1">
              <w:r w:rsidRPr="00715AC5">
                <w:rPr>
                  <w:rStyle w:val="Hyperlink"/>
                  <w:rFonts w:ascii="Calibri Light" w:hAnsi="Calibri Light" w:cs="Calibri Light"/>
                  <w:sz w:val="22"/>
                  <w:szCs w:val="22"/>
                </w:rPr>
                <w:t>ERP Supplier Database</w:t>
              </w:r>
            </w:hyperlink>
          </w:p>
          <w:p w14:paraId="2F1DA037" w14:textId="77777777" w:rsidR="00464840" w:rsidRPr="00715AC5" w:rsidRDefault="00464840" w:rsidP="00715AC5">
            <w:pPr>
              <w:spacing w:line="360" w:lineRule="auto"/>
              <w:ind w:left="5"/>
              <w:rPr>
                <w:rFonts w:ascii="Calibri Light" w:hAnsi="Calibri Light" w:cs="Calibri Light"/>
                <w:sz w:val="22"/>
                <w:szCs w:val="22"/>
              </w:rPr>
            </w:pPr>
            <w:r w:rsidRPr="00715AC5">
              <w:rPr>
                <w:rFonts w:ascii="Calibri Light" w:hAnsi="Calibri Light" w:cs="Times New Roman"/>
                <w:b/>
                <w:color w:val="0E1B8D"/>
                <w:sz w:val="22"/>
                <w:szCs w:val="22"/>
              </w:rPr>
              <w:t xml:space="preserve">Step-by-step guide to navigate and respond to SITA transactions through the SITA Oracle-ERP: </w:t>
            </w:r>
            <w:hyperlink r:id="rId16" w:history="1">
              <w:r w:rsidRPr="00715AC5">
                <w:rPr>
                  <w:rFonts w:ascii="Calibri Light" w:hAnsi="Calibri Light" w:cs="Times New Roman"/>
                  <w:b/>
                  <w:bCs/>
                  <w:color w:val="0000FF"/>
                  <w:sz w:val="22"/>
                  <w:szCs w:val="22"/>
                  <w:u w:val="single"/>
                </w:rPr>
                <w:t>https://www.sita.co.za/content/erp-isupplier-ecatalogue-guidelines</w:t>
              </w:r>
            </w:hyperlink>
            <w:r w:rsidRPr="00715AC5">
              <w:rPr>
                <w:rFonts w:ascii="Calibri Light" w:hAnsi="Calibri Light" w:cs="Calibri Light"/>
                <w:color w:val="1F497D"/>
                <w:sz w:val="22"/>
                <w:szCs w:val="22"/>
              </w:rPr>
              <w:t xml:space="preserve"> </w:t>
            </w:r>
          </w:p>
        </w:tc>
      </w:tr>
      <w:tr w:rsidR="00464840" w:rsidRPr="001472DC" w14:paraId="6A8FA0FD" w14:textId="77777777" w:rsidTr="00C77DE3">
        <w:trPr>
          <w:trHeight w:val="627"/>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D71E9B0"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Closing Details and Time </w:t>
            </w:r>
          </w:p>
        </w:tc>
        <w:tc>
          <w:tcPr>
            <w:tcW w:w="7938" w:type="dxa"/>
            <w:tcBorders>
              <w:top w:val="single" w:sz="4" w:space="0" w:color="4F81BD"/>
              <w:left w:val="single" w:sz="4" w:space="0" w:color="4F81BD"/>
              <w:bottom w:val="single" w:sz="4" w:space="0" w:color="4F81BD"/>
              <w:right w:val="single" w:sz="4" w:space="0" w:color="4F81BD"/>
            </w:tcBorders>
            <w:hideMark/>
          </w:tcPr>
          <w:p w14:paraId="0C2F691F" w14:textId="428D5321" w:rsidR="00464840" w:rsidRPr="00F711D1" w:rsidRDefault="00464840" w:rsidP="00224862">
            <w:pPr>
              <w:spacing w:line="360" w:lineRule="auto"/>
              <w:ind w:left="5"/>
              <w:rPr>
                <w:rFonts w:ascii="Calibri Light" w:hAnsi="Calibri Light" w:cs="Calibri Light"/>
                <w:b/>
                <w:bCs/>
                <w:color w:val="365F91" w:themeColor="accent1" w:themeShade="BF"/>
                <w:sz w:val="22"/>
                <w:szCs w:val="22"/>
              </w:rPr>
            </w:pPr>
            <w:r w:rsidRPr="00F711D1">
              <w:rPr>
                <w:rFonts w:ascii="Calibri Light" w:hAnsi="Calibri Light" w:cs="Calibri Light"/>
                <w:b/>
                <w:bCs/>
                <w:color w:val="1F497D"/>
                <w:sz w:val="22"/>
                <w:szCs w:val="22"/>
              </w:rPr>
              <w:t xml:space="preserve">Date:  </w:t>
            </w:r>
            <w:r w:rsidR="00F711D1" w:rsidRPr="00F711D1">
              <w:rPr>
                <w:rFonts w:ascii="Calibri Light" w:hAnsi="Calibri Light" w:cs="Calibri Light"/>
                <w:b/>
                <w:bCs/>
                <w:color w:val="1F497D"/>
                <w:sz w:val="22"/>
                <w:szCs w:val="22"/>
              </w:rPr>
              <w:t>27 July</w:t>
            </w:r>
            <w:r w:rsidRPr="00F711D1">
              <w:rPr>
                <w:rFonts w:ascii="Calibri Light" w:hAnsi="Calibri Light" w:cs="Calibri Light"/>
                <w:b/>
                <w:bCs/>
                <w:color w:val="1F497D"/>
                <w:sz w:val="22"/>
                <w:szCs w:val="22"/>
              </w:rPr>
              <w:t xml:space="preserve"> 2026</w:t>
            </w:r>
          </w:p>
          <w:p w14:paraId="11E0725A" w14:textId="77777777" w:rsidR="00464840" w:rsidRPr="00715AC5" w:rsidRDefault="00464840" w:rsidP="00224862">
            <w:pPr>
              <w:spacing w:line="360" w:lineRule="auto"/>
              <w:ind w:left="5"/>
              <w:rPr>
                <w:rFonts w:ascii="Calibri Light" w:hAnsi="Calibri Light" w:cs="Calibri Light"/>
                <w:sz w:val="22"/>
                <w:szCs w:val="22"/>
              </w:rPr>
            </w:pPr>
            <w:r w:rsidRPr="00F711D1">
              <w:rPr>
                <w:rFonts w:ascii="Calibri Light" w:hAnsi="Calibri Light" w:cs="Calibri Light"/>
                <w:b/>
                <w:bCs/>
                <w:color w:val="1F497D"/>
                <w:sz w:val="22"/>
                <w:szCs w:val="22"/>
              </w:rPr>
              <w:t>Time: 11:00 (South African Time)</w:t>
            </w:r>
            <w:r w:rsidRPr="00715AC5">
              <w:rPr>
                <w:rFonts w:ascii="Calibri Light" w:hAnsi="Calibri Light" w:cs="Calibri Light"/>
                <w:color w:val="1F497D"/>
                <w:sz w:val="22"/>
                <w:szCs w:val="22"/>
              </w:rPr>
              <w:t xml:space="preserve"> </w:t>
            </w:r>
          </w:p>
        </w:tc>
      </w:tr>
      <w:tr w:rsidR="00464840" w:rsidRPr="001472DC" w14:paraId="69D220E9" w14:textId="77777777" w:rsidTr="00C77DE3">
        <w:trPr>
          <w:trHeight w:val="560"/>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231FEFE4"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Validity Period </w:t>
            </w:r>
          </w:p>
        </w:tc>
        <w:tc>
          <w:tcPr>
            <w:tcW w:w="7938" w:type="dxa"/>
            <w:tcBorders>
              <w:top w:val="single" w:sz="4" w:space="0" w:color="4F81BD"/>
              <w:left w:val="single" w:sz="4" w:space="0" w:color="4F81BD"/>
              <w:bottom w:val="single" w:sz="4" w:space="0" w:color="4F81BD"/>
              <w:right w:val="single" w:sz="4" w:space="0" w:color="4F81BD"/>
            </w:tcBorders>
            <w:vAlign w:val="center"/>
            <w:hideMark/>
          </w:tcPr>
          <w:p w14:paraId="1B42B979" w14:textId="577E08BA" w:rsidR="00464840" w:rsidRPr="00715AC5" w:rsidRDefault="002E0B1E" w:rsidP="00715AC5">
            <w:pPr>
              <w:spacing w:line="252" w:lineRule="auto"/>
              <w:ind w:left="5"/>
              <w:rPr>
                <w:rFonts w:ascii="Calibri Light" w:hAnsi="Calibri Light" w:cs="Calibri Light"/>
                <w:sz w:val="22"/>
                <w:szCs w:val="22"/>
              </w:rPr>
            </w:pPr>
            <w:r>
              <w:rPr>
                <w:rFonts w:ascii="Calibri Light" w:hAnsi="Calibri Light" w:cs="Calibri Light"/>
                <w:color w:val="1F497D"/>
                <w:sz w:val="22"/>
                <w:szCs w:val="22"/>
              </w:rPr>
              <w:t>120</w:t>
            </w:r>
            <w:r w:rsidR="00464840" w:rsidRPr="00715AC5">
              <w:rPr>
                <w:rFonts w:ascii="Calibri Light" w:hAnsi="Calibri Light" w:cs="Calibri Light"/>
                <w:color w:val="1F497D"/>
                <w:sz w:val="22"/>
                <w:szCs w:val="22"/>
              </w:rPr>
              <w:t xml:space="preserve"> Days from the Closing Date  </w:t>
            </w:r>
          </w:p>
        </w:tc>
      </w:tr>
      <w:bookmarkEnd w:id="0"/>
    </w:tbl>
    <w:p w14:paraId="1DB8090E" w14:textId="77777777" w:rsidR="00F711D1" w:rsidRDefault="00F711D1" w:rsidP="00C2646C">
      <w:pPr>
        <w:pStyle w:val="Title"/>
      </w:pPr>
    </w:p>
    <w:p w14:paraId="429E99EA" w14:textId="7354F7EC" w:rsidR="00A44D99" w:rsidRPr="006C0A8D" w:rsidRDefault="00A44D99" w:rsidP="00C2646C">
      <w:pPr>
        <w:pStyle w:val="Title"/>
      </w:pPr>
      <w:r w:rsidRPr="006C0A8D">
        <w:lastRenderedPageBreak/>
        <w:t>Contents</w:t>
      </w:r>
    </w:p>
    <w:p w14:paraId="7E05D4BF" w14:textId="21E96871" w:rsidR="00335353" w:rsidRDefault="00A44D99">
      <w:pPr>
        <w:pStyle w:val="TOC1"/>
        <w:rPr>
          <w:rFonts w:asciiTheme="minorHAnsi" w:eastAsiaTheme="minorEastAsia" w:hAnsiTheme="minorHAnsi" w:cstheme="minorBidi"/>
          <w:b w:val="0"/>
          <w:noProof/>
          <w:kern w:val="2"/>
          <w:sz w:val="24"/>
          <w:szCs w:val="24"/>
          <w:lang w:eastAsia="en-ZA"/>
          <w14:ligatures w14:val="standardContextual"/>
        </w:rPr>
      </w:pPr>
      <w:r>
        <w:fldChar w:fldCharType="begin"/>
      </w:r>
      <w:r>
        <w:instrText xml:space="preserve"> TOC \o "2-2" \h \z \t "Heading 1,1,Heading 3,3,Annex H1,1" </w:instrText>
      </w:r>
      <w:r>
        <w:fldChar w:fldCharType="separate"/>
      </w:r>
      <w:hyperlink w:anchor="_Toc222498881" w:history="1">
        <w:r w:rsidR="00335353" w:rsidRPr="00EB45F1">
          <w:rPr>
            <w:rStyle w:val="Hyperlink"/>
            <w:noProof/>
          </w:rPr>
          <w:t>1.</w:t>
        </w:r>
        <w:r w:rsidR="00335353">
          <w:rPr>
            <w:rFonts w:asciiTheme="minorHAnsi" w:eastAsiaTheme="minorEastAsia" w:hAnsiTheme="minorHAnsi" w:cstheme="minorBidi"/>
            <w:b w:val="0"/>
            <w:noProof/>
            <w:kern w:val="2"/>
            <w:sz w:val="24"/>
            <w:szCs w:val="24"/>
            <w:lang w:eastAsia="en-ZA"/>
            <w14:ligatures w14:val="standardContextual"/>
          </w:rPr>
          <w:tab/>
        </w:r>
        <w:r w:rsidR="00335353" w:rsidRPr="00EB45F1">
          <w:rPr>
            <w:rStyle w:val="Hyperlink"/>
            <w:noProof/>
          </w:rPr>
          <w:t>Invitation to Bid (SBD 1)</w:t>
        </w:r>
        <w:r w:rsidR="00335353">
          <w:rPr>
            <w:noProof/>
            <w:webHidden/>
          </w:rPr>
          <w:tab/>
        </w:r>
        <w:r w:rsidR="00335353">
          <w:rPr>
            <w:noProof/>
            <w:webHidden/>
          </w:rPr>
          <w:fldChar w:fldCharType="begin"/>
        </w:r>
        <w:r w:rsidR="00335353">
          <w:rPr>
            <w:noProof/>
            <w:webHidden/>
          </w:rPr>
          <w:instrText xml:space="preserve"> PAGEREF _Toc222498881 \h </w:instrText>
        </w:r>
        <w:r w:rsidR="00335353">
          <w:rPr>
            <w:noProof/>
            <w:webHidden/>
          </w:rPr>
        </w:r>
        <w:r w:rsidR="00335353">
          <w:rPr>
            <w:noProof/>
            <w:webHidden/>
          </w:rPr>
          <w:fldChar w:fldCharType="separate"/>
        </w:r>
        <w:r w:rsidR="00C77DE3">
          <w:rPr>
            <w:noProof/>
            <w:webHidden/>
          </w:rPr>
          <w:t>4</w:t>
        </w:r>
        <w:r w:rsidR="00335353">
          <w:rPr>
            <w:noProof/>
            <w:webHidden/>
          </w:rPr>
          <w:fldChar w:fldCharType="end"/>
        </w:r>
      </w:hyperlink>
    </w:p>
    <w:p w14:paraId="40BF9C19" w14:textId="079F992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2" w:history="1">
        <w:r w:rsidRPr="00EB45F1">
          <w:rPr>
            <w:rStyle w:val="Hyperlink"/>
            <w:noProof/>
          </w:rPr>
          <w:t>1.1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Requirements</w:t>
        </w:r>
        <w:r>
          <w:rPr>
            <w:noProof/>
            <w:webHidden/>
          </w:rPr>
          <w:tab/>
        </w:r>
        <w:r>
          <w:rPr>
            <w:noProof/>
            <w:webHidden/>
          </w:rPr>
          <w:fldChar w:fldCharType="begin"/>
        </w:r>
        <w:r>
          <w:rPr>
            <w:noProof/>
            <w:webHidden/>
          </w:rPr>
          <w:instrText xml:space="preserve"> PAGEREF _Toc222498882 \h </w:instrText>
        </w:r>
        <w:r>
          <w:rPr>
            <w:noProof/>
            <w:webHidden/>
          </w:rPr>
        </w:r>
        <w:r>
          <w:rPr>
            <w:noProof/>
            <w:webHidden/>
          </w:rPr>
          <w:fldChar w:fldCharType="separate"/>
        </w:r>
        <w:r w:rsidR="00C77DE3">
          <w:rPr>
            <w:noProof/>
            <w:webHidden/>
          </w:rPr>
          <w:t>5</w:t>
        </w:r>
        <w:r>
          <w:rPr>
            <w:noProof/>
            <w:webHidden/>
          </w:rPr>
          <w:fldChar w:fldCharType="end"/>
        </w:r>
      </w:hyperlink>
    </w:p>
    <w:p w14:paraId="11D4368A" w14:textId="20DCD19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3" w:history="1">
        <w:r w:rsidRPr="00EB45F1">
          <w:rPr>
            <w:rStyle w:val="Hyperlink"/>
            <w:noProof/>
          </w:rPr>
          <w:t>1.2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Instructions</w:t>
        </w:r>
        <w:r>
          <w:rPr>
            <w:noProof/>
            <w:webHidden/>
          </w:rPr>
          <w:tab/>
        </w:r>
        <w:r>
          <w:rPr>
            <w:noProof/>
            <w:webHidden/>
          </w:rPr>
          <w:fldChar w:fldCharType="begin"/>
        </w:r>
        <w:r>
          <w:rPr>
            <w:noProof/>
            <w:webHidden/>
          </w:rPr>
          <w:instrText xml:space="preserve"> PAGEREF _Toc222498883 \h </w:instrText>
        </w:r>
        <w:r>
          <w:rPr>
            <w:noProof/>
            <w:webHidden/>
          </w:rPr>
        </w:r>
        <w:r>
          <w:rPr>
            <w:noProof/>
            <w:webHidden/>
          </w:rPr>
          <w:fldChar w:fldCharType="separate"/>
        </w:r>
        <w:r w:rsidR="00C77DE3">
          <w:rPr>
            <w:noProof/>
            <w:webHidden/>
          </w:rPr>
          <w:t>6</w:t>
        </w:r>
        <w:r>
          <w:rPr>
            <w:noProof/>
            <w:webHidden/>
          </w:rPr>
          <w:fldChar w:fldCharType="end"/>
        </w:r>
      </w:hyperlink>
    </w:p>
    <w:p w14:paraId="153CFC3D" w14:textId="468E6F3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4" w:history="1">
        <w:r w:rsidRPr="00EB45F1">
          <w:rPr>
            <w:rStyle w:val="Hyperlink"/>
            <w:noProof/>
          </w:rPr>
          <w:t>1.3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Conditions</w:t>
        </w:r>
        <w:r>
          <w:rPr>
            <w:noProof/>
            <w:webHidden/>
          </w:rPr>
          <w:tab/>
        </w:r>
        <w:r>
          <w:rPr>
            <w:noProof/>
            <w:webHidden/>
          </w:rPr>
          <w:fldChar w:fldCharType="begin"/>
        </w:r>
        <w:r>
          <w:rPr>
            <w:noProof/>
            <w:webHidden/>
          </w:rPr>
          <w:instrText xml:space="preserve"> PAGEREF _Toc222498884 \h </w:instrText>
        </w:r>
        <w:r>
          <w:rPr>
            <w:noProof/>
            <w:webHidden/>
          </w:rPr>
        </w:r>
        <w:r>
          <w:rPr>
            <w:noProof/>
            <w:webHidden/>
          </w:rPr>
          <w:fldChar w:fldCharType="separate"/>
        </w:r>
        <w:r w:rsidR="00C77DE3">
          <w:rPr>
            <w:noProof/>
            <w:webHidden/>
          </w:rPr>
          <w:t>6</w:t>
        </w:r>
        <w:r>
          <w:rPr>
            <w:noProof/>
            <w:webHidden/>
          </w:rPr>
          <w:fldChar w:fldCharType="end"/>
        </w:r>
      </w:hyperlink>
    </w:p>
    <w:p w14:paraId="5FA57B29" w14:textId="6296341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5" w:history="1">
        <w:r w:rsidRPr="00EB45F1">
          <w:rPr>
            <w:rStyle w:val="Hyperlink"/>
            <w:noProof/>
          </w:rPr>
          <w:t>1.4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Tax Compliance Requirements</w:t>
        </w:r>
        <w:r>
          <w:rPr>
            <w:noProof/>
            <w:webHidden/>
          </w:rPr>
          <w:tab/>
        </w:r>
        <w:r>
          <w:rPr>
            <w:noProof/>
            <w:webHidden/>
          </w:rPr>
          <w:fldChar w:fldCharType="begin"/>
        </w:r>
        <w:r>
          <w:rPr>
            <w:noProof/>
            <w:webHidden/>
          </w:rPr>
          <w:instrText xml:space="preserve"> PAGEREF _Toc222498885 \h </w:instrText>
        </w:r>
        <w:r>
          <w:rPr>
            <w:noProof/>
            <w:webHidden/>
          </w:rPr>
        </w:r>
        <w:r>
          <w:rPr>
            <w:noProof/>
            <w:webHidden/>
          </w:rPr>
          <w:fldChar w:fldCharType="separate"/>
        </w:r>
        <w:r w:rsidR="00C77DE3">
          <w:rPr>
            <w:noProof/>
            <w:webHidden/>
          </w:rPr>
          <w:t>7</w:t>
        </w:r>
        <w:r>
          <w:rPr>
            <w:noProof/>
            <w:webHidden/>
          </w:rPr>
          <w:fldChar w:fldCharType="end"/>
        </w:r>
      </w:hyperlink>
    </w:p>
    <w:p w14:paraId="6A72CD47" w14:textId="57E6216D"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886" w:history="1">
        <w:r w:rsidRPr="00EB45F1">
          <w:rPr>
            <w:rStyle w:val="Hyperlink"/>
            <w:noProof/>
          </w:rPr>
          <w:t>2.</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Bid Terms and Conditions</w:t>
        </w:r>
        <w:r>
          <w:rPr>
            <w:noProof/>
            <w:webHidden/>
          </w:rPr>
          <w:tab/>
        </w:r>
        <w:r>
          <w:rPr>
            <w:noProof/>
            <w:webHidden/>
          </w:rPr>
          <w:fldChar w:fldCharType="begin"/>
        </w:r>
        <w:r>
          <w:rPr>
            <w:noProof/>
            <w:webHidden/>
          </w:rPr>
          <w:instrText xml:space="preserve"> PAGEREF _Toc222498886 \h </w:instrText>
        </w:r>
        <w:r>
          <w:rPr>
            <w:noProof/>
            <w:webHidden/>
          </w:rPr>
        </w:r>
        <w:r>
          <w:rPr>
            <w:noProof/>
            <w:webHidden/>
          </w:rPr>
          <w:fldChar w:fldCharType="separate"/>
        </w:r>
        <w:r w:rsidR="00C77DE3">
          <w:rPr>
            <w:noProof/>
            <w:webHidden/>
          </w:rPr>
          <w:t>8</w:t>
        </w:r>
        <w:r>
          <w:rPr>
            <w:noProof/>
            <w:webHidden/>
          </w:rPr>
          <w:fldChar w:fldCharType="end"/>
        </w:r>
      </w:hyperlink>
    </w:p>
    <w:p w14:paraId="513A0086" w14:textId="16084BD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7" w:history="1">
        <w:r w:rsidRPr="00EB45F1">
          <w:rPr>
            <w:rStyle w:val="Hyperlink"/>
            <w:noProof/>
          </w:rPr>
          <w:t>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General rules and instructions</w:t>
        </w:r>
        <w:r>
          <w:rPr>
            <w:noProof/>
            <w:webHidden/>
          </w:rPr>
          <w:tab/>
        </w:r>
        <w:r>
          <w:rPr>
            <w:noProof/>
            <w:webHidden/>
          </w:rPr>
          <w:fldChar w:fldCharType="begin"/>
        </w:r>
        <w:r>
          <w:rPr>
            <w:noProof/>
            <w:webHidden/>
          </w:rPr>
          <w:instrText xml:space="preserve"> PAGEREF _Toc222498887 \h </w:instrText>
        </w:r>
        <w:r>
          <w:rPr>
            <w:noProof/>
            <w:webHidden/>
          </w:rPr>
        </w:r>
        <w:r>
          <w:rPr>
            <w:noProof/>
            <w:webHidden/>
          </w:rPr>
          <w:fldChar w:fldCharType="separate"/>
        </w:r>
        <w:r w:rsidR="00C77DE3">
          <w:rPr>
            <w:noProof/>
            <w:webHidden/>
          </w:rPr>
          <w:t>8</w:t>
        </w:r>
        <w:r>
          <w:rPr>
            <w:noProof/>
            <w:webHidden/>
          </w:rPr>
          <w:fldChar w:fldCharType="end"/>
        </w:r>
      </w:hyperlink>
    </w:p>
    <w:p w14:paraId="3932E574" w14:textId="6C69672A"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88" w:history="1">
        <w:r w:rsidRPr="00EB45F1">
          <w:rPr>
            <w:rStyle w:val="Hyperlink"/>
            <w:bCs/>
            <w:noProof/>
          </w:rPr>
          <w:t>2.1.1</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News and press releases</w:t>
        </w:r>
        <w:r>
          <w:rPr>
            <w:noProof/>
            <w:webHidden/>
          </w:rPr>
          <w:tab/>
        </w:r>
        <w:r>
          <w:rPr>
            <w:noProof/>
            <w:webHidden/>
          </w:rPr>
          <w:fldChar w:fldCharType="begin"/>
        </w:r>
        <w:r>
          <w:rPr>
            <w:noProof/>
            <w:webHidden/>
          </w:rPr>
          <w:instrText xml:space="preserve"> PAGEREF _Toc222498888 \h </w:instrText>
        </w:r>
        <w:r>
          <w:rPr>
            <w:noProof/>
            <w:webHidden/>
          </w:rPr>
        </w:r>
        <w:r>
          <w:rPr>
            <w:noProof/>
            <w:webHidden/>
          </w:rPr>
          <w:fldChar w:fldCharType="separate"/>
        </w:r>
        <w:r w:rsidR="00C77DE3">
          <w:rPr>
            <w:noProof/>
            <w:webHidden/>
          </w:rPr>
          <w:t>8</w:t>
        </w:r>
        <w:r>
          <w:rPr>
            <w:noProof/>
            <w:webHidden/>
          </w:rPr>
          <w:fldChar w:fldCharType="end"/>
        </w:r>
      </w:hyperlink>
    </w:p>
    <w:p w14:paraId="709965A2" w14:textId="751E7366"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89" w:history="1">
        <w:r w:rsidRPr="00EB45F1">
          <w:rPr>
            <w:rStyle w:val="Hyperlink"/>
            <w:bCs/>
            <w:noProof/>
          </w:rPr>
          <w:t>2.1.2</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Precedence of documents</w:t>
        </w:r>
        <w:r>
          <w:rPr>
            <w:noProof/>
            <w:webHidden/>
          </w:rPr>
          <w:tab/>
        </w:r>
        <w:r>
          <w:rPr>
            <w:noProof/>
            <w:webHidden/>
          </w:rPr>
          <w:fldChar w:fldCharType="begin"/>
        </w:r>
        <w:r>
          <w:rPr>
            <w:noProof/>
            <w:webHidden/>
          </w:rPr>
          <w:instrText xml:space="preserve"> PAGEREF _Toc222498889 \h </w:instrText>
        </w:r>
        <w:r>
          <w:rPr>
            <w:noProof/>
            <w:webHidden/>
          </w:rPr>
        </w:r>
        <w:r>
          <w:rPr>
            <w:noProof/>
            <w:webHidden/>
          </w:rPr>
          <w:fldChar w:fldCharType="separate"/>
        </w:r>
        <w:r w:rsidR="00C77DE3">
          <w:rPr>
            <w:noProof/>
            <w:webHidden/>
          </w:rPr>
          <w:t>8</w:t>
        </w:r>
        <w:r>
          <w:rPr>
            <w:noProof/>
            <w:webHidden/>
          </w:rPr>
          <w:fldChar w:fldCharType="end"/>
        </w:r>
      </w:hyperlink>
    </w:p>
    <w:p w14:paraId="47DCF787" w14:textId="78F8C2F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0" w:history="1">
        <w:r w:rsidRPr="00EB45F1">
          <w:rPr>
            <w:rStyle w:val="Hyperlink"/>
            <w:bCs/>
            <w:noProof/>
          </w:rPr>
          <w:t>2.1.3</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Preferential Procurement reform</w:t>
        </w:r>
        <w:r>
          <w:rPr>
            <w:noProof/>
            <w:webHidden/>
          </w:rPr>
          <w:tab/>
        </w:r>
        <w:r>
          <w:rPr>
            <w:noProof/>
            <w:webHidden/>
          </w:rPr>
          <w:fldChar w:fldCharType="begin"/>
        </w:r>
        <w:r>
          <w:rPr>
            <w:noProof/>
            <w:webHidden/>
          </w:rPr>
          <w:instrText xml:space="preserve"> PAGEREF _Toc222498890 \h </w:instrText>
        </w:r>
        <w:r>
          <w:rPr>
            <w:noProof/>
            <w:webHidden/>
          </w:rPr>
        </w:r>
        <w:r>
          <w:rPr>
            <w:noProof/>
            <w:webHidden/>
          </w:rPr>
          <w:fldChar w:fldCharType="separate"/>
        </w:r>
        <w:r w:rsidR="00C77DE3">
          <w:rPr>
            <w:noProof/>
            <w:webHidden/>
          </w:rPr>
          <w:t>8</w:t>
        </w:r>
        <w:r>
          <w:rPr>
            <w:noProof/>
            <w:webHidden/>
          </w:rPr>
          <w:fldChar w:fldCharType="end"/>
        </w:r>
      </w:hyperlink>
    </w:p>
    <w:p w14:paraId="0310E3AB" w14:textId="3698E581"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1" w:history="1">
        <w:r w:rsidRPr="00EB45F1">
          <w:rPr>
            <w:rStyle w:val="Hyperlink"/>
            <w:bCs/>
            <w:noProof/>
          </w:rPr>
          <w:t>2.1.4</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Language</w:t>
        </w:r>
        <w:r>
          <w:rPr>
            <w:noProof/>
            <w:webHidden/>
          </w:rPr>
          <w:tab/>
        </w:r>
        <w:r>
          <w:rPr>
            <w:noProof/>
            <w:webHidden/>
          </w:rPr>
          <w:fldChar w:fldCharType="begin"/>
        </w:r>
        <w:r>
          <w:rPr>
            <w:noProof/>
            <w:webHidden/>
          </w:rPr>
          <w:instrText xml:space="preserve"> PAGEREF _Toc222498891 \h </w:instrText>
        </w:r>
        <w:r>
          <w:rPr>
            <w:noProof/>
            <w:webHidden/>
          </w:rPr>
        </w:r>
        <w:r>
          <w:rPr>
            <w:noProof/>
            <w:webHidden/>
          </w:rPr>
          <w:fldChar w:fldCharType="separate"/>
        </w:r>
        <w:r w:rsidR="00C77DE3">
          <w:rPr>
            <w:noProof/>
            <w:webHidden/>
          </w:rPr>
          <w:t>8</w:t>
        </w:r>
        <w:r>
          <w:rPr>
            <w:noProof/>
            <w:webHidden/>
          </w:rPr>
          <w:fldChar w:fldCharType="end"/>
        </w:r>
      </w:hyperlink>
    </w:p>
    <w:p w14:paraId="39FAC0A2" w14:textId="2F30A90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2" w:history="1">
        <w:r w:rsidRPr="00EB45F1">
          <w:rPr>
            <w:rStyle w:val="Hyperlink"/>
            <w:bCs/>
            <w:noProof/>
          </w:rPr>
          <w:t>2.1.5</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Gender</w:t>
        </w:r>
        <w:r>
          <w:rPr>
            <w:noProof/>
            <w:webHidden/>
          </w:rPr>
          <w:tab/>
        </w:r>
        <w:r>
          <w:rPr>
            <w:noProof/>
            <w:webHidden/>
          </w:rPr>
          <w:fldChar w:fldCharType="begin"/>
        </w:r>
        <w:r>
          <w:rPr>
            <w:noProof/>
            <w:webHidden/>
          </w:rPr>
          <w:instrText xml:space="preserve"> PAGEREF _Toc222498892 \h </w:instrText>
        </w:r>
        <w:r>
          <w:rPr>
            <w:noProof/>
            <w:webHidden/>
          </w:rPr>
        </w:r>
        <w:r>
          <w:rPr>
            <w:noProof/>
            <w:webHidden/>
          </w:rPr>
          <w:fldChar w:fldCharType="separate"/>
        </w:r>
        <w:r w:rsidR="00C77DE3">
          <w:rPr>
            <w:noProof/>
            <w:webHidden/>
          </w:rPr>
          <w:t>9</w:t>
        </w:r>
        <w:r>
          <w:rPr>
            <w:noProof/>
            <w:webHidden/>
          </w:rPr>
          <w:fldChar w:fldCharType="end"/>
        </w:r>
      </w:hyperlink>
    </w:p>
    <w:p w14:paraId="63BCD274" w14:textId="199DE4C2"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3" w:history="1">
        <w:r w:rsidRPr="00EB45F1">
          <w:rPr>
            <w:rStyle w:val="Hyperlink"/>
            <w:bCs/>
            <w:noProof/>
          </w:rPr>
          <w:t>2.1.6</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Headings</w:t>
        </w:r>
        <w:r>
          <w:rPr>
            <w:noProof/>
            <w:webHidden/>
          </w:rPr>
          <w:tab/>
        </w:r>
        <w:r>
          <w:rPr>
            <w:noProof/>
            <w:webHidden/>
          </w:rPr>
          <w:fldChar w:fldCharType="begin"/>
        </w:r>
        <w:r>
          <w:rPr>
            <w:noProof/>
            <w:webHidden/>
          </w:rPr>
          <w:instrText xml:space="preserve"> PAGEREF _Toc222498893 \h </w:instrText>
        </w:r>
        <w:r>
          <w:rPr>
            <w:noProof/>
            <w:webHidden/>
          </w:rPr>
        </w:r>
        <w:r>
          <w:rPr>
            <w:noProof/>
            <w:webHidden/>
          </w:rPr>
          <w:fldChar w:fldCharType="separate"/>
        </w:r>
        <w:r w:rsidR="00C77DE3">
          <w:rPr>
            <w:noProof/>
            <w:webHidden/>
          </w:rPr>
          <w:t>9</w:t>
        </w:r>
        <w:r>
          <w:rPr>
            <w:noProof/>
            <w:webHidden/>
          </w:rPr>
          <w:fldChar w:fldCharType="end"/>
        </w:r>
      </w:hyperlink>
    </w:p>
    <w:p w14:paraId="5DE2A78C" w14:textId="3040E1C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4" w:history="1">
        <w:r w:rsidRPr="00EB45F1">
          <w:rPr>
            <w:rStyle w:val="Hyperlink"/>
            <w:bCs/>
            <w:noProof/>
          </w:rPr>
          <w:t>2.1.7</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Bid Clarification</w:t>
        </w:r>
        <w:r>
          <w:rPr>
            <w:noProof/>
            <w:webHidden/>
          </w:rPr>
          <w:tab/>
        </w:r>
        <w:r>
          <w:rPr>
            <w:noProof/>
            <w:webHidden/>
          </w:rPr>
          <w:fldChar w:fldCharType="begin"/>
        </w:r>
        <w:r>
          <w:rPr>
            <w:noProof/>
            <w:webHidden/>
          </w:rPr>
          <w:instrText xml:space="preserve"> PAGEREF _Toc222498894 \h </w:instrText>
        </w:r>
        <w:r>
          <w:rPr>
            <w:noProof/>
            <w:webHidden/>
          </w:rPr>
        </w:r>
        <w:r>
          <w:rPr>
            <w:noProof/>
            <w:webHidden/>
          </w:rPr>
          <w:fldChar w:fldCharType="separate"/>
        </w:r>
        <w:r w:rsidR="00C77DE3">
          <w:rPr>
            <w:noProof/>
            <w:webHidden/>
          </w:rPr>
          <w:t>9</w:t>
        </w:r>
        <w:r>
          <w:rPr>
            <w:noProof/>
            <w:webHidden/>
          </w:rPr>
          <w:fldChar w:fldCharType="end"/>
        </w:r>
      </w:hyperlink>
    </w:p>
    <w:p w14:paraId="5B4285EB" w14:textId="7D872EDB"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5" w:history="1">
        <w:r w:rsidRPr="00EB45F1">
          <w:rPr>
            <w:rStyle w:val="Hyperlink"/>
            <w:bCs/>
            <w:noProof/>
          </w:rPr>
          <w:t>2.1.8</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Cancellation of Bid</w:t>
        </w:r>
        <w:r>
          <w:rPr>
            <w:noProof/>
            <w:webHidden/>
          </w:rPr>
          <w:tab/>
        </w:r>
        <w:r>
          <w:rPr>
            <w:noProof/>
            <w:webHidden/>
          </w:rPr>
          <w:fldChar w:fldCharType="begin"/>
        </w:r>
        <w:r>
          <w:rPr>
            <w:noProof/>
            <w:webHidden/>
          </w:rPr>
          <w:instrText xml:space="preserve"> PAGEREF _Toc222498895 \h </w:instrText>
        </w:r>
        <w:r>
          <w:rPr>
            <w:noProof/>
            <w:webHidden/>
          </w:rPr>
        </w:r>
        <w:r>
          <w:rPr>
            <w:noProof/>
            <w:webHidden/>
          </w:rPr>
          <w:fldChar w:fldCharType="separate"/>
        </w:r>
        <w:r w:rsidR="00C77DE3">
          <w:rPr>
            <w:noProof/>
            <w:webHidden/>
          </w:rPr>
          <w:t>9</w:t>
        </w:r>
        <w:r>
          <w:rPr>
            <w:noProof/>
            <w:webHidden/>
          </w:rPr>
          <w:fldChar w:fldCharType="end"/>
        </w:r>
      </w:hyperlink>
    </w:p>
    <w:p w14:paraId="22185CF8" w14:textId="2E039D2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6" w:history="1">
        <w:r w:rsidRPr="00EB45F1">
          <w:rPr>
            <w:rStyle w:val="Hyperlink"/>
            <w:bCs/>
            <w:noProof/>
          </w:rPr>
          <w:t>2.1.9</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Bid Validity period</w:t>
        </w:r>
        <w:r>
          <w:rPr>
            <w:noProof/>
            <w:webHidden/>
          </w:rPr>
          <w:tab/>
        </w:r>
        <w:r>
          <w:rPr>
            <w:noProof/>
            <w:webHidden/>
          </w:rPr>
          <w:fldChar w:fldCharType="begin"/>
        </w:r>
        <w:r>
          <w:rPr>
            <w:noProof/>
            <w:webHidden/>
          </w:rPr>
          <w:instrText xml:space="preserve"> PAGEREF _Toc222498896 \h </w:instrText>
        </w:r>
        <w:r>
          <w:rPr>
            <w:noProof/>
            <w:webHidden/>
          </w:rPr>
        </w:r>
        <w:r>
          <w:rPr>
            <w:noProof/>
            <w:webHidden/>
          </w:rPr>
          <w:fldChar w:fldCharType="separate"/>
        </w:r>
        <w:r w:rsidR="00C77DE3">
          <w:rPr>
            <w:noProof/>
            <w:webHidden/>
          </w:rPr>
          <w:t>9</w:t>
        </w:r>
        <w:r>
          <w:rPr>
            <w:noProof/>
            <w:webHidden/>
          </w:rPr>
          <w:fldChar w:fldCharType="end"/>
        </w:r>
      </w:hyperlink>
    </w:p>
    <w:p w14:paraId="1BB34C58" w14:textId="04D7D7BD"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7" w:history="1">
        <w:r w:rsidRPr="00EB45F1">
          <w:rPr>
            <w:rStyle w:val="Hyperlink"/>
            <w:bCs/>
            <w:noProof/>
          </w:rPr>
          <w:t>2.1.10</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Occupational Injuries and Diseases Act 13 of 1993</w:t>
        </w:r>
        <w:r>
          <w:rPr>
            <w:noProof/>
            <w:webHidden/>
          </w:rPr>
          <w:tab/>
        </w:r>
        <w:r>
          <w:rPr>
            <w:noProof/>
            <w:webHidden/>
          </w:rPr>
          <w:fldChar w:fldCharType="begin"/>
        </w:r>
        <w:r>
          <w:rPr>
            <w:noProof/>
            <w:webHidden/>
          </w:rPr>
          <w:instrText xml:space="preserve"> PAGEREF _Toc222498897 \h </w:instrText>
        </w:r>
        <w:r>
          <w:rPr>
            <w:noProof/>
            <w:webHidden/>
          </w:rPr>
        </w:r>
        <w:r>
          <w:rPr>
            <w:noProof/>
            <w:webHidden/>
          </w:rPr>
          <w:fldChar w:fldCharType="separate"/>
        </w:r>
        <w:r w:rsidR="00C77DE3">
          <w:rPr>
            <w:noProof/>
            <w:webHidden/>
          </w:rPr>
          <w:t>9</w:t>
        </w:r>
        <w:r>
          <w:rPr>
            <w:noProof/>
            <w:webHidden/>
          </w:rPr>
          <w:fldChar w:fldCharType="end"/>
        </w:r>
      </w:hyperlink>
    </w:p>
    <w:p w14:paraId="488492ED" w14:textId="756C5363"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8" w:history="1">
        <w:r w:rsidRPr="00EB45F1">
          <w:rPr>
            <w:rStyle w:val="Hyperlink"/>
            <w:bCs/>
            <w:noProof/>
          </w:rPr>
          <w:t>2.1.11</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Processing of the Bidder’s Personal Information</w:t>
        </w:r>
        <w:r>
          <w:rPr>
            <w:noProof/>
            <w:webHidden/>
          </w:rPr>
          <w:tab/>
        </w:r>
        <w:r>
          <w:rPr>
            <w:noProof/>
            <w:webHidden/>
          </w:rPr>
          <w:fldChar w:fldCharType="begin"/>
        </w:r>
        <w:r>
          <w:rPr>
            <w:noProof/>
            <w:webHidden/>
          </w:rPr>
          <w:instrText xml:space="preserve"> PAGEREF _Toc222498898 \h </w:instrText>
        </w:r>
        <w:r>
          <w:rPr>
            <w:noProof/>
            <w:webHidden/>
          </w:rPr>
        </w:r>
        <w:r>
          <w:rPr>
            <w:noProof/>
            <w:webHidden/>
          </w:rPr>
          <w:fldChar w:fldCharType="separate"/>
        </w:r>
        <w:r w:rsidR="00C77DE3">
          <w:rPr>
            <w:noProof/>
            <w:webHidden/>
          </w:rPr>
          <w:t>9</w:t>
        </w:r>
        <w:r>
          <w:rPr>
            <w:noProof/>
            <w:webHidden/>
          </w:rPr>
          <w:fldChar w:fldCharType="end"/>
        </w:r>
      </w:hyperlink>
    </w:p>
    <w:p w14:paraId="21056877" w14:textId="6D2D847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9" w:history="1">
        <w:r w:rsidRPr="00EB45F1">
          <w:rPr>
            <w:rStyle w:val="Hyperlink"/>
            <w:bCs/>
            <w:noProof/>
          </w:rPr>
          <w:t>2.1.12</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Formal contract</w:t>
        </w:r>
        <w:r>
          <w:rPr>
            <w:noProof/>
            <w:webHidden/>
          </w:rPr>
          <w:tab/>
        </w:r>
        <w:r>
          <w:rPr>
            <w:noProof/>
            <w:webHidden/>
          </w:rPr>
          <w:fldChar w:fldCharType="begin"/>
        </w:r>
        <w:r>
          <w:rPr>
            <w:noProof/>
            <w:webHidden/>
          </w:rPr>
          <w:instrText xml:space="preserve"> PAGEREF _Toc222498899 \h </w:instrText>
        </w:r>
        <w:r>
          <w:rPr>
            <w:noProof/>
            <w:webHidden/>
          </w:rPr>
        </w:r>
        <w:r>
          <w:rPr>
            <w:noProof/>
            <w:webHidden/>
          </w:rPr>
          <w:fldChar w:fldCharType="separate"/>
        </w:r>
        <w:r w:rsidR="00C77DE3">
          <w:rPr>
            <w:noProof/>
            <w:webHidden/>
          </w:rPr>
          <w:t>10</w:t>
        </w:r>
        <w:r>
          <w:rPr>
            <w:noProof/>
            <w:webHidden/>
          </w:rPr>
          <w:fldChar w:fldCharType="end"/>
        </w:r>
      </w:hyperlink>
    </w:p>
    <w:p w14:paraId="678552F4" w14:textId="5C424D77"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0" w:history="1">
        <w:r w:rsidRPr="00EB45F1">
          <w:rPr>
            <w:rStyle w:val="Hyperlink"/>
            <w:bCs/>
            <w:noProof/>
          </w:rPr>
          <w:t>2.1.13</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Failure to agree before contract conclusion</w:t>
        </w:r>
        <w:r>
          <w:rPr>
            <w:noProof/>
            <w:webHidden/>
          </w:rPr>
          <w:tab/>
        </w:r>
        <w:r>
          <w:rPr>
            <w:noProof/>
            <w:webHidden/>
          </w:rPr>
          <w:fldChar w:fldCharType="begin"/>
        </w:r>
        <w:r>
          <w:rPr>
            <w:noProof/>
            <w:webHidden/>
          </w:rPr>
          <w:instrText xml:space="preserve"> PAGEREF _Toc222498900 \h </w:instrText>
        </w:r>
        <w:r>
          <w:rPr>
            <w:noProof/>
            <w:webHidden/>
          </w:rPr>
        </w:r>
        <w:r>
          <w:rPr>
            <w:noProof/>
            <w:webHidden/>
          </w:rPr>
          <w:fldChar w:fldCharType="separate"/>
        </w:r>
        <w:r w:rsidR="00C77DE3">
          <w:rPr>
            <w:noProof/>
            <w:webHidden/>
          </w:rPr>
          <w:t>10</w:t>
        </w:r>
        <w:r>
          <w:rPr>
            <w:noProof/>
            <w:webHidden/>
          </w:rPr>
          <w:fldChar w:fldCharType="end"/>
        </w:r>
      </w:hyperlink>
    </w:p>
    <w:p w14:paraId="00CC3D8D" w14:textId="40DDC3CA"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1" w:history="1">
        <w:r w:rsidRPr="00EB45F1">
          <w:rPr>
            <w:rStyle w:val="Hyperlink"/>
            <w:bCs/>
            <w:noProof/>
          </w:rPr>
          <w:t>2.1.14</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Withdrawal of proposal after award</w:t>
        </w:r>
        <w:r>
          <w:rPr>
            <w:noProof/>
            <w:webHidden/>
          </w:rPr>
          <w:tab/>
        </w:r>
        <w:r>
          <w:rPr>
            <w:noProof/>
            <w:webHidden/>
          </w:rPr>
          <w:fldChar w:fldCharType="begin"/>
        </w:r>
        <w:r>
          <w:rPr>
            <w:noProof/>
            <w:webHidden/>
          </w:rPr>
          <w:instrText xml:space="preserve"> PAGEREF _Toc222498901 \h </w:instrText>
        </w:r>
        <w:r>
          <w:rPr>
            <w:noProof/>
            <w:webHidden/>
          </w:rPr>
        </w:r>
        <w:r>
          <w:rPr>
            <w:noProof/>
            <w:webHidden/>
          </w:rPr>
          <w:fldChar w:fldCharType="separate"/>
        </w:r>
        <w:r w:rsidR="00C77DE3">
          <w:rPr>
            <w:noProof/>
            <w:webHidden/>
          </w:rPr>
          <w:t>11</w:t>
        </w:r>
        <w:r>
          <w:rPr>
            <w:noProof/>
            <w:webHidden/>
          </w:rPr>
          <w:fldChar w:fldCharType="end"/>
        </w:r>
      </w:hyperlink>
    </w:p>
    <w:p w14:paraId="3661F4B5" w14:textId="16E0085F"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2" w:history="1">
        <w:r w:rsidRPr="00EB45F1">
          <w:rPr>
            <w:rStyle w:val="Hyperlink"/>
            <w:bCs/>
            <w:noProof/>
          </w:rPr>
          <w:t>2.1.15</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Oral presentations</w:t>
        </w:r>
        <w:r>
          <w:rPr>
            <w:noProof/>
            <w:webHidden/>
          </w:rPr>
          <w:tab/>
        </w:r>
        <w:r>
          <w:rPr>
            <w:noProof/>
            <w:webHidden/>
          </w:rPr>
          <w:fldChar w:fldCharType="begin"/>
        </w:r>
        <w:r>
          <w:rPr>
            <w:noProof/>
            <w:webHidden/>
          </w:rPr>
          <w:instrText xml:space="preserve"> PAGEREF _Toc222498902 \h </w:instrText>
        </w:r>
        <w:r>
          <w:rPr>
            <w:noProof/>
            <w:webHidden/>
          </w:rPr>
        </w:r>
        <w:r>
          <w:rPr>
            <w:noProof/>
            <w:webHidden/>
          </w:rPr>
          <w:fldChar w:fldCharType="separate"/>
        </w:r>
        <w:r w:rsidR="00C77DE3">
          <w:rPr>
            <w:noProof/>
            <w:webHidden/>
          </w:rPr>
          <w:t>11</w:t>
        </w:r>
        <w:r>
          <w:rPr>
            <w:noProof/>
            <w:webHidden/>
          </w:rPr>
          <w:fldChar w:fldCharType="end"/>
        </w:r>
      </w:hyperlink>
    </w:p>
    <w:p w14:paraId="66F59D38" w14:textId="6EC16926"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3" w:history="1">
        <w:r w:rsidRPr="00EB45F1">
          <w:rPr>
            <w:rStyle w:val="Hyperlink"/>
            <w:bCs/>
            <w:noProof/>
          </w:rPr>
          <w:t>2.1.16</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Objection to brand specific requirements</w:t>
        </w:r>
        <w:r>
          <w:rPr>
            <w:noProof/>
            <w:webHidden/>
          </w:rPr>
          <w:tab/>
        </w:r>
        <w:r>
          <w:rPr>
            <w:noProof/>
            <w:webHidden/>
          </w:rPr>
          <w:fldChar w:fldCharType="begin"/>
        </w:r>
        <w:r>
          <w:rPr>
            <w:noProof/>
            <w:webHidden/>
          </w:rPr>
          <w:instrText xml:space="preserve"> PAGEREF _Toc222498903 \h </w:instrText>
        </w:r>
        <w:r>
          <w:rPr>
            <w:noProof/>
            <w:webHidden/>
          </w:rPr>
        </w:r>
        <w:r>
          <w:rPr>
            <w:noProof/>
            <w:webHidden/>
          </w:rPr>
          <w:fldChar w:fldCharType="separate"/>
        </w:r>
        <w:r w:rsidR="00C77DE3">
          <w:rPr>
            <w:noProof/>
            <w:webHidden/>
          </w:rPr>
          <w:t>11</w:t>
        </w:r>
        <w:r>
          <w:rPr>
            <w:noProof/>
            <w:webHidden/>
          </w:rPr>
          <w:fldChar w:fldCharType="end"/>
        </w:r>
      </w:hyperlink>
    </w:p>
    <w:p w14:paraId="779D4E00" w14:textId="05FC9E83"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4" w:history="1">
        <w:r w:rsidRPr="00EB45F1">
          <w:rPr>
            <w:rStyle w:val="Hyperlink"/>
            <w:rFonts w:cs="Arial"/>
            <w:iCs/>
            <w:noProof/>
            <w:lang w:val="en-GB"/>
          </w:rPr>
          <w:t>2.2</w:t>
        </w:r>
        <w:r>
          <w:rPr>
            <w:rFonts w:asciiTheme="minorHAnsi" w:eastAsiaTheme="minorEastAsia" w:hAnsiTheme="minorHAnsi" w:cstheme="minorBidi"/>
            <w:noProof/>
            <w:kern w:val="2"/>
            <w:sz w:val="24"/>
            <w:szCs w:val="24"/>
            <w:lang w:eastAsia="en-ZA"/>
            <w14:ligatures w14:val="standardContextual"/>
          </w:rPr>
          <w:tab/>
        </w:r>
        <w:r w:rsidRPr="00EB45F1">
          <w:rPr>
            <w:rStyle w:val="Hyperlink"/>
            <w:rFonts w:cs="Arial"/>
            <w:iCs/>
            <w:noProof/>
            <w:lang w:val="en-GB"/>
          </w:rPr>
          <w:t>RFB Returnables</w:t>
        </w:r>
        <w:r>
          <w:rPr>
            <w:noProof/>
            <w:webHidden/>
          </w:rPr>
          <w:tab/>
        </w:r>
        <w:r>
          <w:rPr>
            <w:noProof/>
            <w:webHidden/>
          </w:rPr>
          <w:fldChar w:fldCharType="begin"/>
        </w:r>
        <w:r>
          <w:rPr>
            <w:noProof/>
            <w:webHidden/>
          </w:rPr>
          <w:instrText xml:space="preserve"> PAGEREF _Toc222498904 \h </w:instrText>
        </w:r>
        <w:r>
          <w:rPr>
            <w:noProof/>
            <w:webHidden/>
          </w:rPr>
        </w:r>
        <w:r>
          <w:rPr>
            <w:noProof/>
            <w:webHidden/>
          </w:rPr>
          <w:fldChar w:fldCharType="separate"/>
        </w:r>
        <w:r w:rsidR="00C77DE3">
          <w:rPr>
            <w:noProof/>
            <w:webHidden/>
          </w:rPr>
          <w:t>11</w:t>
        </w:r>
        <w:r>
          <w:rPr>
            <w:noProof/>
            <w:webHidden/>
          </w:rPr>
          <w:fldChar w:fldCharType="end"/>
        </w:r>
      </w:hyperlink>
    </w:p>
    <w:p w14:paraId="68C63BFA" w14:textId="4B88E093"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5" w:history="1">
        <w:r w:rsidRPr="00EB45F1">
          <w:rPr>
            <w:rStyle w:val="Hyperlink"/>
            <w:noProof/>
          </w:rPr>
          <w:t>2.2.1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Administrative Returnable Documents</w:t>
        </w:r>
        <w:r>
          <w:rPr>
            <w:noProof/>
            <w:webHidden/>
          </w:rPr>
          <w:tab/>
        </w:r>
        <w:r>
          <w:rPr>
            <w:noProof/>
            <w:webHidden/>
          </w:rPr>
          <w:fldChar w:fldCharType="begin"/>
        </w:r>
        <w:r>
          <w:rPr>
            <w:noProof/>
            <w:webHidden/>
          </w:rPr>
          <w:instrText xml:space="preserve"> PAGEREF _Toc222498905 \h </w:instrText>
        </w:r>
        <w:r>
          <w:rPr>
            <w:noProof/>
            <w:webHidden/>
          </w:rPr>
        </w:r>
        <w:r>
          <w:rPr>
            <w:noProof/>
            <w:webHidden/>
          </w:rPr>
          <w:fldChar w:fldCharType="separate"/>
        </w:r>
        <w:r w:rsidR="00C77DE3">
          <w:rPr>
            <w:noProof/>
            <w:webHidden/>
          </w:rPr>
          <w:t>11</w:t>
        </w:r>
        <w:r>
          <w:rPr>
            <w:noProof/>
            <w:webHidden/>
          </w:rPr>
          <w:fldChar w:fldCharType="end"/>
        </w:r>
      </w:hyperlink>
    </w:p>
    <w:p w14:paraId="17F7C7E7" w14:textId="46745F38"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6" w:history="1">
        <w:r w:rsidRPr="00EB45F1">
          <w:rPr>
            <w:rStyle w:val="Hyperlink"/>
            <w:noProof/>
          </w:rPr>
          <w:t>2.2.2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Mandatory Returnable Documents</w:t>
        </w:r>
        <w:r>
          <w:rPr>
            <w:noProof/>
            <w:webHidden/>
          </w:rPr>
          <w:tab/>
        </w:r>
        <w:r>
          <w:rPr>
            <w:noProof/>
            <w:webHidden/>
          </w:rPr>
          <w:fldChar w:fldCharType="begin"/>
        </w:r>
        <w:r>
          <w:rPr>
            <w:noProof/>
            <w:webHidden/>
          </w:rPr>
          <w:instrText xml:space="preserve"> PAGEREF _Toc222498906 \h </w:instrText>
        </w:r>
        <w:r>
          <w:rPr>
            <w:noProof/>
            <w:webHidden/>
          </w:rPr>
        </w:r>
        <w:r>
          <w:rPr>
            <w:noProof/>
            <w:webHidden/>
          </w:rPr>
          <w:fldChar w:fldCharType="separate"/>
        </w:r>
        <w:r w:rsidR="00C77DE3">
          <w:rPr>
            <w:noProof/>
            <w:webHidden/>
          </w:rPr>
          <w:t>11</w:t>
        </w:r>
        <w:r>
          <w:rPr>
            <w:noProof/>
            <w:webHidden/>
          </w:rPr>
          <w:fldChar w:fldCharType="end"/>
        </w:r>
      </w:hyperlink>
    </w:p>
    <w:p w14:paraId="17BCB9D8" w14:textId="73127E3C"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07" w:history="1">
        <w:r w:rsidRPr="00EB45F1">
          <w:rPr>
            <w:rStyle w:val="Hyperlink"/>
            <w:noProof/>
          </w:rPr>
          <w:t>3.</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Bidder’s disclosure (SBD 4)</w:t>
        </w:r>
        <w:r>
          <w:rPr>
            <w:noProof/>
            <w:webHidden/>
          </w:rPr>
          <w:tab/>
        </w:r>
        <w:r>
          <w:rPr>
            <w:noProof/>
            <w:webHidden/>
          </w:rPr>
          <w:fldChar w:fldCharType="begin"/>
        </w:r>
        <w:r>
          <w:rPr>
            <w:noProof/>
            <w:webHidden/>
          </w:rPr>
          <w:instrText xml:space="preserve"> PAGEREF _Toc222498907 \h </w:instrText>
        </w:r>
        <w:r>
          <w:rPr>
            <w:noProof/>
            <w:webHidden/>
          </w:rPr>
        </w:r>
        <w:r>
          <w:rPr>
            <w:noProof/>
            <w:webHidden/>
          </w:rPr>
          <w:fldChar w:fldCharType="separate"/>
        </w:r>
        <w:r w:rsidR="00C77DE3">
          <w:rPr>
            <w:noProof/>
            <w:webHidden/>
          </w:rPr>
          <w:t>12</w:t>
        </w:r>
        <w:r>
          <w:rPr>
            <w:noProof/>
            <w:webHidden/>
          </w:rPr>
          <w:fldChar w:fldCharType="end"/>
        </w:r>
      </w:hyperlink>
    </w:p>
    <w:p w14:paraId="3E324D8A" w14:textId="0E72D4C7"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8" w:history="1">
        <w:r w:rsidRPr="00EB45F1">
          <w:rPr>
            <w:rStyle w:val="Hyperlink"/>
            <w:noProof/>
            <w:lang w:val="en-GB"/>
          </w:rPr>
          <w:t>3.1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Purpose of disclosure</w:t>
        </w:r>
        <w:r>
          <w:rPr>
            <w:noProof/>
            <w:webHidden/>
          </w:rPr>
          <w:tab/>
        </w:r>
        <w:r>
          <w:rPr>
            <w:noProof/>
            <w:webHidden/>
          </w:rPr>
          <w:fldChar w:fldCharType="begin"/>
        </w:r>
        <w:r>
          <w:rPr>
            <w:noProof/>
            <w:webHidden/>
          </w:rPr>
          <w:instrText xml:space="preserve"> PAGEREF _Toc222498908 \h </w:instrText>
        </w:r>
        <w:r>
          <w:rPr>
            <w:noProof/>
            <w:webHidden/>
          </w:rPr>
        </w:r>
        <w:r>
          <w:rPr>
            <w:noProof/>
            <w:webHidden/>
          </w:rPr>
          <w:fldChar w:fldCharType="separate"/>
        </w:r>
        <w:r w:rsidR="00C77DE3">
          <w:rPr>
            <w:noProof/>
            <w:webHidden/>
          </w:rPr>
          <w:t>12</w:t>
        </w:r>
        <w:r>
          <w:rPr>
            <w:noProof/>
            <w:webHidden/>
          </w:rPr>
          <w:fldChar w:fldCharType="end"/>
        </w:r>
      </w:hyperlink>
    </w:p>
    <w:p w14:paraId="2AD57835" w14:textId="4E46E16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9" w:history="1">
        <w:r w:rsidRPr="00EB45F1">
          <w:rPr>
            <w:rStyle w:val="Hyperlink"/>
            <w:noProof/>
            <w:lang w:val="en-GB"/>
          </w:rPr>
          <w:t>3.2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Bidder’s Disclosure</w:t>
        </w:r>
        <w:r>
          <w:rPr>
            <w:noProof/>
            <w:webHidden/>
          </w:rPr>
          <w:tab/>
        </w:r>
        <w:r>
          <w:rPr>
            <w:noProof/>
            <w:webHidden/>
          </w:rPr>
          <w:fldChar w:fldCharType="begin"/>
        </w:r>
        <w:r>
          <w:rPr>
            <w:noProof/>
            <w:webHidden/>
          </w:rPr>
          <w:instrText xml:space="preserve"> PAGEREF _Toc222498909 \h </w:instrText>
        </w:r>
        <w:r>
          <w:rPr>
            <w:noProof/>
            <w:webHidden/>
          </w:rPr>
        </w:r>
        <w:r>
          <w:rPr>
            <w:noProof/>
            <w:webHidden/>
          </w:rPr>
          <w:fldChar w:fldCharType="separate"/>
        </w:r>
        <w:r w:rsidR="00C77DE3">
          <w:rPr>
            <w:noProof/>
            <w:webHidden/>
          </w:rPr>
          <w:t>12</w:t>
        </w:r>
        <w:r>
          <w:rPr>
            <w:noProof/>
            <w:webHidden/>
          </w:rPr>
          <w:fldChar w:fldCharType="end"/>
        </w:r>
      </w:hyperlink>
    </w:p>
    <w:p w14:paraId="5A715142" w14:textId="47811AD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0" w:history="1">
        <w:r w:rsidRPr="00EB45F1">
          <w:rPr>
            <w:rStyle w:val="Hyperlink"/>
            <w:noProof/>
            <w:lang w:val="en-GB"/>
          </w:rPr>
          <w:t>3.3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Bidder’s Declaration</w:t>
        </w:r>
        <w:r>
          <w:rPr>
            <w:noProof/>
            <w:webHidden/>
          </w:rPr>
          <w:tab/>
        </w:r>
        <w:r>
          <w:rPr>
            <w:noProof/>
            <w:webHidden/>
          </w:rPr>
          <w:fldChar w:fldCharType="begin"/>
        </w:r>
        <w:r>
          <w:rPr>
            <w:noProof/>
            <w:webHidden/>
          </w:rPr>
          <w:instrText xml:space="preserve"> PAGEREF _Toc222498910 \h </w:instrText>
        </w:r>
        <w:r>
          <w:rPr>
            <w:noProof/>
            <w:webHidden/>
          </w:rPr>
        </w:r>
        <w:r>
          <w:rPr>
            <w:noProof/>
            <w:webHidden/>
          </w:rPr>
          <w:fldChar w:fldCharType="separate"/>
        </w:r>
        <w:r w:rsidR="00C77DE3">
          <w:rPr>
            <w:noProof/>
            <w:webHidden/>
          </w:rPr>
          <w:t>13</w:t>
        </w:r>
        <w:r>
          <w:rPr>
            <w:noProof/>
            <w:webHidden/>
          </w:rPr>
          <w:fldChar w:fldCharType="end"/>
        </w:r>
      </w:hyperlink>
    </w:p>
    <w:p w14:paraId="4847402C" w14:textId="36DFBDA3"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11" w:history="1">
        <w:r w:rsidRPr="00EB45F1">
          <w:rPr>
            <w:rStyle w:val="Hyperlink"/>
            <w:noProof/>
          </w:rPr>
          <w:t>4.</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Preferential Procurement Claim Form (SBD 6.1)</w:t>
        </w:r>
        <w:r>
          <w:rPr>
            <w:noProof/>
            <w:webHidden/>
          </w:rPr>
          <w:tab/>
        </w:r>
        <w:r>
          <w:rPr>
            <w:noProof/>
            <w:webHidden/>
          </w:rPr>
          <w:fldChar w:fldCharType="begin"/>
        </w:r>
        <w:r>
          <w:rPr>
            <w:noProof/>
            <w:webHidden/>
          </w:rPr>
          <w:instrText xml:space="preserve"> PAGEREF _Toc222498911 \h </w:instrText>
        </w:r>
        <w:r>
          <w:rPr>
            <w:noProof/>
            <w:webHidden/>
          </w:rPr>
        </w:r>
        <w:r>
          <w:rPr>
            <w:noProof/>
            <w:webHidden/>
          </w:rPr>
          <w:fldChar w:fldCharType="separate"/>
        </w:r>
        <w:r w:rsidR="00C77DE3">
          <w:rPr>
            <w:noProof/>
            <w:webHidden/>
          </w:rPr>
          <w:t>15</w:t>
        </w:r>
        <w:r>
          <w:rPr>
            <w:noProof/>
            <w:webHidden/>
          </w:rPr>
          <w:fldChar w:fldCharType="end"/>
        </w:r>
      </w:hyperlink>
    </w:p>
    <w:p w14:paraId="7075A0BD" w14:textId="572D07C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2" w:history="1">
        <w:r w:rsidRPr="00EB45F1">
          <w:rPr>
            <w:rStyle w:val="Hyperlink"/>
            <w:noProof/>
          </w:rPr>
          <w:t>4.1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Specific conditions for this bid</w:t>
        </w:r>
        <w:r>
          <w:rPr>
            <w:noProof/>
            <w:webHidden/>
          </w:rPr>
          <w:tab/>
        </w:r>
        <w:r>
          <w:rPr>
            <w:noProof/>
            <w:webHidden/>
          </w:rPr>
          <w:fldChar w:fldCharType="begin"/>
        </w:r>
        <w:r>
          <w:rPr>
            <w:noProof/>
            <w:webHidden/>
          </w:rPr>
          <w:instrText xml:space="preserve"> PAGEREF _Toc222498912 \h </w:instrText>
        </w:r>
        <w:r>
          <w:rPr>
            <w:noProof/>
            <w:webHidden/>
          </w:rPr>
        </w:r>
        <w:r>
          <w:rPr>
            <w:noProof/>
            <w:webHidden/>
          </w:rPr>
          <w:fldChar w:fldCharType="separate"/>
        </w:r>
        <w:r w:rsidR="00C77DE3">
          <w:rPr>
            <w:noProof/>
            <w:webHidden/>
          </w:rPr>
          <w:t>15</w:t>
        </w:r>
        <w:r>
          <w:rPr>
            <w:noProof/>
            <w:webHidden/>
          </w:rPr>
          <w:fldChar w:fldCharType="end"/>
        </w:r>
      </w:hyperlink>
    </w:p>
    <w:p w14:paraId="6BA45ACF" w14:textId="49685D1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3" w:history="1">
        <w:r w:rsidRPr="00EB45F1">
          <w:rPr>
            <w:rStyle w:val="Hyperlink"/>
            <w:rFonts w:cstheme="minorHAnsi"/>
            <w:noProof/>
          </w:rPr>
          <w:t>4.2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Formulae for procurement of goods and services</w:t>
        </w:r>
        <w:r>
          <w:rPr>
            <w:noProof/>
            <w:webHidden/>
          </w:rPr>
          <w:tab/>
        </w:r>
        <w:r>
          <w:rPr>
            <w:noProof/>
            <w:webHidden/>
          </w:rPr>
          <w:fldChar w:fldCharType="begin"/>
        </w:r>
        <w:r>
          <w:rPr>
            <w:noProof/>
            <w:webHidden/>
          </w:rPr>
          <w:instrText xml:space="preserve"> PAGEREF _Toc222498913 \h </w:instrText>
        </w:r>
        <w:r>
          <w:rPr>
            <w:noProof/>
            <w:webHidden/>
          </w:rPr>
        </w:r>
        <w:r>
          <w:rPr>
            <w:noProof/>
            <w:webHidden/>
          </w:rPr>
          <w:fldChar w:fldCharType="separate"/>
        </w:r>
        <w:r w:rsidR="00C77DE3">
          <w:rPr>
            <w:noProof/>
            <w:webHidden/>
          </w:rPr>
          <w:t>15</w:t>
        </w:r>
        <w:r>
          <w:rPr>
            <w:noProof/>
            <w:webHidden/>
          </w:rPr>
          <w:fldChar w:fldCharType="end"/>
        </w:r>
      </w:hyperlink>
    </w:p>
    <w:p w14:paraId="1B3CA39F" w14:textId="3C79645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14" w:history="1">
        <w:r w:rsidRPr="00EB45F1">
          <w:rPr>
            <w:rStyle w:val="Hyperlink"/>
            <w:rFonts w:cstheme="minorHAnsi"/>
            <w:noProof/>
          </w:rPr>
          <w:t>4.2.1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Points awarded for price</w:t>
        </w:r>
        <w:r>
          <w:rPr>
            <w:noProof/>
            <w:webHidden/>
          </w:rPr>
          <w:tab/>
        </w:r>
        <w:r>
          <w:rPr>
            <w:noProof/>
            <w:webHidden/>
          </w:rPr>
          <w:fldChar w:fldCharType="begin"/>
        </w:r>
        <w:r>
          <w:rPr>
            <w:noProof/>
            <w:webHidden/>
          </w:rPr>
          <w:instrText xml:space="preserve"> PAGEREF _Toc222498914 \h </w:instrText>
        </w:r>
        <w:r>
          <w:rPr>
            <w:noProof/>
            <w:webHidden/>
          </w:rPr>
        </w:r>
        <w:r>
          <w:rPr>
            <w:noProof/>
            <w:webHidden/>
          </w:rPr>
          <w:fldChar w:fldCharType="separate"/>
        </w:r>
        <w:r w:rsidR="00C77DE3">
          <w:rPr>
            <w:noProof/>
            <w:webHidden/>
          </w:rPr>
          <w:t>15</w:t>
        </w:r>
        <w:r>
          <w:rPr>
            <w:noProof/>
            <w:webHidden/>
          </w:rPr>
          <w:fldChar w:fldCharType="end"/>
        </w:r>
      </w:hyperlink>
    </w:p>
    <w:p w14:paraId="005DDE50" w14:textId="00B09C2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5" w:history="1">
        <w:r w:rsidRPr="00EB45F1">
          <w:rPr>
            <w:rStyle w:val="Hyperlink"/>
            <w:noProof/>
          </w:rPr>
          <w:t>4.3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Preference points awarded for specific goals</w:t>
        </w:r>
        <w:r>
          <w:rPr>
            <w:noProof/>
            <w:webHidden/>
          </w:rPr>
          <w:tab/>
        </w:r>
        <w:r>
          <w:rPr>
            <w:noProof/>
            <w:webHidden/>
          </w:rPr>
          <w:fldChar w:fldCharType="begin"/>
        </w:r>
        <w:r>
          <w:rPr>
            <w:noProof/>
            <w:webHidden/>
          </w:rPr>
          <w:instrText xml:space="preserve"> PAGEREF _Toc222498915 \h </w:instrText>
        </w:r>
        <w:r>
          <w:rPr>
            <w:noProof/>
            <w:webHidden/>
          </w:rPr>
        </w:r>
        <w:r>
          <w:rPr>
            <w:noProof/>
            <w:webHidden/>
          </w:rPr>
          <w:fldChar w:fldCharType="separate"/>
        </w:r>
        <w:r w:rsidR="00C77DE3">
          <w:rPr>
            <w:noProof/>
            <w:webHidden/>
          </w:rPr>
          <w:t>15</w:t>
        </w:r>
        <w:r>
          <w:rPr>
            <w:noProof/>
            <w:webHidden/>
          </w:rPr>
          <w:fldChar w:fldCharType="end"/>
        </w:r>
      </w:hyperlink>
    </w:p>
    <w:p w14:paraId="2C26447B" w14:textId="5D4BACC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6" w:history="1">
        <w:r w:rsidRPr="00EB45F1">
          <w:rPr>
            <w:rStyle w:val="Hyperlink"/>
            <w:noProof/>
          </w:rPr>
          <w:t>4.4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Sub-Contracting</w:t>
        </w:r>
        <w:r>
          <w:rPr>
            <w:noProof/>
            <w:webHidden/>
          </w:rPr>
          <w:tab/>
        </w:r>
        <w:r>
          <w:rPr>
            <w:noProof/>
            <w:webHidden/>
          </w:rPr>
          <w:fldChar w:fldCharType="begin"/>
        </w:r>
        <w:r>
          <w:rPr>
            <w:noProof/>
            <w:webHidden/>
          </w:rPr>
          <w:instrText xml:space="preserve"> PAGEREF _Toc222498916 \h </w:instrText>
        </w:r>
        <w:r>
          <w:rPr>
            <w:noProof/>
            <w:webHidden/>
          </w:rPr>
        </w:r>
        <w:r>
          <w:rPr>
            <w:noProof/>
            <w:webHidden/>
          </w:rPr>
          <w:fldChar w:fldCharType="separate"/>
        </w:r>
        <w:r w:rsidR="00C77DE3">
          <w:rPr>
            <w:noProof/>
            <w:webHidden/>
          </w:rPr>
          <w:t>16</w:t>
        </w:r>
        <w:r>
          <w:rPr>
            <w:noProof/>
            <w:webHidden/>
          </w:rPr>
          <w:fldChar w:fldCharType="end"/>
        </w:r>
      </w:hyperlink>
    </w:p>
    <w:p w14:paraId="531DFCF9" w14:textId="063B879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7" w:history="1">
        <w:r w:rsidRPr="00EB45F1">
          <w:rPr>
            <w:rStyle w:val="Hyperlink"/>
            <w:noProof/>
          </w:rPr>
          <w:t>4.5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Declaration with regard to Company / Firm</w:t>
        </w:r>
        <w:r>
          <w:rPr>
            <w:noProof/>
            <w:webHidden/>
          </w:rPr>
          <w:tab/>
        </w:r>
        <w:r>
          <w:rPr>
            <w:noProof/>
            <w:webHidden/>
          </w:rPr>
          <w:fldChar w:fldCharType="begin"/>
        </w:r>
        <w:r>
          <w:rPr>
            <w:noProof/>
            <w:webHidden/>
          </w:rPr>
          <w:instrText xml:space="preserve"> PAGEREF _Toc222498917 \h </w:instrText>
        </w:r>
        <w:r>
          <w:rPr>
            <w:noProof/>
            <w:webHidden/>
          </w:rPr>
        </w:r>
        <w:r>
          <w:rPr>
            <w:noProof/>
            <w:webHidden/>
          </w:rPr>
          <w:fldChar w:fldCharType="separate"/>
        </w:r>
        <w:r w:rsidR="00C77DE3">
          <w:rPr>
            <w:noProof/>
            <w:webHidden/>
          </w:rPr>
          <w:t>16</w:t>
        </w:r>
        <w:r>
          <w:rPr>
            <w:noProof/>
            <w:webHidden/>
          </w:rPr>
          <w:fldChar w:fldCharType="end"/>
        </w:r>
      </w:hyperlink>
    </w:p>
    <w:p w14:paraId="407EBFF6" w14:textId="32DEFCF2"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18" w:history="1">
        <w:r w:rsidRPr="00EB45F1">
          <w:rPr>
            <w:rStyle w:val="Hyperlink"/>
            <w:noProof/>
          </w:rPr>
          <w:t>5.</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Government Procurement: General Conditions of Contract (GCC)</w:t>
        </w:r>
        <w:r>
          <w:rPr>
            <w:noProof/>
            <w:webHidden/>
          </w:rPr>
          <w:tab/>
        </w:r>
        <w:r>
          <w:rPr>
            <w:noProof/>
            <w:webHidden/>
          </w:rPr>
          <w:fldChar w:fldCharType="begin"/>
        </w:r>
        <w:r>
          <w:rPr>
            <w:noProof/>
            <w:webHidden/>
          </w:rPr>
          <w:instrText xml:space="preserve"> PAGEREF _Toc222498918 \h </w:instrText>
        </w:r>
        <w:r>
          <w:rPr>
            <w:noProof/>
            <w:webHidden/>
          </w:rPr>
        </w:r>
        <w:r>
          <w:rPr>
            <w:noProof/>
            <w:webHidden/>
          </w:rPr>
          <w:fldChar w:fldCharType="separate"/>
        </w:r>
        <w:r w:rsidR="00C77DE3">
          <w:rPr>
            <w:noProof/>
            <w:webHidden/>
          </w:rPr>
          <w:t>17</w:t>
        </w:r>
        <w:r>
          <w:rPr>
            <w:noProof/>
            <w:webHidden/>
          </w:rPr>
          <w:fldChar w:fldCharType="end"/>
        </w:r>
      </w:hyperlink>
    </w:p>
    <w:p w14:paraId="59972299" w14:textId="4852184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9" w:history="1">
        <w:r w:rsidRPr="00EB45F1">
          <w:rPr>
            <w:rStyle w:val="Hyperlink"/>
            <w:noProof/>
            <w:lang w:val="en-GB"/>
          </w:rPr>
          <w:t>5.1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Purpose</w:t>
        </w:r>
        <w:r>
          <w:rPr>
            <w:noProof/>
            <w:webHidden/>
          </w:rPr>
          <w:tab/>
        </w:r>
        <w:r>
          <w:rPr>
            <w:noProof/>
            <w:webHidden/>
          </w:rPr>
          <w:fldChar w:fldCharType="begin"/>
        </w:r>
        <w:r>
          <w:rPr>
            <w:noProof/>
            <w:webHidden/>
          </w:rPr>
          <w:instrText xml:space="preserve"> PAGEREF _Toc222498919 \h </w:instrText>
        </w:r>
        <w:r>
          <w:rPr>
            <w:noProof/>
            <w:webHidden/>
          </w:rPr>
        </w:r>
        <w:r>
          <w:rPr>
            <w:noProof/>
            <w:webHidden/>
          </w:rPr>
          <w:fldChar w:fldCharType="separate"/>
        </w:r>
        <w:r w:rsidR="00C77DE3">
          <w:rPr>
            <w:noProof/>
            <w:webHidden/>
          </w:rPr>
          <w:t>17</w:t>
        </w:r>
        <w:r>
          <w:rPr>
            <w:noProof/>
            <w:webHidden/>
          </w:rPr>
          <w:fldChar w:fldCharType="end"/>
        </w:r>
      </w:hyperlink>
    </w:p>
    <w:p w14:paraId="16172672" w14:textId="3A8DD3A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0" w:history="1">
        <w:r w:rsidRPr="00EB45F1">
          <w:rPr>
            <w:rStyle w:val="Hyperlink"/>
            <w:noProof/>
          </w:rPr>
          <w:t>5.2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Application</w:t>
        </w:r>
        <w:r>
          <w:rPr>
            <w:noProof/>
            <w:webHidden/>
          </w:rPr>
          <w:tab/>
        </w:r>
        <w:r>
          <w:rPr>
            <w:noProof/>
            <w:webHidden/>
          </w:rPr>
          <w:fldChar w:fldCharType="begin"/>
        </w:r>
        <w:r>
          <w:rPr>
            <w:noProof/>
            <w:webHidden/>
          </w:rPr>
          <w:instrText xml:space="preserve"> PAGEREF _Toc222498920 \h </w:instrText>
        </w:r>
        <w:r>
          <w:rPr>
            <w:noProof/>
            <w:webHidden/>
          </w:rPr>
        </w:r>
        <w:r>
          <w:rPr>
            <w:noProof/>
            <w:webHidden/>
          </w:rPr>
          <w:fldChar w:fldCharType="separate"/>
        </w:r>
        <w:r w:rsidR="00C77DE3">
          <w:rPr>
            <w:noProof/>
            <w:webHidden/>
          </w:rPr>
          <w:t>18</w:t>
        </w:r>
        <w:r>
          <w:rPr>
            <w:noProof/>
            <w:webHidden/>
          </w:rPr>
          <w:fldChar w:fldCharType="end"/>
        </w:r>
      </w:hyperlink>
    </w:p>
    <w:p w14:paraId="112A953F" w14:textId="402519A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1" w:history="1">
        <w:r w:rsidRPr="00EB45F1">
          <w:rPr>
            <w:rStyle w:val="Hyperlink"/>
            <w:noProof/>
          </w:rPr>
          <w:t>5.3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General</w:t>
        </w:r>
        <w:r>
          <w:rPr>
            <w:noProof/>
            <w:webHidden/>
          </w:rPr>
          <w:tab/>
        </w:r>
        <w:r>
          <w:rPr>
            <w:noProof/>
            <w:webHidden/>
          </w:rPr>
          <w:fldChar w:fldCharType="begin"/>
        </w:r>
        <w:r>
          <w:rPr>
            <w:noProof/>
            <w:webHidden/>
          </w:rPr>
          <w:instrText xml:space="preserve"> PAGEREF _Toc222498921 \h </w:instrText>
        </w:r>
        <w:r>
          <w:rPr>
            <w:noProof/>
            <w:webHidden/>
          </w:rPr>
        </w:r>
        <w:r>
          <w:rPr>
            <w:noProof/>
            <w:webHidden/>
          </w:rPr>
          <w:fldChar w:fldCharType="separate"/>
        </w:r>
        <w:r w:rsidR="00C77DE3">
          <w:rPr>
            <w:noProof/>
            <w:webHidden/>
          </w:rPr>
          <w:t>18</w:t>
        </w:r>
        <w:r>
          <w:rPr>
            <w:noProof/>
            <w:webHidden/>
          </w:rPr>
          <w:fldChar w:fldCharType="end"/>
        </w:r>
      </w:hyperlink>
    </w:p>
    <w:p w14:paraId="29AC3D59" w14:textId="314F474C"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2" w:history="1">
        <w:r w:rsidRPr="00EB45F1">
          <w:rPr>
            <w:rStyle w:val="Hyperlink"/>
            <w:noProof/>
          </w:rPr>
          <w:t>5.4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Standards</w:t>
        </w:r>
        <w:r>
          <w:rPr>
            <w:noProof/>
            <w:webHidden/>
          </w:rPr>
          <w:tab/>
        </w:r>
        <w:r>
          <w:rPr>
            <w:noProof/>
            <w:webHidden/>
          </w:rPr>
          <w:fldChar w:fldCharType="begin"/>
        </w:r>
        <w:r>
          <w:rPr>
            <w:noProof/>
            <w:webHidden/>
          </w:rPr>
          <w:instrText xml:space="preserve"> PAGEREF _Toc222498922 \h </w:instrText>
        </w:r>
        <w:r>
          <w:rPr>
            <w:noProof/>
            <w:webHidden/>
          </w:rPr>
        </w:r>
        <w:r>
          <w:rPr>
            <w:noProof/>
            <w:webHidden/>
          </w:rPr>
          <w:fldChar w:fldCharType="separate"/>
        </w:r>
        <w:r w:rsidR="00C77DE3">
          <w:rPr>
            <w:noProof/>
            <w:webHidden/>
          </w:rPr>
          <w:t>18</w:t>
        </w:r>
        <w:r>
          <w:rPr>
            <w:noProof/>
            <w:webHidden/>
          </w:rPr>
          <w:fldChar w:fldCharType="end"/>
        </w:r>
      </w:hyperlink>
    </w:p>
    <w:p w14:paraId="4FBA404B" w14:textId="6C407C8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3" w:history="1">
        <w:r w:rsidRPr="00EB45F1">
          <w:rPr>
            <w:rStyle w:val="Hyperlink"/>
            <w:noProof/>
          </w:rPr>
          <w:t>5.5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Use of contract documents, information and inspection</w:t>
        </w:r>
        <w:r>
          <w:rPr>
            <w:noProof/>
            <w:webHidden/>
          </w:rPr>
          <w:tab/>
        </w:r>
        <w:r>
          <w:rPr>
            <w:noProof/>
            <w:webHidden/>
          </w:rPr>
          <w:fldChar w:fldCharType="begin"/>
        </w:r>
        <w:r>
          <w:rPr>
            <w:noProof/>
            <w:webHidden/>
          </w:rPr>
          <w:instrText xml:space="preserve"> PAGEREF _Toc222498923 \h </w:instrText>
        </w:r>
        <w:r>
          <w:rPr>
            <w:noProof/>
            <w:webHidden/>
          </w:rPr>
        </w:r>
        <w:r>
          <w:rPr>
            <w:noProof/>
            <w:webHidden/>
          </w:rPr>
          <w:fldChar w:fldCharType="separate"/>
        </w:r>
        <w:r w:rsidR="00C77DE3">
          <w:rPr>
            <w:noProof/>
            <w:webHidden/>
          </w:rPr>
          <w:t>18</w:t>
        </w:r>
        <w:r>
          <w:rPr>
            <w:noProof/>
            <w:webHidden/>
          </w:rPr>
          <w:fldChar w:fldCharType="end"/>
        </w:r>
      </w:hyperlink>
    </w:p>
    <w:p w14:paraId="37416998" w14:textId="37AC3B3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4" w:history="1">
        <w:r w:rsidRPr="00EB45F1">
          <w:rPr>
            <w:rStyle w:val="Hyperlink"/>
            <w:noProof/>
          </w:rPr>
          <w:t>5.6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Patent rights</w:t>
        </w:r>
        <w:r>
          <w:rPr>
            <w:noProof/>
            <w:webHidden/>
          </w:rPr>
          <w:tab/>
        </w:r>
        <w:r>
          <w:rPr>
            <w:noProof/>
            <w:webHidden/>
          </w:rPr>
          <w:fldChar w:fldCharType="begin"/>
        </w:r>
        <w:r>
          <w:rPr>
            <w:noProof/>
            <w:webHidden/>
          </w:rPr>
          <w:instrText xml:space="preserve"> PAGEREF _Toc222498924 \h </w:instrText>
        </w:r>
        <w:r>
          <w:rPr>
            <w:noProof/>
            <w:webHidden/>
          </w:rPr>
        </w:r>
        <w:r>
          <w:rPr>
            <w:noProof/>
            <w:webHidden/>
          </w:rPr>
          <w:fldChar w:fldCharType="separate"/>
        </w:r>
        <w:r w:rsidR="00C77DE3">
          <w:rPr>
            <w:noProof/>
            <w:webHidden/>
          </w:rPr>
          <w:t>18</w:t>
        </w:r>
        <w:r>
          <w:rPr>
            <w:noProof/>
            <w:webHidden/>
          </w:rPr>
          <w:fldChar w:fldCharType="end"/>
        </w:r>
      </w:hyperlink>
    </w:p>
    <w:p w14:paraId="637CB8B8" w14:textId="2824091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5" w:history="1">
        <w:r w:rsidRPr="00EB45F1">
          <w:rPr>
            <w:rStyle w:val="Hyperlink"/>
            <w:noProof/>
          </w:rPr>
          <w:t>5.7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Performance security</w:t>
        </w:r>
        <w:r>
          <w:rPr>
            <w:noProof/>
            <w:webHidden/>
          </w:rPr>
          <w:tab/>
        </w:r>
        <w:r>
          <w:rPr>
            <w:noProof/>
            <w:webHidden/>
          </w:rPr>
          <w:fldChar w:fldCharType="begin"/>
        </w:r>
        <w:r>
          <w:rPr>
            <w:noProof/>
            <w:webHidden/>
          </w:rPr>
          <w:instrText xml:space="preserve"> PAGEREF _Toc222498925 \h </w:instrText>
        </w:r>
        <w:r>
          <w:rPr>
            <w:noProof/>
            <w:webHidden/>
          </w:rPr>
        </w:r>
        <w:r>
          <w:rPr>
            <w:noProof/>
            <w:webHidden/>
          </w:rPr>
          <w:fldChar w:fldCharType="separate"/>
        </w:r>
        <w:r w:rsidR="00C77DE3">
          <w:rPr>
            <w:noProof/>
            <w:webHidden/>
          </w:rPr>
          <w:t>18</w:t>
        </w:r>
        <w:r>
          <w:rPr>
            <w:noProof/>
            <w:webHidden/>
          </w:rPr>
          <w:fldChar w:fldCharType="end"/>
        </w:r>
      </w:hyperlink>
    </w:p>
    <w:p w14:paraId="42C75624" w14:textId="7461E2B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6" w:history="1">
        <w:r w:rsidRPr="00EB45F1">
          <w:rPr>
            <w:rStyle w:val="Hyperlink"/>
            <w:noProof/>
          </w:rPr>
          <w:t>5.8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Inspections, tests and analyses</w:t>
        </w:r>
        <w:r>
          <w:rPr>
            <w:noProof/>
            <w:webHidden/>
          </w:rPr>
          <w:tab/>
        </w:r>
        <w:r>
          <w:rPr>
            <w:noProof/>
            <w:webHidden/>
          </w:rPr>
          <w:fldChar w:fldCharType="begin"/>
        </w:r>
        <w:r>
          <w:rPr>
            <w:noProof/>
            <w:webHidden/>
          </w:rPr>
          <w:instrText xml:space="preserve"> PAGEREF _Toc222498926 \h </w:instrText>
        </w:r>
        <w:r>
          <w:rPr>
            <w:noProof/>
            <w:webHidden/>
          </w:rPr>
        </w:r>
        <w:r>
          <w:rPr>
            <w:noProof/>
            <w:webHidden/>
          </w:rPr>
          <w:fldChar w:fldCharType="separate"/>
        </w:r>
        <w:r w:rsidR="00C77DE3">
          <w:rPr>
            <w:noProof/>
            <w:webHidden/>
          </w:rPr>
          <w:t>19</w:t>
        </w:r>
        <w:r>
          <w:rPr>
            <w:noProof/>
            <w:webHidden/>
          </w:rPr>
          <w:fldChar w:fldCharType="end"/>
        </w:r>
      </w:hyperlink>
    </w:p>
    <w:p w14:paraId="7440811C" w14:textId="3F080B8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7" w:history="1">
        <w:r w:rsidRPr="00EB45F1">
          <w:rPr>
            <w:rStyle w:val="Hyperlink"/>
            <w:noProof/>
          </w:rPr>
          <w:t>5.9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Packing</w:t>
        </w:r>
        <w:r>
          <w:rPr>
            <w:noProof/>
            <w:webHidden/>
          </w:rPr>
          <w:tab/>
        </w:r>
        <w:r>
          <w:rPr>
            <w:noProof/>
            <w:webHidden/>
          </w:rPr>
          <w:fldChar w:fldCharType="begin"/>
        </w:r>
        <w:r>
          <w:rPr>
            <w:noProof/>
            <w:webHidden/>
          </w:rPr>
          <w:instrText xml:space="preserve"> PAGEREF _Toc222498927 \h </w:instrText>
        </w:r>
        <w:r>
          <w:rPr>
            <w:noProof/>
            <w:webHidden/>
          </w:rPr>
        </w:r>
        <w:r>
          <w:rPr>
            <w:noProof/>
            <w:webHidden/>
          </w:rPr>
          <w:fldChar w:fldCharType="separate"/>
        </w:r>
        <w:r w:rsidR="00C77DE3">
          <w:rPr>
            <w:noProof/>
            <w:webHidden/>
          </w:rPr>
          <w:t>19</w:t>
        </w:r>
        <w:r>
          <w:rPr>
            <w:noProof/>
            <w:webHidden/>
          </w:rPr>
          <w:fldChar w:fldCharType="end"/>
        </w:r>
      </w:hyperlink>
    </w:p>
    <w:p w14:paraId="69A60DCC" w14:textId="38DABC0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8" w:history="1">
        <w:r w:rsidRPr="00EB45F1">
          <w:rPr>
            <w:rStyle w:val="Hyperlink"/>
            <w:noProof/>
          </w:rPr>
          <w:t>5.10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Delivery and documents</w:t>
        </w:r>
        <w:r>
          <w:rPr>
            <w:noProof/>
            <w:webHidden/>
          </w:rPr>
          <w:tab/>
        </w:r>
        <w:r>
          <w:rPr>
            <w:noProof/>
            <w:webHidden/>
          </w:rPr>
          <w:fldChar w:fldCharType="begin"/>
        </w:r>
        <w:r>
          <w:rPr>
            <w:noProof/>
            <w:webHidden/>
          </w:rPr>
          <w:instrText xml:space="preserve"> PAGEREF _Toc222498928 \h </w:instrText>
        </w:r>
        <w:r>
          <w:rPr>
            <w:noProof/>
            <w:webHidden/>
          </w:rPr>
        </w:r>
        <w:r>
          <w:rPr>
            <w:noProof/>
            <w:webHidden/>
          </w:rPr>
          <w:fldChar w:fldCharType="separate"/>
        </w:r>
        <w:r w:rsidR="00C77DE3">
          <w:rPr>
            <w:noProof/>
            <w:webHidden/>
          </w:rPr>
          <w:t>20</w:t>
        </w:r>
        <w:r>
          <w:rPr>
            <w:noProof/>
            <w:webHidden/>
          </w:rPr>
          <w:fldChar w:fldCharType="end"/>
        </w:r>
      </w:hyperlink>
    </w:p>
    <w:p w14:paraId="226C4A6A" w14:textId="02BD4D0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9" w:history="1">
        <w:r w:rsidRPr="00EB45F1">
          <w:rPr>
            <w:rStyle w:val="Hyperlink"/>
            <w:noProof/>
          </w:rPr>
          <w:t>5.11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Insurance</w:t>
        </w:r>
        <w:r>
          <w:rPr>
            <w:noProof/>
            <w:webHidden/>
          </w:rPr>
          <w:tab/>
        </w:r>
        <w:r>
          <w:rPr>
            <w:noProof/>
            <w:webHidden/>
          </w:rPr>
          <w:fldChar w:fldCharType="begin"/>
        </w:r>
        <w:r>
          <w:rPr>
            <w:noProof/>
            <w:webHidden/>
          </w:rPr>
          <w:instrText xml:space="preserve"> PAGEREF _Toc222498929 \h </w:instrText>
        </w:r>
        <w:r>
          <w:rPr>
            <w:noProof/>
            <w:webHidden/>
          </w:rPr>
        </w:r>
        <w:r>
          <w:rPr>
            <w:noProof/>
            <w:webHidden/>
          </w:rPr>
          <w:fldChar w:fldCharType="separate"/>
        </w:r>
        <w:r w:rsidR="00C77DE3">
          <w:rPr>
            <w:noProof/>
            <w:webHidden/>
          </w:rPr>
          <w:t>20</w:t>
        </w:r>
        <w:r>
          <w:rPr>
            <w:noProof/>
            <w:webHidden/>
          </w:rPr>
          <w:fldChar w:fldCharType="end"/>
        </w:r>
      </w:hyperlink>
    </w:p>
    <w:p w14:paraId="2F6F8F4A" w14:textId="6EF1708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0" w:history="1">
        <w:r w:rsidRPr="00EB45F1">
          <w:rPr>
            <w:rStyle w:val="Hyperlink"/>
            <w:noProof/>
          </w:rPr>
          <w:t>5.12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Transportation</w:t>
        </w:r>
        <w:r>
          <w:rPr>
            <w:noProof/>
            <w:webHidden/>
          </w:rPr>
          <w:tab/>
        </w:r>
        <w:r>
          <w:rPr>
            <w:noProof/>
            <w:webHidden/>
          </w:rPr>
          <w:fldChar w:fldCharType="begin"/>
        </w:r>
        <w:r>
          <w:rPr>
            <w:noProof/>
            <w:webHidden/>
          </w:rPr>
          <w:instrText xml:space="preserve"> PAGEREF _Toc222498930 \h </w:instrText>
        </w:r>
        <w:r>
          <w:rPr>
            <w:noProof/>
            <w:webHidden/>
          </w:rPr>
        </w:r>
        <w:r>
          <w:rPr>
            <w:noProof/>
            <w:webHidden/>
          </w:rPr>
          <w:fldChar w:fldCharType="separate"/>
        </w:r>
        <w:r w:rsidR="00C77DE3">
          <w:rPr>
            <w:noProof/>
            <w:webHidden/>
          </w:rPr>
          <w:t>20</w:t>
        </w:r>
        <w:r>
          <w:rPr>
            <w:noProof/>
            <w:webHidden/>
          </w:rPr>
          <w:fldChar w:fldCharType="end"/>
        </w:r>
      </w:hyperlink>
    </w:p>
    <w:p w14:paraId="65D8C7FF" w14:textId="1604DC69"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1" w:history="1">
        <w:r w:rsidRPr="00EB45F1">
          <w:rPr>
            <w:rStyle w:val="Hyperlink"/>
            <w:noProof/>
          </w:rPr>
          <w:t>5.13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Incidental services</w:t>
        </w:r>
        <w:r>
          <w:rPr>
            <w:noProof/>
            <w:webHidden/>
          </w:rPr>
          <w:tab/>
        </w:r>
        <w:r>
          <w:rPr>
            <w:noProof/>
            <w:webHidden/>
          </w:rPr>
          <w:fldChar w:fldCharType="begin"/>
        </w:r>
        <w:r>
          <w:rPr>
            <w:noProof/>
            <w:webHidden/>
          </w:rPr>
          <w:instrText xml:space="preserve"> PAGEREF _Toc222498931 \h </w:instrText>
        </w:r>
        <w:r>
          <w:rPr>
            <w:noProof/>
            <w:webHidden/>
          </w:rPr>
        </w:r>
        <w:r>
          <w:rPr>
            <w:noProof/>
            <w:webHidden/>
          </w:rPr>
          <w:fldChar w:fldCharType="separate"/>
        </w:r>
        <w:r w:rsidR="00C77DE3">
          <w:rPr>
            <w:noProof/>
            <w:webHidden/>
          </w:rPr>
          <w:t>20</w:t>
        </w:r>
        <w:r>
          <w:rPr>
            <w:noProof/>
            <w:webHidden/>
          </w:rPr>
          <w:fldChar w:fldCharType="end"/>
        </w:r>
      </w:hyperlink>
    </w:p>
    <w:p w14:paraId="487D71BB" w14:textId="319D0BE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2" w:history="1">
        <w:r w:rsidRPr="00EB45F1">
          <w:rPr>
            <w:rStyle w:val="Hyperlink"/>
            <w:noProof/>
          </w:rPr>
          <w:t>5.14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Spare parts</w:t>
        </w:r>
        <w:r>
          <w:rPr>
            <w:noProof/>
            <w:webHidden/>
          </w:rPr>
          <w:tab/>
        </w:r>
        <w:r>
          <w:rPr>
            <w:noProof/>
            <w:webHidden/>
          </w:rPr>
          <w:fldChar w:fldCharType="begin"/>
        </w:r>
        <w:r>
          <w:rPr>
            <w:noProof/>
            <w:webHidden/>
          </w:rPr>
          <w:instrText xml:space="preserve"> PAGEREF _Toc222498932 \h </w:instrText>
        </w:r>
        <w:r>
          <w:rPr>
            <w:noProof/>
            <w:webHidden/>
          </w:rPr>
        </w:r>
        <w:r>
          <w:rPr>
            <w:noProof/>
            <w:webHidden/>
          </w:rPr>
          <w:fldChar w:fldCharType="separate"/>
        </w:r>
        <w:r w:rsidR="00C77DE3">
          <w:rPr>
            <w:noProof/>
            <w:webHidden/>
          </w:rPr>
          <w:t>20</w:t>
        </w:r>
        <w:r>
          <w:rPr>
            <w:noProof/>
            <w:webHidden/>
          </w:rPr>
          <w:fldChar w:fldCharType="end"/>
        </w:r>
      </w:hyperlink>
    </w:p>
    <w:p w14:paraId="0F80E296" w14:textId="6A270577"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3" w:history="1">
        <w:r w:rsidRPr="00EB45F1">
          <w:rPr>
            <w:rStyle w:val="Hyperlink"/>
            <w:noProof/>
          </w:rPr>
          <w:t>5.15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Warranty</w:t>
        </w:r>
        <w:r>
          <w:rPr>
            <w:noProof/>
            <w:webHidden/>
          </w:rPr>
          <w:tab/>
        </w:r>
        <w:r>
          <w:rPr>
            <w:noProof/>
            <w:webHidden/>
          </w:rPr>
          <w:fldChar w:fldCharType="begin"/>
        </w:r>
        <w:r>
          <w:rPr>
            <w:noProof/>
            <w:webHidden/>
          </w:rPr>
          <w:instrText xml:space="preserve"> PAGEREF _Toc222498933 \h </w:instrText>
        </w:r>
        <w:r>
          <w:rPr>
            <w:noProof/>
            <w:webHidden/>
          </w:rPr>
        </w:r>
        <w:r>
          <w:rPr>
            <w:noProof/>
            <w:webHidden/>
          </w:rPr>
          <w:fldChar w:fldCharType="separate"/>
        </w:r>
        <w:r w:rsidR="00C77DE3">
          <w:rPr>
            <w:noProof/>
            <w:webHidden/>
          </w:rPr>
          <w:t>21</w:t>
        </w:r>
        <w:r>
          <w:rPr>
            <w:noProof/>
            <w:webHidden/>
          </w:rPr>
          <w:fldChar w:fldCharType="end"/>
        </w:r>
      </w:hyperlink>
    </w:p>
    <w:p w14:paraId="5E814B30" w14:textId="71F4101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4" w:history="1">
        <w:r w:rsidRPr="00EB45F1">
          <w:rPr>
            <w:rStyle w:val="Hyperlink"/>
            <w:noProof/>
          </w:rPr>
          <w:t>5.16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Payment</w:t>
        </w:r>
        <w:r>
          <w:rPr>
            <w:noProof/>
            <w:webHidden/>
          </w:rPr>
          <w:tab/>
        </w:r>
        <w:r>
          <w:rPr>
            <w:noProof/>
            <w:webHidden/>
          </w:rPr>
          <w:fldChar w:fldCharType="begin"/>
        </w:r>
        <w:r>
          <w:rPr>
            <w:noProof/>
            <w:webHidden/>
          </w:rPr>
          <w:instrText xml:space="preserve"> PAGEREF _Toc222498934 \h </w:instrText>
        </w:r>
        <w:r>
          <w:rPr>
            <w:noProof/>
            <w:webHidden/>
          </w:rPr>
        </w:r>
        <w:r>
          <w:rPr>
            <w:noProof/>
            <w:webHidden/>
          </w:rPr>
          <w:fldChar w:fldCharType="separate"/>
        </w:r>
        <w:r w:rsidR="00C77DE3">
          <w:rPr>
            <w:noProof/>
            <w:webHidden/>
          </w:rPr>
          <w:t>21</w:t>
        </w:r>
        <w:r>
          <w:rPr>
            <w:noProof/>
            <w:webHidden/>
          </w:rPr>
          <w:fldChar w:fldCharType="end"/>
        </w:r>
      </w:hyperlink>
    </w:p>
    <w:p w14:paraId="212E6135" w14:textId="7E7C9BC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5" w:history="1">
        <w:r w:rsidRPr="00EB45F1">
          <w:rPr>
            <w:rStyle w:val="Hyperlink"/>
            <w:noProof/>
          </w:rPr>
          <w:t>5.17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Prices</w:t>
        </w:r>
        <w:r>
          <w:rPr>
            <w:noProof/>
            <w:webHidden/>
          </w:rPr>
          <w:tab/>
        </w:r>
        <w:r>
          <w:rPr>
            <w:noProof/>
            <w:webHidden/>
          </w:rPr>
          <w:fldChar w:fldCharType="begin"/>
        </w:r>
        <w:r>
          <w:rPr>
            <w:noProof/>
            <w:webHidden/>
          </w:rPr>
          <w:instrText xml:space="preserve"> PAGEREF _Toc222498935 \h </w:instrText>
        </w:r>
        <w:r>
          <w:rPr>
            <w:noProof/>
            <w:webHidden/>
          </w:rPr>
        </w:r>
        <w:r>
          <w:rPr>
            <w:noProof/>
            <w:webHidden/>
          </w:rPr>
          <w:fldChar w:fldCharType="separate"/>
        </w:r>
        <w:r w:rsidR="00C77DE3">
          <w:rPr>
            <w:noProof/>
            <w:webHidden/>
          </w:rPr>
          <w:t>21</w:t>
        </w:r>
        <w:r>
          <w:rPr>
            <w:noProof/>
            <w:webHidden/>
          </w:rPr>
          <w:fldChar w:fldCharType="end"/>
        </w:r>
      </w:hyperlink>
    </w:p>
    <w:p w14:paraId="0B53EFE5" w14:textId="7465C8C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6" w:history="1">
        <w:r w:rsidRPr="00EB45F1">
          <w:rPr>
            <w:rStyle w:val="Hyperlink"/>
            <w:noProof/>
          </w:rPr>
          <w:t>5.18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Contract amendments</w:t>
        </w:r>
        <w:r>
          <w:rPr>
            <w:noProof/>
            <w:webHidden/>
          </w:rPr>
          <w:tab/>
        </w:r>
        <w:r>
          <w:rPr>
            <w:noProof/>
            <w:webHidden/>
          </w:rPr>
          <w:fldChar w:fldCharType="begin"/>
        </w:r>
        <w:r>
          <w:rPr>
            <w:noProof/>
            <w:webHidden/>
          </w:rPr>
          <w:instrText xml:space="preserve"> PAGEREF _Toc222498936 \h </w:instrText>
        </w:r>
        <w:r>
          <w:rPr>
            <w:noProof/>
            <w:webHidden/>
          </w:rPr>
        </w:r>
        <w:r>
          <w:rPr>
            <w:noProof/>
            <w:webHidden/>
          </w:rPr>
          <w:fldChar w:fldCharType="separate"/>
        </w:r>
        <w:r w:rsidR="00C77DE3">
          <w:rPr>
            <w:noProof/>
            <w:webHidden/>
          </w:rPr>
          <w:t>21</w:t>
        </w:r>
        <w:r>
          <w:rPr>
            <w:noProof/>
            <w:webHidden/>
          </w:rPr>
          <w:fldChar w:fldCharType="end"/>
        </w:r>
      </w:hyperlink>
    </w:p>
    <w:p w14:paraId="2E26DC2A" w14:textId="57102E0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7" w:history="1">
        <w:r w:rsidRPr="00EB45F1">
          <w:rPr>
            <w:rStyle w:val="Hyperlink"/>
            <w:noProof/>
          </w:rPr>
          <w:t>5.19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Assignment</w:t>
        </w:r>
        <w:r>
          <w:rPr>
            <w:noProof/>
            <w:webHidden/>
          </w:rPr>
          <w:tab/>
        </w:r>
        <w:r>
          <w:rPr>
            <w:noProof/>
            <w:webHidden/>
          </w:rPr>
          <w:fldChar w:fldCharType="begin"/>
        </w:r>
        <w:r>
          <w:rPr>
            <w:noProof/>
            <w:webHidden/>
          </w:rPr>
          <w:instrText xml:space="preserve"> PAGEREF _Toc222498937 \h </w:instrText>
        </w:r>
        <w:r>
          <w:rPr>
            <w:noProof/>
            <w:webHidden/>
          </w:rPr>
        </w:r>
        <w:r>
          <w:rPr>
            <w:noProof/>
            <w:webHidden/>
          </w:rPr>
          <w:fldChar w:fldCharType="separate"/>
        </w:r>
        <w:r w:rsidR="00C77DE3">
          <w:rPr>
            <w:noProof/>
            <w:webHidden/>
          </w:rPr>
          <w:t>21</w:t>
        </w:r>
        <w:r>
          <w:rPr>
            <w:noProof/>
            <w:webHidden/>
          </w:rPr>
          <w:fldChar w:fldCharType="end"/>
        </w:r>
      </w:hyperlink>
    </w:p>
    <w:p w14:paraId="23D90509" w14:textId="7836EC9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8" w:history="1">
        <w:r w:rsidRPr="00EB45F1">
          <w:rPr>
            <w:rStyle w:val="Hyperlink"/>
            <w:noProof/>
          </w:rPr>
          <w:t>5.20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Subcontracts</w:t>
        </w:r>
        <w:r>
          <w:rPr>
            <w:noProof/>
            <w:webHidden/>
          </w:rPr>
          <w:tab/>
        </w:r>
        <w:r>
          <w:rPr>
            <w:noProof/>
            <w:webHidden/>
          </w:rPr>
          <w:fldChar w:fldCharType="begin"/>
        </w:r>
        <w:r>
          <w:rPr>
            <w:noProof/>
            <w:webHidden/>
          </w:rPr>
          <w:instrText xml:space="preserve"> PAGEREF _Toc222498938 \h </w:instrText>
        </w:r>
        <w:r>
          <w:rPr>
            <w:noProof/>
            <w:webHidden/>
          </w:rPr>
        </w:r>
        <w:r>
          <w:rPr>
            <w:noProof/>
            <w:webHidden/>
          </w:rPr>
          <w:fldChar w:fldCharType="separate"/>
        </w:r>
        <w:r w:rsidR="00C77DE3">
          <w:rPr>
            <w:noProof/>
            <w:webHidden/>
          </w:rPr>
          <w:t>22</w:t>
        </w:r>
        <w:r>
          <w:rPr>
            <w:noProof/>
            <w:webHidden/>
          </w:rPr>
          <w:fldChar w:fldCharType="end"/>
        </w:r>
      </w:hyperlink>
    </w:p>
    <w:p w14:paraId="57A2F293" w14:textId="7A48531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9" w:history="1">
        <w:r w:rsidRPr="00EB45F1">
          <w:rPr>
            <w:rStyle w:val="Hyperlink"/>
            <w:noProof/>
          </w:rPr>
          <w:t>5.21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Delays in the supplier’s performance</w:t>
        </w:r>
        <w:r>
          <w:rPr>
            <w:noProof/>
            <w:webHidden/>
          </w:rPr>
          <w:tab/>
        </w:r>
        <w:r>
          <w:rPr>
            <w:noProof/>
            <w:webHidden/>
          </w:rPr>
          <w:fldChar w:fldCharType="begin"/>
        </w:r>
        <w:r>
          <w:rPr>
            <w:noProof/>
            <w:webHidden/>
          </w:rPr>
          <w:instrText xml:space="preserve"> PAGEREF _Toc222498939 \h </w:instrText>
        </w:r>
        <w:r>
          <w:rPr>
            <w:noProof/>
            <w:webHidden/>
          </w:rPr>
        </w:r>
        <w:r>
          <w:rPr>
            <w:noProof/>
            <w:webHidden/>
          </w:rPr>
          <w:fldChar w:fldCharType="separate"/>
        </w:r>
        <w:r w:rsidR="00C77DE3">
          <w:rPr>
            <w:noProof/>
            <w:webHidden/>
          </w:rPr>
          <w:t>22</w:t>
        </w:r>
        <w:r>
          <w:rPr>
            <w:noProof/>
            <w:webHidden/>
          </w:rPr>
          <w:fldChar w:fldCharType="end"/>
        </w:r>
      </w:hyperlink>
    </w:p>
    <w:p w14:paraId="2140D61C" w14:textId="7918A923"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0" w:history="1">
        <w:r w:rsidRPr="00EB45F1">
          <w:rPr>
            <w:rStyle w:val="Hyperlink"/>
            <w:noProof/>
          </w:rPr>
          <w:t>5.22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Penalties</w:t>
        </w:r>
        <w:r>
          <w:rPr>
            <w:noProof/>
            <w:webHidden/>
          </w:rPr>
          <w:tab/>
        </w:r>
        <w:r>
          <w:rPr>
            <w:noProof/>
            <w:webHidden/>
          </w:rPr>
          <w:fldChar w:fldCharType="begin"/>
        </w:r>
        <w:r>
          <w:rPr>
            <w:noProof/>
            <w:webHidden/>
          </w:rPr>
          <w:instrText xml:space="preserve"> PAGEREF _Toc222498940 \h </w:instrText>
        </w:r>
        <w:r>
          <w:rPr>
            <w:noProof/>
            <w:webHidden/>
          </w:rPr>
        </w:r>
        <w:r>
          <w:rPr>
            <w:noProof/>
            <w:webHidden/>
          </w:rPr>
          <w:fldChar w:fldCharType="separate"/>
        </w:r>
        <w:r w:rsidR="00C77DE3">
          <w:rPr>
            <w:noProof/>
            <w:webHidden/>
          </w:rPr>
          <w:t>22</w:t>
        </w:r>
        <w:r>
          <w:rPr>
            <w:noProof/>
            <w:webHidden/>
          </w:rPr>
          <w:fldChar w:fldCharType="end"/>
        </w:r>
      </w:hyperlink>
    </w:p>
    <w:p w14:paraId="4F62A871" w14:textId="27E9CB7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1" w:history="1">
        <w:r w:rsidRPr="00EB45F1">
          <w:rPr>
            <w:rStyle w:val="Hyperlink"/>
            <w:noProof/>
          </w:rPr>
          <w:t>5.23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Termination for default</w:t>
        </w:r>
        <w:r>
          <w:rPr>
            <w:noProof/>
            <w:webHidden/>
          </w:rPr>
          <w:tab/>
        </w:r>
        <w:r>
          <w:rPr>
            <w:noProof/>
            <w:webHidden/>
          </w:rPr>
          <w:fldChar w:fldCharType="begin"/>
        </w:r>
        <w:r>
          <w:rPr>
            <w:noProof/>
            <w:webHidden/>
          </w:rPr>
          <w:instrText xml:space="preserve"> PAGEREF _Toc222498941 \h </w:instrText>
        </w:r>
        <w:r>
          <w:rPr>
            <w:noProof/>
            <w:webHidden/>
          </w:rPr>
        </w:r>
        <w:r>
          <w:rPr>
            <w:noProof/>
            <w:webHidden/>
          </w:rPr>
          <w:fldChar w:fldCharType="separate"/>
        </w:r>
        <w:r w:rsidR="00C77DE3">
          <w:rPr>
            <w:noProof/>
            <w:webHidden/>
          </w:rPr>
          <w:t>22</w:t>
        </w:r>
        <w:r>
          <w:rPr>
            <w:noProof/>
            <w:webHidden/>
          </w:rPr>
          <w:fldChar w:fldCharType="end"/>
        </w:r>
      </w:hyperlink>
    </w:p>
    <w:p w14:paraId="16E4E0B4" w14:textId="61BB9B1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2" w:history="1">
        <w:r w:rsidRPr="00EB45F1">
          <w:rPr>
            <w:rStyle w:val="Hyperlink"/>
            <w:noProof/>
          </w:rPr>
          <w:t>5.24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Anti-dumping and countervailing duties and rights</w:t>
        </w:r>
        <w:r>
          <w:rPr>
            <w:noProof/>
            <w:webHidden/>
          </w:rPr>
          <w:tab/>
        </w:r>
        <w:r>
          <w:rPr>
            <w:noProof/>
            <w:webHidden/>
          </w:rPr>
          <w:fldChar w:fldCharType="begin"/>
        </w:r>
        <w:r>
          <w:rPr>
            <w:noProof/>
            <w:webHidden/>
          </w:rPr>
          <w:instrText xml:space="preserve"> PAGEREF _Toc222498942 \h </w:instrText>
        </w:r>
        <w:r>
          <w:rPr>
            <w:noProof/>
            <w:webHidden/>
          </w:rPr>
        </w:r>
        <w:r>
          <w:rPr>
            <w:noProof/>
            <w:webHidden/>
          </w:rPr>
          <w:fldChar w:fldCharType="separate"/>
        </w:r>
        <w:r w:rsidR="00C77DE3">
          <w:rPr>
            <w:noProof/>
            <w:webHidden/>
          </w:rPr>
          <w:t>23</w:t>
        </w:r>
        <w:r>
          <w:rPr>
            <w:noProof/>
            <w:webHidden/>
          </w:rPr>
          <w:fldChar w:fldCharType="end"/>
        </w:r>
      </w:hyperlink>
    </w:p>
    <w:p w14:paraId="658D1136" w14:textId="7F4C6E6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3" w:history="1">
        <w:r w:rsidRPr="00EB45F1">
          <w:rPr>
            <w:rStyle w:val="Hyperlink"/>
            <w:noProof/>
          </w:rPr>
          <w:t>5.25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Force majeure</w:t>
        </w:r>
        <w:r>
          <w:rPr>
            <w:noProof/>
            <w:webHidden/>
          </w:rPr>
          <w:tab/>
        </w:r>
        <w:r>
          <w:rPr>
            <w:noProof/>
            <w:webHidden/>
          </w:rPr>
          <w:fldChar w:fldCharType="begin"/>
        </w:r>
        <w:r>
          <w:rPr>
            <w:noProof/>
            <w:webHidden/>
          </w:rPr>
          <w:instrText xml:space="preserve"> PAGEREF _Toc222498943 \h </w:instrText>
        </w:r>
        <w:r>
          <w:rPr>
            <w:noProof/>
            <w:webHidden/>
          </w:rPr>
        </w:r>
        <w:r>
          <w:rPr>
            <w:noProof/>
            <w:webHidden/>
          </w:rPr>
          <w:fldChar w:fldCharType="separate"/>
        </w:r>
        <w:r w:rsidR="00C77DE3">
          <w:rPr>
            <w:noProof/>
            <w:webHidden/>
          </w:rPr>
          <w:t>24</w:t>
        </w:r>
        <w:r>
          <w:rPr>
            <w:noProof/>
            <w:webHidden/>
          </w:rPr>
          <w:fldChar w:fldCharType="end"/>
        </w:r>
      </w:hyperlink>
    </w:p>
    <w:p w14:paraId="6FDA2AD1" w14:textId="37F97E5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4" w:history="1">
        <w:r w:rsidRPr="00EB45F1">
          <w:rPr>
            <w:rStyle w:val="Hyperlink"/>
            <w:noProof/>
          </w:rPr>
          <w:t>5.26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Termination for insolvency</w:t>
        </w:r>
        <w:r>
          <w:rPr>
            <w:noProof/>
            <w:webHidden/>
          </w:rPr>
          <w:tab/>
        </w:r>
        <w:r>
          <w:rPr>
            <w:noProof/>
            <w:webHidden/>
          </w:rPr>
          <w:fldChar w:fldCharType="begin"/>
        </w:r>
        <w:r>
          <w:rPr>
            <w:noProof/>
            <w:webHidden/>
          </w:rPr>
          <w:instrText xml:space="preserve"> PAGEREF _Toc222498944 \h </w:instrText>
        </w:r>
        <w:r>
          <w:rPr>
            <w:noProof/>
            <w:webHidden/>
          </w:rPr>
        </w:r>
        <w:r>
          <w:rPr>
            <w:noProof/>
            <w:webHidden/>
          </w:rPr>
          <w:fldChar w:fldCharType="separate"/>
        </w:r>
        <w:r w:rsidR="00C77DE3">
          <w:rPr>
            <w:noProof/>
            <w:webHidden/>
          </w:rPr>
          <w:t>24</w:t>
        </w:r>
        <w:r>
          <w:rPr>
            <w:noProof/>
            <w:webHidden/>
          </w:rPr>
          <w:fldChar w:fldCharType="end"/>
        </w:r>
      </w:hyperlink>
    </w:p>
    <w:p w14:paraId="1FA98AD7" w14:textId="3CC18C0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5" w:history="1">
        <w:r w:rsidRPr="00EB45F1">
          <w:rPr>
            <w:rStyle w:val="Hyperlink"/>
            <w:noProof/>
          </w:rPr>
          <w:t>5.27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Settlement of disputes</w:t>
        </w:r>
        <w:r>
          <w:rPr>
            <w:noProof/>
            <w:webHidden/>
          </w:rPr>
          <w:tab/>
        </w:r>
        <w:r>
          <w:rPr>
            <w:noProof/>
            <w:webHidden/>
          </w:rPr>
          <w:fldChar w:fldCharType="begin"/>
        </w:r>
        <w:r>
          <w:rPr>
            <w:noProof/>
            <w:webHidden/>
          </w:rPr>
          <w:instrText xml:space="preserve"> PAGEREF _Toc222498945 \h </w:instrText>
        </w:r>
        <w:r>
          <w:rPr>
            <w:noProof/>
            <w:webHidden/>
          </w:rPr>
        </w:r>
        <w:r>
          <w:rPr>
            <w:noProof/>
            <w:webHidden/>
          </w:rPr>
          <w:fldChar w:fldCharType="separate"/>
        </w:r>
        <w:r w:rsidR="00C77DE3">
          <w:rPr>
            <w:noProof/>
            <w:webHidden/>
          </w:rPr>
          <w:t>24</w:t>
        </w:r>
        <w:r>
          <w:rPr>
            <w:noProof/>
            <w:webHidden/>
          </w:rPr>
          <w:fldChar w:fldCharType="end"/>
        </w:r>
      </w:hyperlink>
    </w:p>
    <w:p w14:paraId="464017C5" w14:textId="60CE1FD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6" w:history="1">
        <w:r w:rsidRPr="00EB45F1">
          <w:rPr>
            <w:rStyle w:val="Hyperlink"/>
            <w:noProof/>
          </w:rPr>
          <w:t>5.28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Limitation of liability</w:t>
        </w:r>
        <w:r>
          <w:rPr>
            <w:noProof/>
            <w:webHidden/>
          </w:rPr>
          <w:tab/>
        </w:r>
        <w:r>
          <w:rPr>
            <w:noProof/>
            <w:webHidden/>
          </w:rPr>
          <w:fldChar w:fldCharType="begin"/>
        </w:r>
        <w:r>
          <w:rPr>
            <w:noProof/>
            <w:webHidden/>
          </w:rPr>
          <w:instrText xml:space="preserve"> PAGEREF _Toc222498946 \h </w:instrText>
        </w:r>
        <w:r>
          <w:rPr>
            <w:noProof/>
            <w:webHidden/>
          </w:rPr>
        </w:r>
        <w:r>
          <w:rPr>
            <w:noProof/>
            <w:webHidden/>
          </w:rPr>
          <w:fldChar w:fldCharType="separate"/>
        </w:r>
        <w:r w:rsidR="00C77DE3">
          <w:rPr>
            <w:noProof/>
            <w:webHidden/>
          </w:rPr>
          <w:t>24</w:t>
        </w:r>
        <w:r>
          <w:rPr>
            <w:noProof/>
            <w:webHidden/>
          </w:rPr>
          <w:fldChar w:fldCharType="end"/>
        </w:r>
      </w:hyperlink>
    </w:p>
    <w:p w14:paraId="23DCCD37" w14:textId="4FC0508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7" w:history="1">
        <w:r w:rsidRPr="00EB45F1">
          <w:rPr>
            <w:rStyle w:val="Hyperlink"/>
            <w:noProof/>
          </w:rPr>
          <w:t>5.29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Governing language</w:t>
        </w:r>
        <w:r>
          <w:rPr>
            <w:noProof/>
            <w:webHidden/>
          </w:rPr>
          <w:tab/>
        </w:r>
        <w:r>
          <w:rPr>
            <w:noProof/>
            <w:webHidden/>
          </w:rPr>
          <w:fldChar w:fldCharType="begin"/>
        </w:r>
        <w:r>
          <w:rPr>
            <w:noProof/>
            <w:webHidden/>
          </w:rPr>
          <w:instrText xml:space="preserve"> PAGEREF _Toc222498947 \h </w:instrText>
        </w:r>
        <w:r>
          <w:rPr>
            <w:noProof/>
            <w:webHidden/>
          </w:rPr>
        </w:r>
        <w:r>
          <w:rPr>
            <w:noProof/>
            <w:webHidden/>
          </w:rPr>
          <w:fldChar w:fldCharType="separate"/>
        </w:r>
        <w:r w:rsidR="00C77DE3">
          <w:rPr>
            <w:noProof/>
            <w:webHidden/>
          </w:rPr>
          <w:t>25</w:t>
        </w:r>
        <w:r>
          <w:rPr>
            <w:noProof/>
            <w:webHidden/>
          </w:rPr>
          <w:fldChar w:fldCharType="end"/>
        </w:r>
      </w:hyperlink>
    </w:p>
    <w:p w14:paraId="68B978FD" w14:textId="25AA1C9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8" w:history="1">
        <w:r w:rsidRPr="00EB45F1">
          <w:rPr>
            <w:rStyle w:val="Hyperlink"/>
            <w:noProof/>
          </w:rPr>
          <w:t>5.30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Applicable law</w:t>
        </w:r>
        <w:r>
          <w:rPr>
            <w:noProof/>
            <w:webHidden/>
          </w:rPr>
          <w:tab/>
        </w:r>
        <w:r>
          <w:rPr>
            <w:noProof/>
            <w:webHidden/>
          </w:rPr>
          <w:fldChar w:fldCharType="begin"/>
        </w:r>
        <w:r>
          <w:rPr>
            <w:noProof/>
            <w:webHidden/>
          </w:rPr>
          <w:instrText xml:space="preserve"> PAGEREF _Toc222498948 \h </w:instrText>
        </w:r>
        <w:r>
          <w:rPr>
            <w:noProof/>
            <w:webHidden/>
          </w:rPr>
        </w:r>
        <w:r>
          <w:rPr>
            <w:noProof/>
            <w:webHidden/>
          </w:rPr>
          <w:fldChar w:fldCharType="separate"/>
        </w:r>
        <w:r w:rsidR="00C77DE3">
          <w:rPr>
            <w:noProof/>
            <w:webHidden/>
          </w:rPr>
          <w:t>25</w:t>
        </w:r>
        <w:r>
          <w:rPr>
            <w:noProof/>
            <w:webHidden/>
          </w:rPr>
          <w:fldChar w:fldCharType="end"/>
        </w:r>
      </w:hyperlink>
    </w:p>
    <w:p w14:paraId="2E638317" w14:textId="6B46F50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9" w:history="1">
        <w:r w:rsidRPr="00EB45F1">
          <w:rPr>
            <w:rStyle w:val="Hyperlink"/>
            <w:noProof/>
          </w:rPr>
          <w:t>5.31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Notices</w:t>
        </w:r>
        <w:r>
          <w:rPr>
            <w:noProof/>
            <w:webHidden/>
          </w:rPr>
          <w:tab/>
        </w:r>
        <w:r>
          <w:rPr>
            <w:noProof/>
            <w:webHidden/>
          </w:rPr>
          <w:fldChar w:fldCharType="begin"/>
        </w:r>
        <w:r>
          <w:rPr>
            <w:noProof/>
            <w:webHidden/>
          </w:rPr>
          <w:instrText xml:space="preserve"> PAGEREF _Toc222498949 \h </w:instrText>
        </w:r>
        <w:r>
          <w:rPr>
            <w:noProof/>
            <w:webHidden/>
          </w:rPr>
        </w:r>
        <w:r>
          <w:rPr>
            <w:noProof/>
            <w:webHidden/>
          </w:rPr>
          <w:fldChar w:fldCharType="separate"/>
        </w:r>
        <w:r w:rsidR="00C77DE3">
          <w:rPr>
            <w:noProof/>
            <w:webHidden/>
          </w:rPr>
          <w:t>25</w:t>
        </w:r>
        <w:r>
          <w:rPr>
            <w:noProof/>
            <w:webHidden/>
          </w:rPr>
          <w:fldChar w:fldCharType="end"/>
        </w:r>
      </w:hyperlink>
    </w:p>
    <w:p w14:paraId="3AA8C287" w14:textId="253A9BD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0" w:history="1">
        <w:r w:rsidRPr="00EB45F1">
          <w:rPr>
            <w:rStyle w:val="Hyperlink"/>
            <w:noProof/>
          </w:rPr>
          <w:t>5.32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Taxes and duties</w:t>
        </w:r>
        <w:r>
          <w:rPr>
            <w:noProof/>
            <w:webHidden/>
          </w:rPr>
          <w:tab/>
        </w:r>
        <w:r>
          <w:rPr>
            <w:noProof/>
            <w:webHidden/>
          </w:rPr>
          <w:fldChar w:fldCharType="begin"/>
        </w:r>
        <w:r>
          <w:rPr>
            <w:noProof/>
            <w:webHidden/>
          </w:rPr>
          <w:instrText xml:space="preserve"> PAGEREF _Toc222498950 \h </w:instrText>
        </w:r>
        <w:r>
          <w:rPr>
            <w:noProof/>
            <w:webHidden/>
          </w:rPr>
        </w:r>
        <w:r>
          <w:rPr>
            <w:noProof/>
            <w:webHidden/>
          </w:rPr>
          <w:fldChar w:fldCharType="separate"/>
        </w:r>
        <w:r w:rsidR="00C77DE3">
          <w:rPr>
            <w:noProof/>
            <w:webHidden/>
          </w:rPr>
          <w:t>25</w:t>
        </w:r>
        <w:r>
          <w:rPr>
            <w:noProof/>
            <w:webHidden/>
          </w:rPr>
          <w:fldChar w:fldCharType="end"/>
        </w:r>
      </w:hyperlink>
    </w:p>
    <w:p w14:paraId="773B7F38" w14:textId="51B69D7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1" w:history="1">
        <w:r w:rsidRPr="00EB45F1">
          <w:rPr>
            <w:rStyle w:val="Hyperlink"/>
            <w:noProof/>
          </w:rPr>
          <w:t>5.33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National Industrial Participation (NIPP) Programme</w:t>
        </w:r>
        <w:r>
          <w:rPr>
            <w:noProof/>
            <w:webHidden/>
          </w:rPr>
          <w:tab/>
        </w:r>
        <w:r>
          <w:rPr>
            <w:noProof/>
            <w:webHidden/>
          </w:rPr>
          <w:fldChar w:fldCharType="begin"/>
        </w:r>
        <w:r>
          <w:rPr>
            <w:noProof/>
            <w:webHidden/>
          </w:rPr>
          <w:instrText xml:space="preserve"> PAGEREF _Toc222498951 \h </w:instrText>
        </w:r>
        <w:r>
          <w:rPr>
            <w:noProof/>
            <w:webHidden/>
          </w:rPr>
        </w:r>
        <w:r>
          <w:rPr>
            <w:noProof/>
            <w:webHidden/>
          </w:rPr>
          <w:fldChar w:fldCharType="separate"/>
        </w:r>
        <w:r w:rsidR="00C77DE3">
          <w:rPr>
            <w:noProof/>
            <w:webHidden/>
          </w:rPr>
          <w:t>25</w:t>
        </w:r>
        <w:r>
          <w:rPr>
            <w:noProof/>
            <w:webHidden/>
          </w:rPr>
          <w:fldChar w:fldCharType="end"/>
        </w:r>
      </w:hyperlink>
    </w:p>
    <w:p w14:paraId="408C80CE" w14:textId="0D2E834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2" w:history="1">
        <w:r w:rsidRPr="00EB45F1">
          <w:rPr>
            <w:rStyle w:val="Hyperlink"/>
            <w:noProof/>
          </w:rPr>
          <w:t>5.34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Prohibition of restrictive practices</w:t>
        </w:r>
        <w:r>
          <w:rPr>
            <w:noProof/>
            <w:webHidden/>
          </w:rPr>
          <w:tab/>
        </w:r>
        <w:r>
          <w:rPr>
            <w:noProof/>
            <w:webHidden/>
          </w:rPr>
          <w:fldChar w:fldCharType="begin"/>
        </w:r>
        <w:r>
          <w:rPr>
            <w:noProof/>
            <w:webHidden/>
          </w:rPr>
          <w:instrText xml:space="preserve"> PAGEREF _Toc222498952 \h </w:instrText>
        </w:r>
        <w:r>
          <w:rPr>
            <w:noProof/>
            <w:webHidden/>
          </w:rPr>
        </w:r>
        <w:r>
          <w:rPr>
            <w:noProof/>
            <w:webHidden/>
          </w:rPr>
          <w:fldChar w:fldCharType="separate"/>
        </w:r>
        <w:r w:rsidR="00C77DE3">
          <w:rPr>
            <w:noProof/>
            <w:webHidden/>
          </w:rPr>
          <w:t>25</w:t>
        </w:r>
        <w:r>
          <w:rPr>
            <w:noProof/>
            <w:webHidden/>
          </w:rPr>
          <w:fldChar w:fldCharType="end"/>
        </w:r>
      </w:hyperlink>
    </w:p>
    <w:p w14:paraId="6936233E" w14:textId="5DD8F41F"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53" w:history="1">
        <w:r w:rsidRPr="00715AC5">
          <w:rPr>
            <w:rStyle w:val="Hyperlink"/>
            <w:noProof/>
          </w:rPr>
          <w:t>6.</w:t>
        </w:r>
        <w:r w:rsidRPr="00715AC5">
          <w:rPr>
            <w:rFonts w:asciiTheme="minorHAnsi" w:eastAsiaTheme="minorEastAsia" w:hAnsiTheme="minorHAnsi" w:cstheme="minorBidi"/>
            <w:b w:val="0"/>
            <w:noProof/>
            <w:kern w:val="2"/>
            <w:sz w:val="24"/>
            <w:szCs w:val="24"/>
            <w:lang w:eastAsia="en-ZA"/>
            <w14:ligatures w14:val="standardContextual"/>
          </w:rPr>
          <w:tab/>
        </w:r>
        <w:r w:rsidRPr="00715AC5">
          <w:rPr>
            <w:rStyle w:val="Hyperlink"/>
            <w:noProof/>
          </w:rPr>
          <w:t>National Industrial Participation Programme (SBD 5)</w:t>
        </w:r>
        <w:r w:rsidRPr="00715AC5">
          <w:rPr>
            <w:noProof/>
            <w:webHidden/>
          </w:rPr>
          <w:tab/>
        </w:r>
        <w:r w:rsidRPr="00715AC5">
          <w:rPr>
            <w:noProof/>
            <w:webHidden/>
          </w:rPr>
          <w:fldChar w:fldCharType="begin"/>
        </w:r>
        <w:r w:rsidRPr="00715AC5">
          <w:rPr>
            <w:noProof/>
            <w:webHidden/>
          </w:rPr>
          <w:instrText xml:space="preserve"> PAGEREF _Toc222498953 \h </w:instrText>
        </w:r>
        <w:r w:rsidRPr="00715AC5">
          <w:rPr>
            <w:noProof/>
            <w:webHidden/>
          </w:rPr>
        </w:r>
        <w:r w:rsidRPr="00715AC5">
          <w:rPr>
            <w:noProof/>
            <w:webHidden/>
          </w:rPr>
          <w:fldChar w:fldCharType="separate"/>
        </w:r>
        <w:r w:rsidR="00C77DE3">
          <w:rPr>
            <w:noProof/>
            <w:webHidden/>
          </w:rPr>
          <w:t>27</w:t>
        </w:r>
        <w:r w:rsidRPr="00715AC5">
          <w:rPr>
            <w:noProof/>
            <w:webHidden/>
          </w:rPr>
          <w:fldChar w:fldCharType="end"/>
        </w:r>
      </w:hyperlink>
    </w:p>
    <w:p w14:paraId="5CF2FB81" w14:textId="39420BE1"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4" w:history="1">
        <w:r w:rsidRPr="00EB45F1">
          <w:rPr>
            <w:rStyle w:val="Hyperlink"/>
            <w:noProof/>
            <w:lang w:val="en-GB"/>
          </w:rPr>
          <w:t>6.1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Introduction</w:t>
        </w:r>
        <w:r>
          <w:rPr>
            <w:noProof/>
            <w:webHidden/>
          </w:rPr>
          <w:tab/>
        </w:r>
        <w:r>
          <w:rPr>
            <w:noProof/>
            <w:webHidden/>
          </w:rPr>
          <w:fldChar w:fldCharType="begin"/>
        </w:r>
        <w:r>
          <w:rPr>
            <w:noProof/>
            <w:webHidden/>
          </w:rPr>
          <w:instrText xml:space="preserve"> PAGEREF _Toc222498954 \h </w:instrText>
        </w:r>
        <w:r>
          <w:rPr>
            <w:noProof/>
            <w:webHidden/>
          </w:rPr>
        </w:r>
        <w:r>
          <w:rPr>
            <w:noProof/>
            <w:webHidden/>
          </w:rPr>
          <w:fldChar w:fldCharType="separate"/>
        </w:r>
        <w:r w:rsidR="00C77DE3">
          <w:rPr>
            <w:noProof/>
            <w:webHidden/>
          </w:rPr>
          <w:t>27</w:t>
        </w:r>
        <w:r>
          <w:rPr>
            <w:noProof/>
            <w:webHidden/>
          </w:rPr>
          <w:fldChar w:fldCharType="end"/>
        </w:r>
      </w:hyperlink>
    </w:p>
    <w:p w14:paraId="70A778F9" w14:textId="019367B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5" w:history="1">
        <w:r w:rsidRPr="00EB45F1">
          <w:rPr>
            <w:rStyle w:val="Hyperlink"/>
            <w:noProof/>
            <w:lang w:val="en-GB"/>
          </w:rPr>
          <w:t>6.2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Pillars of the programme</w:t>
        </w:r>
        <w:r>
          <w:rPr>
            <w:noProof/>
            <w:webHidden/>
          </w:rPr>
          <w:tab/>
        </w:r>
        <w:r>
          <w:rPr>
            <w:noProof/>
            <w:webHidden/>
          </w:rPr>
          <w:fldChar w:fldCharType="begin"/>
        </w:r>
        <w:r>
          <w:rPr>
            <w:noProof/>
            <w:webHidden/>
          </w:rPr>
          <w:instrText xml:space="preserve"> PAGEREF _Toc222498955 \h </w:instrText>
        </w:r>
        <w:r>
          <w:rPr>
            <w:noProof/>
            <w:webHidden/>
          </w:rPr>
        </w:r>
        <w:r>
          <w:rPr>
            <w:noProof/>
            <w:webHidden/>
          </w:rPr>
          <w:fldChar w:fldCharType="separate"/>
        </w:r>
        <w:r w:rsidR="00C77DE3">
          <w:rPr>
            <w:noProof/>
            <w:webHidden/>
          </w:rPr>
          <w:t>27</w:t>
        </w:r>
        <w:r>
          <w:rPr>
            <w:noProof/>
            <w:webHidden/>
          </w:rPr>
          <w:fldChar w:fldCharType="end"/>
        </w:r>
      </w:hyperlink>
    </w:p>
    <w:p w14:paraId="63D8E4FC" w14:textId="6EC643C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6" w:history="1">
        <w:r w:rsidRPr="00EB45F1">
          <w:rPr>
            <w:rStyle w:val="Hyperlink"/>
            <w:noProof/>
            <w:lang w:val="en-US"/>
          </w:rPr>
          <w:t>6.3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Requirements of the Department of Trade, Industry and Competition</w:t>
        </w:r>
        <w:r>
          <w:rPr>
            <w:noProof/>
            <w:webHidden/>
          </w:rPr>
          <w:tab/>
        </w:r>
        <w:r>
          <w:rPr>
            <w:noProof/>
            <w:webHidden/>
          </w:rPr>
          <w:fldChar w:fldCharType="begin"/>
        </w:r>
        <w:r>
          <w:rPr>
            <w:noProof/>
            <w:webHidden/>
          </w:rPr>
          <w:instrText xml:space="preserve"> PAGEREF _Toc222498956 \h </w:instrText>
        </w:r>
        <w:r>
          <w:rPr>
            <w:noProof/>
            <w:webHidden/>
          </w:rPr>
        </w:r>
        <w:r>
          <w:rPr>
            <w:noProof/>
            <w:webHidden/>
          </w:rPr>
          <w:fldChar w:fldCharType="separate"/>
        </w:r>
        <w:r w:rsidR="00C77DE3">
          <w:rPr>
            <w:noProof/>
            <w:webHidden/>
          </w:rPr>
          <w:t>27</w:t>
        </w:r>
        <w:r>
          <w:rPr>
            <w:noProof/>
            <w:webHidden/>
          </w:rPr>
          <w:fldChar w:fldCharType="end"/>
        </w:r>
      </w:hyperlink>
    </w:p>
    <w:p w14:paraId="12D5938E" w14:textId="78CDE88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7" w:history="1">
        <w:r w:rsidRPr="00EB45F1">
          <w:rPr>
            <w:rStyle w:val="Hyperlink"/>
            <w:noProof/>
          </w:rPr>
          <w:t>6.4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and contract reporting requirements of bidders and successful bidders (contractors)</w:t>
        </w:r>
        <w:r>
          <w:rPr>
            <w:noProof/>
            <w:webHidden/>
          </w:rPr>
          <w:tab/>
        </w:r>
        <w:r>
          <w:rPr>
            <w:noProof/>
            <w:webHidden/>
          </w:rPr>
          <w:fldChar w:fldCharType="begin"/>
        </w:r>
        <w:r>
          <w:rPr>
            <w:noProof/>
            <w:webHidden/>
          </w:rPr>
          <w:instrText xml:space="preserve"> PAGEREF _Toc222498957 \h </w:instrText>
        </w:r>
        <w:r>
          <w:rPr>
            <w:noProof/>
            <w:webHidden/>
          </w:rPr>
        </w:r>
        <w:r>
          <w:rPr>
            <w:noProof/>
            <w:webHidden/>
          </w:rPr>
          <w:fldChar w:fldCharType="separate"/>
        </w:r>
        <w:r w:rsidR="00C77DE3">
          <w:rPr>
            <w:noProof/>
            <w:webHidden/>
          </w:rPr>
          <w:t>28</w:t>
        </w:r>
        <w:r>
          <w:rPr>
            <w:noProof/>
            <w:webHidden/>
          </w:rPr>
          <w:fldChar w:fldCharType="end"/>
        </w:r>
      </w:hyperlink>
    </w:p>
    <w:p w14:paraId="268A79AA" w14:textId="24EACB41"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8" w:history="1">
        <w:r w:rsidRPr="00EB45F1">
          <w:rPr>
            <w:rStyle w:val="Hyperlink"/>
            <w:noProof/>
          </w:rPr>
          <w:t>6.5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Process to satisfy the NIPP obligation</w:t>
        </w:r>
        <w:r>
          <w:rPr>
            <w:noProof/>
            <w:webHidden/>
          </w:rPr>
          <w:tab/>
        </w:r>
        <w:r>
          <w:rPr>
            <w:noProof/>
            <w:webHidden/>
          </w:rPr>
          <w:fldChar w:fldCharType="begin"/>
        </w:r>
        <w:r>
          <w:rPr>
            <w:noProof/>
            <w:webHidden/>
          </w:rPr>
          <w:instrText xml:space="preserve"> PAGEREF _Toc222498958 \h </w:instrText>
        </w:r>
        <w:r>
          <w:rPr>
            <w:noProof/>
            <w:webHidden/>
          </w:rPr>
        </w:r>
        <w:r>
          <w:rPr>
            <w:noProof/>
            <w:webHidden/>
          </w:rPr>
          <w:fldChar w:fldCharType="separate"/>
        </w:r>
        <w:r w:rsidR="00C77DE3">
          <w:rPr>
            <w:noProof/>
            <w:webHidden/>
          </w:rPr>
          <w:t>28</w:t>
        </w:r>
        <w:r>
          <w:rPr>
            <w:noProof/>
            <w:webHidden/>
          </w:rPr>
          <w:fldChar w:fldCharType="end"/>
        </w:r>
      </w:hyperlink>
    </w:p>
    <w:p w14:paraId="296A48C0" w14:textId="64B4E813"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59" w:history="1">
        <w:r w:rsidRPr="00EB45F1">
          <w:rPr>
            <w:rStyle w:val="Hyperlink"/>
            <w:noProof/>
            <w14:scene3d>
              <w14:camera w14:prst="orthographicFront"/>
              <w14:lightRig w14:rig="threePt" w14:dir="t">
                <w14:rot w14:lat="0" w14:lon="0" w14:rev="0"/>
              </w14:lightRig>
            </w14:scene3d>
          </w:rPr>
          <w:t>Annex A:</w:t>
        </w:r>
        <w:r w:rsidRPr="00EB45F1">
          <w:rPr>
            <w:rStyle w:val="Hyperlink"/>
            <w:noProof/>
          </w:rPr>
          <w:t xml:space="preserve"> Abbreviations, Terms and Definitions</w:t>
        </w:r>
        <w:r>
          <w:rPr>
            <w:noProof/>
            <w:webHidden/>
          </w:rPr>
          <w:tab/>
        </w:r>
        <w:r>
          <w:rPr>
            <w:noProof/>
            <w:webHidden/>
          </w:rPr>
          <w:fldChar w:fldCharType="begin"/>
        </w:r>
        <w:r>
          <w:rPr>
            <w:noProof/>
            <w:webHidden/>
          </w:rPr>
          <w:instrText xml:space="preserve"> PAGEREF _Toc222498959 \h </w:instrText>
        </w:r>
        <w:r>
          <w:rPr>
            <w:noProof/>
            <w:webHidden/>
          </w:rPr>
        </w:r>
        <w:r>
          <w:rPr>
            <w:noProof/>
            <w:webHidden/>
          </w:rPr>
          <w:fldChar w:fldCharType="separate"/>
        </w:r>
        <w:r w:rsidR="00C77DE3">
          <w:rPr>
            <w:noProof/>
            <w:webHidden/>
          </w:rPr>
          <w:t>29</w:t>
        </w:r>
        <w:r>
          <w:rPr>
            <w:noProof/>
            <w:webHidden/>
          </w:rPr>
          <w:fldChar w:fldCharType="end"/>
        </w:r>
      </w:hyperlink>
    </w:p>
    <w:p w14:paraId="6D75A6FE" w14:textId="6DD68BA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60" w:history="1">
        <w:r w:rsidRPr="00EB45F1">
          <w:rPr>
            <w:rStyle w:val="Hyperlink"/>
            <w:noProof/>
          </w:rPr>
          <w:t>A.1 Abbreviations and Acronyms</w:t>
        </w:r>
        <w:r>
          <w:rPr>
            <w:noProof/>
            <w:webHidden/>
          </w:rPr>
          <w:tab/>
        </w:r>
        <w:r>
          <w:rPr>
            <w:noProof/>
            <w:webHidden/>
          </w:rPr>
          <w:fldChar w:fldCharType="begin"/>
        </w:r>
        <w:r>
          <w:rPr>
            <w:noProof/>
            <w:webHidden/>
          </w:rPr>
          <w:instrText xml:space="preserve"> PAGEREF _Toc222498960 \h </w:instrText>
        </w:r>
        <w:r>
          <w:rPr>
            <w:noProof/>
            <w:webHidden/>
          </w:rPr>
        </w:r>
        <w:r>
          <w:rPr>
            <w:noProof/>
            <w:webHidden/>
          </w:rPr>
          <w:fldChar w:fldCharType="separate"/>
        </w:r>
        <w:r w:rsidR="00C77DE3">
          <w:rPr>
            <w:noProof/>
            <w:webHidden/>
          </w:rPr>
          <w:t>29</w:t>
        </w:r>
        <w:r>
          <w:rPr>
            <w:noProof/>
            <w:webHidden/>
          </w:rPr>
          <w:fldChar w:fldCharType="end"/>
        </w:r>
      </w:hyperlink>
    </w:p>
    <w:p w14:paraId="559455C8" w14:textId="2AC8725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61" w:history="1">
        <w:r w:rsidRPr="00EB45F1">
          <w:rPr>
            <w:rStyle w:val="Hyperlink"/>
            <w:noProof/>
          </w:rPr>
          <w:t>A.2 Terms and Definitions</w:t>
        </w:r>
        <w:r>
          <w:rPr>
            <w:noProof/>
            <w:webHidden/>
          </w:rPr>
          <w:tab/>
        </w:r>
        <w:r>
          <w:rPr>
            <w:noProof/>
            <w:webHidden/>
          </w:rPr>
          <w:fldChar w:fldCharType="begin"/>
        </w:r>
        <w:r>
          <w:rPr>
            <w:noProof/>
            <w:webHidden/>
          </w:rPr>
          <w:instrText xml:space="preserve"> PAGEREF _Toc222498961 \h </w:instrText>
        </w:r>
        <w:r>
          <w:rPr>
            <w:noProof/>
            <w:webHidden/>
          </w:rPr>
        </w:r>
        <w:r>
          <w:rPr>
            <w:noProof/>
            <w:webHidden/>
          </w:rPr>
          <w:fldChar w:fldCharType="separate"/>
        </w:r>
        <w:r w:rsidR="00C77DE3">
          <w:rPr>
            <w:noProof/>
            <w:webHidden/>
          </w:rPr>
          <w:t>30</w:t>
        </w:r>
        <w:r>
          <w:rPr>
            <w:noProof/>
            <w:webHidden/>
          </w:rPr>
          <w:fldChar w:fldCharType="end"/>
        </w:r>
      </w:hyperlink>
    </w:p>
    <w:p w14:paraId="580F41BC" w14:textId="36ABCF12" w:rsidR="00A44D99" w:rsidRDefault="00A44D99" w:rsidP="00A44D99">
      <w:r>
        <w:rPr>
          <w:rFonts w:asciiTheme="minorHAnsi" w:hAnsiTheme="minorHAnsi"/>
          <w:b/>
          <w:bCs/>
          <w:caps/>
          <w:sz w:val="20"/>
        </w:rPr>
        <w:fldChar w:fldCharType="end"/>
      </w:r>
    </w:p>
    <w:p w14:paraId="5C59BC29" w14:textId="77777777" w:rsidR="00E14656" w:rsidRPr="00E14656" w:rsidRDefault="00223B97" w:rsidP="00E14656">
      <w:pPr>
        <w:rPr>
          <w:rFonts w:asciiTheme="majorHAnsi" w:eastAsiaTheme="majorEastAsia" w:hAnsiTheme="majorHAnsi"/>
          <w:b/>
          <w:color w:val="0E1B8D"/>
        </w:rPr>
      </w:pPr>
      <w:r>
        <w:br w:type="page"/>
      </w:r>
      <w:bookmarkStart w:id="2" w:name="_Toc498843305"/>
      <w:bookmarkStart w:id="3" w:name="_Toc505652256"/>
      <w:bookmarkStart w:id="4" w:name="_Toc394775450"/>
      <w:bookmarkStart w:id="5" w:name="_Toc394778357"/>
      <w:bookmarkStart w:id="6" w:name="_Toc488498837"/>
      <w:bookmarkStart w:id="7" w:name="_Toc498843318"/>
      <w:bookmarkStart w:id="8" w:name="_Toc505652265"/>
    </w:p>
    <w:p w14:paraId="79945C30" w14:textId="77777777" w:rsidR="00E14656" w:rsidRDefault="00E14656" w:rsidP="00E14656">
      <w:pPr>
        <w:pStyle w:val="Heading1"/>
      </w:pPr>
      <w:bookmarkStart w:id="9" w:name="_Toc222498881"/>
      <w:r w:rsidRPr="0056332A">
        <w:t>Invitation to Bid</w:t>
      </w:r>
      <w:r w:rsidR="00187131">
        <w:t xml:space="preserve"> (SBD 1)</w:t>
      </w:r>
      <w:bookmarkEnd w:id="9"/>
    </w:p>
    <w:p w14:paraId="4BA1A1D6" w14:textId="77777777" w:rsidR="005048EE" w:rsidRDefault="005048EE" w:rsidP="005048EE">
      <w:pPr>
        <w:rPr>
          <w:lang w:val="en-GB"/>
        </w:rPr>
      </w:pPr>
      <w:r>
        <w:rPr>
          <w:lang w:val="en-GB"/>
        </w:rPr>
        <w:t xml:space="preserve">You are hereby invited to bid </w:t>
      </w:r>
      <w:r w:rsidR="00AA33FF">
        <w:rPr>
          <w:lang w:val="en-GB"/>
        </w:rPr>
        <w:t>on the following SITA Requirements:</w:t>
      </w:r>
    </w:p>
    <w:p w14:paraId="12CA6716" w14:textId="6AFBB6A3" w:rsidR="00AA33FF" w:rsidRPr="00B03D84" w:rsidRDefault="00311971" w:rsidP="005048EE">
      <w:pPr>
        <w:rPr>
          <w:lang w:val="en-GB"/>
        </w:rPr>
      </w:pPr>
      <w:r w:rsidRPr="0079039A">
        <w:rPr>
          <w:b/>
          <w:lang w:val="en-GB"/>
        </w:rPr>
        <w:t>RFB</w:t>
      </w:r>
      <w:r w:rsidR="00AA33FF" w:rsidRPr="0079039A">
        <w:rPr>
          <w:b/>
          <w:lang w:val="en-GB"/>
        </w:rPr>
        <w:t xml:space="preserve"> number:</w:t>
      </w:r>
      <w:r w:rsidR="0079039A">
        <w:rPr>
          <w:lang w:val="en-GB"/>
        </w:rPr>
        <w:t xml:space="preserve"> </w:t>
      </w:r>
      <w:r w:rsidR="00F711D1" w:rsidRPr="00F711D1">
        <w:rPr>
          <w:b/>
          <w:bCs/>
          <w:lang w:val="en-GB"/>
        </w:rPr>
        <w:t xml:space="preserve">RFB 3261-2026 </w:t>
      </w:r>
      <w:r w:rsidR="00F711D1" w:rsidRPr="00F711D1">
        <w:rPr>
          <w:b/>
          <w:bCs/>
          <w:color w:val="EE0000"/>
          <w:lang w:val="en-GB"/>
        </w:rPr>
        <w:t>(ERP Number 428012)</w:t>
      </w:r>
    </w:p>
    <w:p w14:paraId="4466F537" w14:textId="4AD9AAE4" w:rsidR="00715AC5" w:rsidRDefault="00AA33FF" w:rsidP="005048EE">
      <w:pPr>
        <w:rPr>
          <w:lang w:val="en-GB"/>
        </w:rPr>
      </w:pPr>
      <w:r w:rsidRPr="0079039A">
        <w:rPr>
          <w:b/>
          <w:lang w:val="en-GB"/>
        </w:rPr>
        <w:t>Description:</w:t>
      </w:r>
      <w:r w:rsidRPr="00B03D84">
        <w:rPr>
          <w:lang w:val="en-GB"/>
        </w:rPr>
        <w:t xml:space="preserve"> </w:t>
      </w:r>
      <w:r w:rsidR="00F711D1" w:rsidRPr="00F711D1">
        <w:rPr>
          <w:lang w:val="en-GB"/>
        </w:rPr>
        <w:t xml:space="preserve">Request </w:t>
      </w:r>
      <w:r w:rsidR="00F711D1">
        <w:rPr>
          <w:lang w:val="en-GB"/>
        </w:rPr>
        <w:t>f</w:t>
      </w:r>
      <w:r w:rsidR="00F711D1" w:rsidRPr="00F711D1">
        <w:rPr>
          <w:lang w:val="en-GB"/>
        </w:rPr>
        <w:t xml:space="preserve">or Bid for the establishment of a Transversal Contract for the provision of Ethernet Switches (LAN), Wireless LAN, Routers (WAN), Backhaul, Structured Cabling (Copper </w:t>
      </w:r>
      <w:r w:rsidR="00F711D1">
        <w:rPr>
          <w:lang w:val="en-GB"/>
        </w:rPr>
        <w:t>a</w:t>
      </w:r>
      <w:r w:rsidR="00F711D1" w:rsidRPr="00F711D1">
        <w:rPr>
          <w:lang w:val="en-GB"/>
        </w:rPr>
        <w:t>nd Fibre-Optic) and related services for a period of five (05) years.</w:t>
      </w:r>
    </w:p>
    <w:p w14:paraId="58A1650C" w14:textId="7280CE03" w:rsidR="00AA33FF" w:rsidRPr="00B03D84" w:rsidRDefault="00AA33FF" w:rsidP="005048EE">
      <w:pPr>
        <w:rPr>
          <w:lang w:val="en-GB"/>
        </w:rPr>
      </w:pPr>
      <w:r w:rsidRPr="0079039A">
        <w:rPr>
          <w:b/>
          <w:lang w:val="en-GB"/>
        </w:rPr>
        <w:t xml:space="preserve">Closing date and time of </w:t>
      </w:r>
      <w:r w:rsidR="00311971" w:rsidRPr="0079039A">
        <w:rPr>
          <w:b/>
          <w:lang w:val="en-GB"/>
        </w:rPr>
        <w:t>RFB</w:t>
      </w:r>
      <w:r w:rsidRPr="0079039A">
        <w:rPr>
          <w:b/>
          <w:lang w:val="en-GB"/>
        </w:rPr>
        <w:t>:</w:t>
      </w:r>
      <w:r w:rsidRPr="00B03D84">
        <w:rPr>
          <w:lang w:val="en-GB"/>
        </w:rPr>
        <w:t xml:space="preserve"> </w:t>
      </w:r>
      <w:r w:rsidR="00F711D1" w:rsidRPr="00F711D1">
        <w:rPr>
          <w:b/>
          <w:bCs/>
          <w:color w:val="EE0000"/>
          <w:lang w:val="en-GB"/>
        </w:rPr>
        <w:t>27 July</w:t>
      </w:r>
      <w:r w:rsidR="0079039A" w:rsidRPr="00F711D1">
        <w:rPr>
          <w:b/>
          <w:bCs/>
          <w:color w:val="EE0000"/>
          <w:lang w:val="en-GB"/>
        </w:rPr>
        <w:t xml:space="preserve"> 2026 at 11H00</w:t>
      </w:r>
      <w:r w:rsidR="0079039A" w:rsidRPr="00F711D1">
        <w:rPr>
          <w:color w:val="EE0000"/>
          <w:lang w:val="en-GB"/>
        </w:rPr>
        <w:t xml:space="preserve"> </w:t>
      </w:r>
      <w:r w:rsidR="0079039A">
        <w:rPr>
          <w:lang w:val="en-GB"/>
        </w:rPr>
        <w:t>(South African Time)</w:t>
      </w:r>
    </w:p>
    <w:p w14:paraId="3839AFD5" w14:textId="112218F9" w:rsidR="00AA33FF" w:rsidRPr="00B03D84" w:rsidRDefault="00AA33FF" w:rsidP="005048EE">
      <w:pPr>
        <w:rPr>
          <w:lang w:val="en-GB"/>
        </w:rPr>
      </w:pPr>
      <w:r w:rsidRPr="0079039A">
        <w:rPr>
          <w:b/>
          <w:lang w:val="en-GB"/>
        </w:rPr>
        <w:t>Bidding procedure Enquiries may be directed to:</w:t>
      </w:r>
      <w:r w:rsidR="0079039A">
        <w:rPr>
          <w:lang w:val="en-GB"/>
        </w:rPr>
        <w:t xml:space="preserve"> Lunathi Mqalo</w:t>
      </w:r>
      <w:r w:rsidR="00B03D84" w:rsidRPr="00B03D84">
        <w:rPr>
          <w:lang w:val="en-GB"/>
        </w:rPr>
        <w:t xml:space="preserve"> via email </w:t>
      </w:r>
      <w:hyperlink r:id="rId17" w:history="1">
        <w:r w:rsidR="00F711D1" w:rsidRPr="00485AC8">
          <w:rPr>
            <w:rStyle w:val="Hyperlink"/>
            <w:lang w:val="en-GB"/>
          </w:rPr>
          <w:t>SCMcontractmanagement@sita.co.za</w:t>
        </w:r>
      </w:hyperlink>
      <w:r w:rsidR="00F711D1">
        <w:rPr>
          <w:lang w:val="en-GB"/>
        </w:rPr>
        <w:t xml:space="preserve"> </w:t>
      </w:r>
    </w:p>
    <w:p w14:paraId="6D4CB7A1" w14:textId="71F25A01" w:rsidR="0079039A" w:rsidRPr="00B03D84" w:rsidRDefault="005A3FDF" w:rsidP="00B03D84">
      <w:pPr>
        <w:rPr>
          <w:lang w:val="en-GB"/>
        </w:rPr>
      </w:pPr>
      <w:r>
        <w:rPr>
          <w:b/>
          <w:lang w:val="en-GB"/>
        </w:rPr>
        <w:t xml:space="preserve">ERP System </w:t>
      </w:r>
      <w:r w:rsidR="00AA33FF" w:rsidRPr="0079039A">
        <w:rPr>
          <w:b/>
          <w:lang w:val="en-GB"/>
        </w:rPr>
        <w:t>Technical enquiries may be directed to:</w:t>
      </w:r>
      <w:r w:rsidR="0079039A">
        <w:rPr>
          <w:lang w:val="en-GB"/>
        </w:rPr>
        <w:t xml:space="preserve"> </w:t>
      </w:r>
      <w:hyperlink r:id="rId18" w:history="1">
        <w:r w:rsidR="00F711D1" w:rsidRPr="00485AC8">
          <w:rPr>
            <w:rStyle w:val="Hyperlink"/>
            <w:lang w:val="en-GB"/>
          </w:rPr>
          <w:t>SITASuppliers@sita.co.za</w:t>
        </w:r>
      </w:hyperlink>
      <w:r w:rsidR="00F711D1">
        <w:rPr>
          <w:lang w:val="en-GB"/>
        </w:rPr>
        <w:t xml:space="preserve"> </w:t>
      </w:r>
      <w:r w:rsidR="00F711D1" w:rsidRPr="00F711D1">
        <w:rPr>
          <w:lang w:val="en-GB"/>
        </w:rPr>
        <w:t xml:space="preserve">and </w:t>
      </w:r>
      <w:hyperlink r:id="rId19" w:history="1">
        <w:r w:rsidR="00F711D1" w:rsidRPr="00485AC8">
          <w:rPr>
            <w:rStyle w:val="Hyperlink"/>
            <w:lang w:val="en-GB"/>
          </w:rPr>
          <w:t>SCMVendorManagement@sita.co.za</w:t>
        </w:r>
      </w:hyperlink>
      <w:r w:rsidR="00F711D1">
        <w:rPr>
          <w:lang w:val="en-GB"/>
        </w:rPr>
        <w:t xml:space="preserve"> </w:t>
      </w:r>
    </w:p>
    <w:p w14:paraId="2BB81189" w14:textId="77777777" w:rsidR="00AA33FF" w:rsidRDefault="00CA6749" w:rsidP="00CA6749">
      <w:pPr>
        <w:pStyle w:val="Caption"/>
        <w:rPr>
          <w:b w:val="0"/>
          <w:bCs/>
        </w:rPr>
      </w:pPr>
      <w:bookmarkStart w:id="10" w:name="_Toc107394435"/>
      <w:r>
        <w:t xml:space="preserve">Table </w:t>
      </w:r>
      <w:r>
        <w:fldChar w:fldCharType="begin"/>
      </w:r>
      <w:r>
        <w:instrText xml:space="preserve"> SEQ Table \* ARABIC </w:instrText>
      </w:r>
      <w:r>
        <w:fldChar w:fldCharType="separate"/>
      </w:r>
      <w:r w:rsidR="00311971">
        <w:rPr>
          <w:noProof/>
        </w:rPr>
        <w:t>1</w:t>
      </w:r>
      <w:r>
        <w:fldChar w:fldCharType="end"/>
      </w:r>
      <w:r>
        <w:t>: Supplier Information</w:t>
      </w:r>
      <w:bookmarkEnd w:id="10"/>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6419"/>
      </w:tblGrid>
      <w:tr w:rsidR="006B23DE" w14:paraId="05E98B8C" w14:textId="77777777" w:rsidTr="00F91DE2">
        <w:tc>
          <w:tcPr>
            <w:tcW w:w="3209" w:type="dxa"/>
          </w:tcPr>
          <w:p w14:paraId="4F859128" w14:textId="77777777" w:rsidR="006B23DE" w:rsidRDefault="006B23DE" w:rsidP="005048EE">
            <w:pPr>
              <w:rPr>
                <w:lang w:val="en-GB"/>
              </w:rPr>
            </w:pPr>
            <w:r>
              <w:rPr>
                <w:lang w:val="en-GB"/>
              </w:rPr>
              <w:t>Name of Bidder</w:t>
            </w:r>
          </w:p>
          <w:p w14:paraId="521E83F2" w14:textId="77777777" w:rsidR="006B23DE" w:rsidRDefault="006B23DE" w:rsidP="005048EE">
            <w:pPr>
              <w:rPr>
                <w:lang w:val="en-GB"/>
              </w:rPr>
            </w:pPr>
          </w:p>
        </w:tc>
        <w:tc>
          <w:tcPr>
            <w:tcW w:w="6419" w:type="dxa"/>
          </w:tcPr>
          <w:p w14:paraId="77B8C1A3" w14:textId="77777777" w:rsidR="006B23DE" w:rsidRDefault="006B23DE" w:rsidP="005048EE">
            <w:pPr>
              <w:rPr>
                <w:lang w:val="en-GB"/>
              </w:rPr>
            </w:pPr>
          </w:p>
        </w:tc>
      </w:tr>
      <w:tr w:rsidR="006B23DE" w14:paraId="5F9A5BBC" w14:textId="77777777" w:rsidTr="00F91DE2">
        <w:tc>
          <w:tcPr>
            <w:tcW w:w="3209" w:type="dxa"/>
          </w:tcPr>
          <w:p w14:paraId="6B9B1AC0" w14:textId="77777777" w:rsidR="006B23DE" w:rsidRDefault="006B23DE" w:rsidP="005048EE">
            <w:pPr>
              <w:rPr>
                <w:lang w:val="en-GB"/>
              </w:rPr>
            </w:pPr>
            <w:r>
              <w:rPr>
                <w:lang w:val="en-GB"/>
              </w:rPr>
              <w:t>Postal Address</w:t>
            </w:r>
          </w:p>
          <w:p w14:paraId="385E2DFD" w14:textId="77777777" w:rsidR="006B23DE" w:rsidRDefault="006B23DE" w:rsidP="005048EE">
            <w:pPr>
              <w:rPr>
                <w:lang w:val="en-GB"/>
              </w:rPr>
            </w:pPr>
          </w:p>
        </w:tc>
        <w:tc>
          <w:tcPr>
            <w:tcW w:w="6419" w:type="dxa"/>
          </w:tcPr>
          <w:p w14:paraId="10170EAA" w14:textId="77777777" w:rsidR="006B23DE" w:rsidRDefault="006B23DE" w:rsidP="005048EE">
            <w:pPr>
              <w:rPr>
                <w:lang w:val="en-GB"/>
              </w:rPr>
            </w:pPr>
          </w:p>
        </w:tc>
      </w:tr>
      <w:tr w:rsidR="006B23DE" w14:paraId="5B45706B" w14:textId="77777777" w:rsidTr="00F91DE2">
        <w:tc>
          <w:tcPr>
            <w:tcW w:w="3209" w:type="dxa"/>
          </w:tcPr>
          <w:p w14:paraId="3FBE1C2E" w14:textId="77777777" w:rsidR="006B23DE" w:rsidRDefault="006B23DE" w:rsidP="005048EE">
            <w:pPr>
              <w:rPr>
                <w:lang w:val="en-GB"/>
              </w:rPr>
            </w:pPr>
            <w:r>
              <w:rPr>
                <w:lang w:val="en-GB"/>
              </w:rPr>
              <w:t>Street Address</w:t>
            </w:r>
          </w:p>
          <w:p w14:paraId="7B4BE53A" w14:textId="77777777" w:rsidR="006B23DE" w:rsidRDefault="006B23DE" w:rsidP="005048EE">
            <w:pPr>
              <w:rPr>
                <w:lang w:val="en-GB"/>
              </w:rPr>
            </w:pPr>
          </w:p>
        </w:tc>
        <w:tc>
          <w:tcPr>
            <w:tcW w:w="6419" w:type="dxa"/>
          </w:tcPr>
          <w:p w14:paraId="29A5DE14" w14:textId="77777777" w:rsidR="006B23DE" w:rsidRDefault="006B23DE" w:rsidP="005048EE">
            <w:pPr>
              <w:rPr>
                <w:lang w:val="en-GB"/>
              </w:rPr>
            </w:pPr>
          </w:p>
        </w:tc>
      </w:tr>
      <w:tr w:rsidR="006B23DE" w14:paraId="7FF00C6A" w14:textId="77777777" w:rsidTr="00F91DE2">
        <w:tc>
          <w:tcPr>
            <w:tcW w:w="3209" w:type="dxa"/>
          </w:tcPr>
          <w:p w14:paraId="11F699D5" w14:textId="77777777" w:rsidR="006B23DE" w:rsidRDefault="006B23DE" w:rsidP="005048EE">
            <w:pPr>
              <w:rPr>
                <w:lang w:val="en-GB"/>
              </w:rPr>
            </w:pPr>
            <w:r>
              <w:rPr>
                <w:lang w:val="en-GB"/>
              </w:rPr>
              <w:t>Telephone number</w:t>
            </w:r>
          </w:p>
          <w:p w14:paraId="3C783581" w14:textId="77777777" w:rsidR="006B23DE" w:rsidRDefault="006B23DE" w:rsidP="005048EE">
            <w:pPr>
              <w:rPr>
                <w:lang w:val="en-GB"/>
              </w:rPr>
            </w:pPr>
          </w:p>
        </w:tc>
        <w:tc>
          <w:tcPr>
            <w:tcW w:w="6419" w:type="dxa"/>
          </w:tcPr>
          <w:p w14:paraId="6AA96762" w14:textId="77777777" w:rsidR="006B23DE" w:rsidRDefault="006B23DE" w:rsidP="005048EE">
            <w:pPr>
              <w:rPr>
                <w:lang w:val="en-GB"/>
              </w:rPr>
            </w:pPr>
          </w:p>
        </w:tc>
      </w:tr>
      <w:tr w:rsidR="006B23DE" w14:paraId="22CE5FD0" w14:textId="77777777" w:rsidTr="00F91DE2">
        <w:tc>
          <w:tcPr>
            <w:tcW w:w="3209" w:type="dxa"/>
          </w:tcPr>
          <w:p w14:paraId="37193B57" w14:textId="77777777" w:rsidR="006B23DE" w:rsidRDefault="006B23DE" w:rsidP="005048EE">
            <w:pPr>
              <w:rPr>
                <w:lang w:val="en-GB"/>
              </w:rPr>
            </w:pPr>
            <w:r>
              <w:rPr>
                <w:lang w:val="en-GB"/>
              </w:rPr>
              <w:t>Mobile number</w:t>
            </w:r>
          </w:p>
          <w:p w14:paraId="5E0643C2" w14:textId="77777777" w:rsidR="006B23DE" w:rsidRDefault="006B23DE" w:rsidP="005048EE">
            <w:pPr>
              <w:rPr>
                <w:lang w:val="en-GB"/>
              </w:rPr>
            </w:pPr>
          </w:p>
        </w:tc>
        <w:tc>
          <w:tcPr>
            <w:tcW w:w="6419" w:type="dxa"/>
          </w:tcPr>
          <w:p w14:paraId="31624A6F" w14:textId="77777777" w:rsidR="006B23DE" w:rsidRDefault="006B23DE" w:rsidP="005048EE">
            <w:pPr>
              <w:rPr>
                <w:lang w:val="en-GB"/>
              </w:rPr>
            </w:pPr>
          </w:p>
        </w:tc>
      </w:tr>
      <w:tr w:rsidR="006B23DE" w14:paraId="6EC4971A" w14:textId="77777777" w:rsidTr="00F91DE2">
        <w:tc>
          <w:tcPr>
            <w:tcW w:w="3209" w:type="dxa"/>
          </w:tcPr>
          <w:p w14:paraId="623E8015" w14:textId="77777777" w:rsidR="006B23DE" w:rsidRDefault="006B23DE" w:rsidP="005048EE">
            <w:pPr>
              <w:rPr>
                <w:lang w:val="en-GB"/>
              </w:rPr>
            </w:pPr>
            <w:r>
              <w:rPr>
                <w:lang w:val="en-GB"/>
              </w:rPr>
              <w:t>e-mail address</w:t>
            </w:r>
          </w:p>
          <w:p w14:paraId="12C49773" w14:textId="77777777" w:rsidR="006B23DE" w:rsidRDefault="006B23DE" w:rsidP="005048EE">
            <w:pPr>
              <w:rPr>
                <w:lang w:val="en-GB"/>
              </w:rPr>
            </w:pPr>
          </w:p>
        </w:tc>
        <w:tc>
          <w:tcPr>
            <w:tcW w:w="6419" w:type="dxa"/>
          </w:tcPr>
          <w:p w14:paraId="1AF2C6E2" w14:textId="77777777" w:rsidR="006B23DE" w:rsidRDefault="006B23DE" w:rsidP="005048EE">
            <w:pPr>
              <w:rPr>
                <w:lang w:val="en-GB"/>
              </w:rPr>
            </w:pPr>
          </w:p>
        </w:tc>
      </w:tr>
      <w:tr w:rsidR="006B23DE" w14:paraId="4EFCD1A4" w14:textId="77777777" w:rsidTr="00F91DE2">
        <w:tc>
          <w:tcPr>
            <w:tcW w:w="3209" w:type="dxa"/>
          </w:tcPr>
          <w:p w14:paraId="06E5B9D5" w14:textId="77777777" w:rsidR="006B23DE" w:rsidRDefault="006B23DE" w:rsidP="005048EE">
            <w:pPr>
              <w:rPr>
                <w:lang w:val="en-GB"/>
              </w:rPr>
            </w:pPr>
            <w:r>
              <w:rPr>
                <w:lang w:val="en-GB"/>
              </w:rPr>
              <w:t>VAT Registration number</w:t>
            </w:r>
          </w:p>
          <w:p w14:paraId="3616DDBF" w14:textId="77777777" w:rsidR="006B23DE" w:rsidRDefault="006B23DE" w:rsidP="005048EE">
            <w:pPr>
              <w:rPr>
                <w:lang w:val="en-GB"/>
              </w:rPr>
            </w:pPr>
          </w:p>
        </w:tc>
        <w:tc>
          <w:tcPr>
            <w:tcW w:w="6419" w:type="dxa"/>
          </w:tcPr>
          <w:p w14:paraId="2645B929" w14:textId="77777777" w:rsidR="006B23DE" w:rsidRDefault="006B23DE" w:rsidP="005048EE">
            <w:pPr>
              <w:rPr>
                <w:lang w:val="en-GB"/>
              </w:rPr>
            </w:pPr>
          </w:p>
          <w:p w14:paraId="5BDD2C64" w14:textId="77777777" w:rsidR="006B23DE" w:rsidRDefault="006B23DE" w:rsidP="005048EE">
            <w:pPr>
              <w:rPr>
                <w:lang w:val="en-GB"/>
              </w:rPr>
            </w:pPr>
          </w:p>
        </w:tc>
      </w:tr>
    </w:tbl>
    <w:p w14:paraId="54036E33" w14:textId="77777777" w:rsidR="006B23DE" w:rsidRDefault="006B23DE" w:rsidP="006B23DE">
      <w:pPr>
        <w:pStyle w:val="Caption"/>
      </w:pPr>
    </w:p>
    <w:p w14:paraId="22A76A67" w14:textId="77777777" w:rsidR="006B23DE" w:rsidRDefault="006B23DE" w:rsidP="006B23DE">
      <w:pPr>
        <w:pStyle w:val="Caption"/>
      </w:pPr>
      <w:bookmarkStart w:id="11" w:name="_Toc107394436"/>
      <w:r>
        <w:t xml:space="preserve">Table </w:t>
      </w:r>
      <w:r>
        <w:fldChar w:fldCharType="begin"/>
      </w:r>
      <w:r>
        <w:instrText xml:space="preserve"> SEQ Table \* ARABIC </w:instrText>
      </w:r>
      <w:r>
        <w:fldChar w:fldCharType="separate"/>
      </w:r>
      <w:r w:rsidR="00311971">
        <w:rPr>
          <w:noProof/>
        </w:rPr>
        <w:t>2</w:t>
      </w:r>
      <w:r>
        <w:fldChar w:fldCharType="end"/>
      </w:r>
      <w:r>
        <w:t>: Supplier Compliance Status</w:t>
      </w:r>
      <w:bookmarkEnd w:id="11"/>
    </w:p>
    <w:tbl>
      <w:tblPr>
        <w:tblW w:w="12144" w:type="dxa"/>
        <w:tblLook w:val="04A0" w:firstRow="1" w:lastRow="0" w:firstColumn="1" w:lastColumn="0" w:noHBand="0" w:noVBand="1"/>
      </w:tblPr>
      <w:tblGrid>
        <w:gridCol w:w="9865"/>
        <w:gridCol w:w="222"/>
        <w:gridCol w:w="222"/>
        <w:gridCol w:w="222"/>
        <w:gridCol w:w="174"/>
        <w:gridCol w:w="331"/>
        <w:gridCol w:w="1108"/>
      </w:tblGrid>
      <w:tr w:rsidR="006B23DE" w:rsidRPr="0056332A" w14:paraId="67393F9D" w14:textId="77777777" w:rsidTr="00486053">
        <w:trPr>
          <w:trHeight w:val="57"/>
        </w:trPr>
        <w:tc>
          <w:tcPr>
            <w:tcW w:w="9865" w:type="dxa"/>
          </w:tcPr>
          <w:tbl>
            <w:tblPr>
              <w:tblStyle w:val="TableGrid"/>
              <w:tblW w:w="9639"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2127"/>
              <w:gridCol w:w="1559"/>
              <w:gridCol w:w="709"/>
              <w:gridCol w:w="2693"/>
              <w:gridCol w:w="2551"/>
            </w:tblGrid>
            <w:tr w:rsidR="004C5620" w:rsidRPr="0079039A" w14:paraId="0C74C00D" w14:textId="77777777" w:rsidTr="00F91DE2">
              <w:tc>
                <w:tcPr>
                  <w:tcW w:w="2127" w:type="dxa"/>
                </w:tcPr>
                <w:p w14:paraId="0BA9BD06"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Tax Compliance system PIN</w:t>
                  </w:r>
                </w:p>
                <w:p w14:paraId="09C54D39" w14:textId="77777777" w:rsidR="00381611"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1559" w:type="dxa"/>
                </w:tcPr>
                <w:p w14:paraId="71304677"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709" w:type="dxa"/>
                </w:tcPr>
                <w:p w14:paraId="640C3D5D"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449AF59F"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07CDB0A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8FDB81F"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Central Supplier Database number</w:t>
                  </w:r>
                </w:p>
                <w:p w14:paraId="388D80D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2551" w:type="dxa"/>
                </w:tcPr>
                <w:p w14:paraId="27946A1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03B68764"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MAAA</w:t>
                  </w:r>
                  <w:r w:rsidR="00381611" w:rsidRPr="0079039A">
                    <w:rPr>
                      <w:rFonts w:asciiTheme="minorHAnsi" w:hAnsiTheme="minorHAnsi" w:cs="Arial"/>
                    </w:rPr>
                    <w:t xml:space="preserve"> </w:t>
                  </w:r>
                </w:p>
              </w:tc>
            </w:tr>
            <w:tr w:rsidR="004C5620" w:rsidRPr="0079039A" w14:paraId="1EB8DF22" w14:textId="77777777" w:rsidTr="00F91DE2">
              <w:tc>
                <w:tcPr>
                  <w:tcW w:w="2127" w:type="dxa"/>
                </w:tcPr>
                <w:p w14:paraId="75F87974"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 xml:space="preserve">B-BBEE Status Level </w:t>
                  </w:r>
                  <w:r w:rsidR="001C63F1" w:rsidRPr="0079039A">
                    <w:rPr>
                      <w:rFonts w:asciiTheme="minorHAnsi" w:hAnsiTheme="minorHAnsi" w:cs="Arial"/>
                    </w:rPr>
                    <w:t>V</w:t>
                  </w:r>
                  <w:r w:rsidRPr="0079039A">
                    <w:rPr>
                      <w:rFonts w:asciiTheme="minorHAnsi" w:hAnsiTheme="minorHAnsi" w:cs="Arial"/>
                    </w:rPr>
                    <w:t>erification Certificate</w:t>
                  </w:r>
                </w:p>
                <w:p w14:paraId="585842F6" w14:textId="77777777" w:rsidR="00381611"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1559" w:type="dxa"/>
                </w:tcPr>
                <w:p w14:paraId="4D0DBFE4"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3877694" w14:textId="77777777" w:rsidR="006B23DE"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tc>
              <w:tc>
                <w:tcPr>
                  <w:tcW w:w="709" w:type="dxa"/>
                </w:tcPr>
                <w:p w14:paraId="1EDCE30F"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1AFF8161"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5713324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167D28BC"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B-BBEE Status level sworn affidavit</w:t>
                  </w:r>
                </w:p>
              </w:tc>
              <w:tc>
                <w:tcPr>
                  <w:tcW w:w="2551" w:type="dxa"/>
                </w:tcPr>
                <w:p w14:paraId="5A9084B2"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53F76AE" w14:textId="77777777" w:rsidR="006B23DE"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tc>
            </w:tr>
            <w:tr w:rsidR="00486053" w:rsidRPr="0079039A" w14:paraId="00BAF2BD" w14:textId="77777777" w:rsidTr="00F91DE2">
              <w:tc>
                <w:tcPr>
                  <w:tcW w:w="2127" w:type="dxa"/>
                </w:tcPr>
                <w:p w14:paraId="3554E0D0"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Are you the accredited representative in South Africa for the goods / services / works offered?</w:t>
                  </w:r>
                </w:p>
              </w:tc>
              <w:tc>
                <w:tcPr>
                  <w:tcW w:w="1559" w:type="dxa"/>
                </w:tcPr>
                <w:p w14:paraId="14414DA7"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84CBB1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p w14:paraId="22B21668"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5125E5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w:t>
                  </w:r>
                  <w:r w:rsidR="001C63F1" w:rsidRPr="0079039A">
                    <w:rPr>
                      <w:rFonts w:asciiTheme="minorHAnsi" w:hAnsiTheme="minorHAnsi" w:cs="Arial"/>
                    </w:rPr>
                    <w:t>I</w:t>
                  </w:r>
                  <w:r w:rsidRPr="0079039A">
                    <w:rPr>
                      <w:rFonts w:asciiTheme="minorHAnsi" w:hAnsiTheme="minorHAnsi" w:cs="Arial"/>
                    </w:rPr>
                    <w:t>f yes, please enclose proof)</w:t>
                  </w:r>
                </w:p>
              </w:tc>
              <w:tc>
                <w:tcPr>
                  <w:tcW w:w="709" w:type="dxa"/>
                </w:tcPr>
                <w:p w14:paraId="4CB9D8D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10BFA00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226AAE58"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1AF273B"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Are you a foreign based supplier for the goods / services / works offered?</w:t>
                  </w:r>
                </w:p>
              </w:tc>
              <w:tc>
                <w:tcPr>
                  <w:tcW w:w="2551" w:type="dxa"/>
                </w:tcPr>
                <w:p w14:paraId="6780E44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56C2CD6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p w14:paraId="0A4F2FE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1AEC9272"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(If yes, please complete the questionnaire below)</w:t>
                  </w:r>
                </w:p>
              </w:tc>
            </w:tr>
          </w:tbl>
          <w:p w14:paraId="1EFEEF8A" w14:textId="77777777" w:rsidR="006B23DE" w:rsidRPr="0079039A" w:rsidRDefault="006B23DE"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p w14:paraId="3538416C" w14:textId="77777777" w:rsidR="006B23DE" w:rsidRPr="0079039A" w:rsidRDefault="00381611" w:rsidP="00E14656">
            <w:pPr>
              <w:tabs>
                <w:tab w:val="left" w:pos="720"/>
                <w:tab w:val="left" w:pos="1134"/>
                <w:tab w:val="left" w:pos="1944"/>
                <w:tab w:val="left" w:pos="3384"/>
                <w:tab w:val="left" w:pos="3744"/>
                <w:tab w:val="left" w:pos="4644"/>
                <w:tab w:val="left" w:pos="5760"/>
                <w:tab w:val="left" w:pos="7920"/>
              </w:tabs>
              <w:rPr>
                <w:rFonts w:asciiTheme="minorHAnsi" w:hAnsiTheme="minorHAnsi" w:cstheme="minorHAnsi"/>
                <w:b/>
                <w:bCs/>
              </w:rPr>
            </w:pPr>
            <w:r w:rsidRPr="0079039A">
              <w:rPr>
                <w:rFonts w:asciiTheme="minorHAnsi" w:hAnsiTheme="minorHAnsi" w:cstheme="minorHAnsi"/>
                <w:b/>
                <w:bCs/>
                <w:u w:val="single"/>
              </w:rPr>
              <w:t>PLEASE NOTE</w:t>
            </w:r>
            <w:r w:rsidR="00001DE5" w:rsidRPr="0079039A">
              <w:rPr>
                <w:rFonts w:asciiTheme="minorHAnsi" w:hAnsiTheme="minorHAnsi" w:cstheme="minorHAnsi"/>
                <w:b/>
                <w:bCs/>
              </w:rPr>
              <w:t xml:space="preserve">: </w:t>
            </w:r>
            <w:r w:rsidR="00001DE5" w:rsidRPr="0079039A">
              <w:rPr>
                <w:rFonts w:asciiTheme="minorHAnsi" w:hAnsiTheme="minorHAnsi" w:cstheme="minorHAnsi"/>
              </w:rPr>
              <w:t xml:space="preserve">A valid B-BBEE status level verification certificate / sworn affidavit (for EME’s and QSE’s) must be submitted in order to qualify for preference points for B-BBEE. </w:t>
            </w:r>
          </w:p>
          <w:p w14:paraId="4A32ABBB" w14:textId="77777777" w:rsidR="006B23DE" w:rsidRPr="0079039A" w:rsidRDefault="006B23DE"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p w14:paraId="14F2FED0" w14:textId="77777777" w:rsidR="00486053" w:rsidRPr="0079039A" w:rsidRDefault="00486053" w:rsidP="00486053">
            <w:pPr>
              <w:pStyle w:val="Caption"/>
            </w:pPr>
            <w:bookmarkStart w:id="12" w:name="_Toc107394437"/>
            <w:r w:rsidRPr="0079039A">
              <w:t xml:space="preserve">Table </w:t>
            </w:r>
            <w:r w:rsidRPr="0079039A">
              <w:fldChar w:fldCharType="begin"/>
            </w:r>
            <w:r w:rsidRPr="0079039A">
              <w:instrText xml:space="preserve"> SEQ Table \* ARABIC </w:instrText>
            </w:r>
            <w:r w:rsidRPr="0079039A">
              <w:fldChar w:fldCharType="separate"/>
            </w:r>
            <w:r w:rsidR="00311971" w:rsidRPr="0079039A">
              <w:rPr>
                <w:noProof/>
              </w:rPr>
              <w:t>3</w:t>
            </w:r>
            <w:r w:rsidRPr="0079039A">
              <w:fldChar w:fldCharType="end"/>
            </w:r>
            <w:r w:rsidRPr="0079039A">
              <w:t>: Foreign Suppliers Questionnaire</w:t>
            </w:r>
            <w:bookmarkEnd w:id="12"/>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6408"/>
              <w:gridCol w:w="3231"/>
            </w:tblGrid>
            <w:tr w:rsidR="00486053" w:rsidRPr="0079039A" w14:paraId="0CA23BEF" w14:textId="77777777" w:rsidTr="00F91DE2">
              <w:tc>
                <w:tcPr>
                  <w:tcW w:w="6408" w:type="dxa"/>
                </w:tcPr>
                <w:p w14:paraId="49263380"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Is the entity a resident of the Republic of South Africa (RSA)?</w:t>
                  </w:r>
                </w:p>
                <w:p w14:paraId="59928958"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65ABD89F"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 Yes / No</w:t>
                  </w:r>
                </w:p>
              </w:tc>
            </w:tr>
            <w:tr w:rsidR="00941064" w:rsidRPr="0079039A" w14:paraId="5550AB62" w14:textId="77777777" w:rsidTr="00F91DE2">
              <w:tc>
                <w:tcPr>
                  <w:tcW w:w="6408" w:type="dxa"/>
                </w:tcPr>
                <w:p w14:paraId="46E1F014"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Does the enti</w:t>
                  </w:r>
                  <w:r w:rsidR="00A1486E" w:rsidRPr="0079039A">
                    <w:rPr>
                      <w:rFonts w:asciiTheme="minorHAnsi" w:hAnsiTheme="minorHAnsi" w:cs="Arial"/>
                    </w:rPr>
                    <w:t>t</w:t>
                  </w:r>
                  <w:r w:rsidRPr="0079039A">
                    <w:rPr>
                      <w:rFonts w:asciiTheme="minorHAnsi" w:hAnsiTheme="minorHAnsi" w:cs="Arial"/>
                    </w:rPr>
                    <w:t xml:space="preserve">y have a branch in the </w:t>
                  </w:r>
                  <w:r w:rsidR="00F54CE2" w:rsidRPr="0079039A">
                    <w:rPr>
                      <w:rFonts w:asciiTheme="minorHAnsi" w:hAnsiTheme="minorHAnsi" w:cs="Arial"/>
                    </w:rPr>
                    <w:t>RSA?</w:t>
                  </w:r>
                </w:p>
                <w:p w14:paraId="64C40834"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4F7BA408"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446BDA07" w14:textId="77777777" w:rsidTr="00F91DE2">
              <w:tc>
                <w:tcPr>
                  <w:tcW w:w="6408" w:type="dxa"/>
                </w:tcPr>
                <w:p w14:paraId="12CBBEB3"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Does the entity have a permanent establishment in the </w:t>
                  </w:r>
                  <w:r w:rsidR="00F54CE2" w:rsidRPr="0079039A">
                    <w:rPr>
                      <w:rFonts w:asciiTheme="minorHAnsi" w:hAnsiTheme="minorHAnsi" w:cs="Arial"/>
                    </w:rPr>
                    <w:t>RSA?</w:t>
                  </w:r>
                </w:p>
                <w:p w14:paraId="2D5F8250"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44171420"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24525BB6" w14:textId="77777777" w:rsidTr="00F91DE2">
              <w:tc>
                <w:tcPr>
                  <w:tcW w:w="6408" w:type="dxa"/>
                </w:tcPr>
                <w:p w14:paraId="7898268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Does the entity have any source of income in the </w:t>
                  </w:r>
                  <w:r w:rsidR="00F54CE2" w:rsidRPr="0079039A">
                    <w:rPr>
                      <w:rFonts w:asciiTheme="minorHAnsi" w:hAnsiTheme="minorHAnsi" w:cs="Arial"/>
                    </w:rPr>
                    <w:t>RSA?</w:t>
                  </w:r>
                </w:p>
                <w:p w14:paraId="000B80D6"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545A393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1C2A5DB9" w14:textId="77777777" w:rsidTr="00F91DE2">
              <w:tc>
                <w:tcPr>
                  <w:tcW w:w="6408" w:type="dxa"/>
                </w:tcPr>
                <w:p w14:paraId="06951CF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Is the entity liable in the RSA for any form of </w:t>
                  </w:r>
                  <w:r w:rsidR="00F54CE2" w:rsidRPr="0079039A">
                    <w:rPr>
                      <w:rFonts w:asciiTheme="minorHAnsi" w:hAnsiTheme="minorHAnsi" w:cs="Arial"/>
                    </w:rPr>
                    <w:t>taxation?</w:t>
                  </w:r>
                </w:p>
                <w:p w14:paraId="21855DB7"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1469067B"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bl>
          <w:p w14:paraId="205A4F29"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p w14:paraId="439BA046" w14:textId="77777777" w:rsidR="00E14656" w:rsidRPr="00941064" w:rsidRDefault="009F515B" w:rsidP="00E14656">
            <w:pPr>
              <w:tabs>
                <w:tab w:val="left" w:pos="720"/>
                <w:tab w:val="left" w:pos="1134"/>
                <w:tab w:val="left" w:pos="1944"/>
                <w:tab w:val="left" w:pos="3384"/>
                <w:tab w:val="left" w:pos="3744"/>
                <w:tab w:val="left" w:pos="4644"/>
                <w:tab w:val="left" w:pos="5760"/>
                <w:tab w:val="left" w:pos="7920"/>
              </w:tabs>
              <w:rPr>
                <w:rFonts w:asciiTheme="minorHAnsi" w:hAnsiTheme="minorHAnsi" w:cstheme="minorHAnsi"/>
              </w:rPr>
            </w:pPr>
            <w:r w:rsidRPr="0079039A">
              <w:rPr>
                <w:rFonts w:asciiTheme="minorHAnsi" w:hAnsiTheme="minorHAnsi" w:cstheme="minorHAnsi"/>
                <w:b/>
              </w:rPr>
              <w:t xml:space="preserve">PLEASE NOTE: </w:t>
            </w:r>
            <w:r w:rsidR="001E3F54" w:rsidRPr="0079039A">
              <w:rPr>
                <w:rFonts w:asciiTheme="minorHAnsi" w:hAnsiTheme="minorHAnsi" w:cstheme="minorHAnsi"/>
                <w:bCs/>
              </w:rPr>
              <w:t xml:space="preserve">If the answer is ‘NO’ to </w:t>
            </w:r>
            <w:r w:rsidR="00F54CE2" w:rsidRPr="0079039A">
              <w:rPr>
                <w:rFonts w:asciiTheme="minorHAnsi" w:hAnsiTheme="minorHAnsi" w:cstheme="minorHAnsi"/>
                <w:bCs/>
              </w:rPr>
              <w:t>all</w:t>
            </w:r>
            <w:r w:rsidR="001E3F54" w:rsidRPr="0079039A">
              <w:rPr>
                <w:rFonts w:asciiTheme="minorHAnsi" w:hAnsiTheme="minorHAnsi" w:cstheme="minorHAnsi"/>
                <w:bCs/>
              </w:rPr>
              <w:t xml:space="preserve"> the above questions it is not a requirement to register for a tax compliance status system PIN code from the South African Revenue Service (SARS). If </w:t>
            </w:r>
            <w:r w:rsidR="00D44BDF" w:rsidRPr="0079039A">
              <w:rPr>
                <w:rFonts w:asciiTheme="minorHAnsi" w:hAnsiTheme="minorHAnsi" w:cstheme="minorHAnsi"/>
                <w:bCs/>
              </w:rPr>
              <w:t>not, the bidder is required to register in accordance with par 1.4 below.</w:t>
            </w:r>
            <w:r w:rsidR="00941064" w:rsidRPr="00941064">
              <w:rPr>
                <w:rFonts w:asciiTheme="minorHAnsi" w:hAnsiTheme="minorHAnsi" w:cstheme="minorHAnsi"/>
                <w:b/>
              </w:rPr>
              <w:t xml:space="preserve"> </w:t>
            </w:r>
          </w:p>
        </w:tc>
        <w:tc>
          <w:tcPr>
            <w:tcW w:w="222" w:type="dxa"/>
          </w:tcPr>
          <w:p w14:paraId="4460891A"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222" w:type="dxa"/>
          </w:tcPr>
          <w:p w14:paraId="467884F5"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222" w:type="dxa"/>
          </w:tcPr>
          <w:p w14:paraId="1891950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b/>
                <w:sz w:val="20"/>
                <w:lang w:val="en-GB"/>
              </w:rPr>
            </w:pPr>
          </w:p>
        </w:tc>
        <w:tc>
          <w:tcPr>
            <w:tcW w:w="505" w:type="dxa"/>
            <w:gridSpan w:val="2"/>
          </w:tcPr>
          <w:p w14:paraId="240F0835"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1108" w:type="dxa"/>
          </w:tcPr>
          <w:p w14:paraId="6FBAAAD9"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r>
      <w:tr w:rsidR="00486053" w:rsidRPr="0056332A" w14:paraId="3DBEEE33" w14:textId="77777777" w:rsidTr="00486053">
        <w:trPr>
          <w:trHeight w:val="2978"/>
        </w:trPr>
        <w:tc>
          <w:tcPr>
            <w:tcW w:w="9865" w:type="dxa"/>
          </w:tcPr>
          <w:p w14:paraId="1A4A62BF" w14:textId="77777777" w:rsidR="00E14656" w:rsidRPr="0042144E" w:rsidRDefault="0042144E" w:rsidP="0042144E">
            <w:pPr>
              <w:pStyle w:val="Caption"/>
            </w:pPr>
            <w:bookmarkStart w:id="13" w:name="_Toc107394438"/>
            <w:r>
              <w:t xml:space="preserve">Table </w:t>
            </w:r>
            <w:r>
              <w:fldChar w:fldCharType="begin"/>
            </w:r>
            <w:r>
              <w:instrText xml:space="preserve"> SEQ Table \* ARABIC </w:instrText>
            </w:r>
            <w:r>
              <w:fldChar w:fldCharType="separate"/>
            </w:r>
            <w:r w:rsidR="00311971">
              <w:rPr>
                <w:noProof/>
              </w:rPr>
              <w:t>4</w:t>
            </w:r>
            <w:r>
              <w:fldChar w:fldCharType="end"/>
            </w:r>
            <w:r>
              <w:t>: Bid Structure</w:t>
            </w:r>
            <w:bookmarkEnd w:id="13"/>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715"/>
              <w:gridCol w:w="5924"/>
            </w:tblGrid>
            <w:tr w:rsidR="0042144E" w14:paraId="4BB2A2B4" w14:textId="77777777" w:rsidTr="001F62B5">
              <w:tc>
                <w:tcPr>
                  <w:tcW w:w="9639" w:type="dxa"/>
                  <w:gridSpan w:val="2"/>
                </w:tcPr>
                <w:p w14:paraId="32BB04C4" w14:textId="77777777" w:rsidR="0042144E" w:rsidRPr="009F515B" w:rsidRDefault="0042144E" w:rsidP="00F951FD">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(Mark with </w:t>
                  </w:r>
                  <w:r w:rsidR="00F951FD" w:rsidRPr="009F515B">
                    <w:rPr>
                      <w:rFonts w:asciiTheme="minorHAnsi" w:hAnsiTheme="minorHAnsi" w:cs="Arial"/>
                    </w:rPr>
                    <w:t>X</w:t>
                  </w:r>
                  <w:r w:rsidRPr="009F515B">
                    <w:rPr>
                      <w:rFonts w:asciiTheme="minorHAnsi" w:hAnsiTheme="minorHAnsi" w:cs="Arial"/>
                    </w:rPr>
                    <w:t xml:space="preserve"> next to applicable structure)</w:t>
                  </w:r>
                </w:p>
              </w:tc>
            </w:tr>
            <w:tr w:rsidR="0042144E" w14:paraId="6CFEE8C1" w14:textId="77777777" w:rsidTr="001F62B5">
              <w:tc>
                <w:tcPr>
                  <w:tcW w:w="3715" w:type="dxa"/>
                </w:tcPr>
                <w:p w14:paraId="1F18A284"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Individual Bidder</w:t>
                  </w:r>
                </w:p>
                <w:p w14:paraId="0F1F749A"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44C8F8D5"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272A003E" w14:textId="77777777" w:rsidTr="001F62B5">
              <w:tc>
                <w:tcPr>
                  <w:tcW w:w="3715" w:type="dxa"/>
                </w:tcPr>
                <w:p w14:paraId="0A342B1A"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Joint Venture</w:t>
                  </w:r>
                </w:p>
                <w:p w14:paraId="0E664902"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050B8CED"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5D5561A8" w14:textId="77777777" w:rsidTr="001F62B5">
              <w:tc>
                <w:tcPr>
                  <w:tcW w:w="3715" w:type="dxa"/>
                </w:tcPr>
                <w:p w14:paraId="11582172"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Consortium</w:t>
                  </w:r>
                </w:p>
                <w:p w14:paraId="7D07BA7F"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2C8AA129"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2AC232C6" w14:textId="77777777" w:rsidTr="001F62B5">
              <w:tc>
                <w:tcPr>
                  <w:tcW w:w="3715" w:type="dxa"/>
                </w:tcPr>
                <w:p w14:paraId="2F9059FA" w14:textId="77777777" w:rsidR="0042144E" w:rsidRPr="009F515B" w:rsidRDefault="00F54CE2"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Sub-Contracting</w:t>
                  </w:r>
                </w:p>
                <w:p w14:paraId="4FD88D88"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41BA7FB6"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6B4AB3E2" w14:textId="77777777" w:rsidTr="001F62B5">
              <w:tc>
                <w:tcPr>
                  <w:tcW w:w="3715" w:type="dxa"/>
                </w:tcPr>
                <w:p w14:paraId="77229E9B"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Other</w:t>
                  </w:r>
                </w:p>
                <w:p w14:paraId="062BA7DC"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53D346A9"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F951FD" w14:paraId="5E45D116" w14:textId="77777777" w:rsidTr="001F62B5">
              <w:tc>
                <w:tcPr>
                  <w:tcW w:w="9639" w:type="dxa"/>
                  <w:gridSpan w:val="2"/>
                </w:tcPr>
                <w:p w14:paraId="2BE3D3E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If the response is submitted as a Consortium, Joint </w:t>
                  </w:r>
                  <w:r w:rsidR="001C63F1" w:rsidRPr="009F515B">
                    <w:rPr>
                      <w:rFonts w:asciiTheme="minorHAnsi" w:hAnsiTheme="minorHAnsi" w:cs="Arial"/>
                    </w:rPr>
                    <w:t>V</w:t>
                  </w:r>
                  <w:r w:rsidRPr="009F515B">
                    <w:rPr>
                      <w:rFonts w:asciiTheme="minorHAnsi" w:hAnsiTheme="minorHAnsi" w:cs="Arial"/>
                    </w:rPr>
                    <w:t xml:space="preserve">enture or Sub Contracting </w:t>
                  </w:r>
                  <w:r w:rsidR="001C63F1" w:rsidRPr="009F515B">
                    <w:rPr>
                      <w:rFonts w:asciiTheme="minorHAnsi" w:hAnsiTheme="minorHAnsi" w:cs="Arial"/>
                    </w:rPr>
                    <w:t>A</w:t>
                  </w:r>
                  <w:r w:rsidRPr="009F515B">
                    <w:rPr>
                      <w:rFonts w:asciiTheme="minorHAnsi" w:hAnsiTheme="minorHAnsi" w:cs="Arial"/>
                    </w:rPr>
                    <w:t>rrangement</w:t>
                  </w:r>
                  <w:r w:rsidR="001C63F1" w:rsidRPr="009F515B">
                    <w:rPr>
                      <w:rFonts w:asciiTheme="minorHAnsi" w:hAnsiTheme="minorHAnsi" w:cs="Arial"/>
                    </w:rPr>
                    <w:t>,</w:t>
                  </w:r>
                  <w:r w:rsidRPr="009F515B">
                    <w:rPr>
                      <w:rFonts w:asciiTheme="minorHAnsi" w:hAnsiTheme="minorHAnsi" w:cs="Arial"/>
                    </w:rPr>
                    <w:t xml:space="preserve"> list the members of such structure below:</w:t>
                  </w:r>
                </w:p>
              </w:tc>
            </w:tr>
            <w:tr w:rsidR="00F951FD" w14:paraId="48EE07F9" w14:textId="77777777" w:rsidTr="001F62B5">
              <w:tc>
                <w:tcPr>
                  <w:tcW w:w="9639" w:type="dxa"/>
                  <w:gridSpan w:val="2"/>
                </w:tcPr>
                <w:p w14:paraId="3773165B"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552D60F9"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a) </w:t>
                  </w:r>
                </w:p>
              </w:tc>
            </w:tr>
            <w:tr w:rsidR="00F951FD" w14:paraId="614518F2" w14:textId="77777777" w:rsidTr="001F62B5">
              <w:tc>
                <w:tcPr>
                  <w:tcW w:w="9639" w:type="dxa"/>
                  <w:gridSpan w:val="2"/>
                </w:tcPr>
                <w:p w14:paraId="6EB4BB4A"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2681EBF0"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b) </w:t>
                  </w:r>
                </w:p>
              </w:tc>
            </w:tr>
            <w:tr w:rsidR="00F951FD" w14:paraId="3C012549" w14:textId="77777777" w:rsidTr="001F62B5">
              <w:tc>
                <w:tcPr>
                  <w:tcW w:w="9639" w:type="dxa"/>
                  <w:gridSpan w:val="2"/>
                </w:tcPr>
                <w:p w14:paraId="32DAF60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151E070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c) </w:t>
                  </w:r>
                </w:p>
              </w:tc>
            </w:tr>
            <w:tr w:rsidR="00F951FD" w14:paraId="5546395B" w14:textId="77777777" w:rsidTr="001F62B5">
              <w:tc>
                <w:tcPr>
                  <w:tcW w:w="9639" w:type="dxa"/>
                  <w:gridSpan w:val="2"/>
                </w:tcPr>
                <w:p w14:paraId="130037C4"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0A68104E"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d) </w:t>
                  </w:r>
                </w:p>
              </w:tc>
            </w:tr>
            <w:tr w:rsidR="00F951FD" w14:paraId="4185EDAC" w14:textId="77777777" w:rsidTr="001F62B5">
              <w:tc>
                <w:tcPr>
                  <w:tcW w:w="9639" w:type="dxa"/>
                  <w:gridSpan w:val="2"/>
                </w:tcPr>
                <w:p w14:paraId="02133AAB"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36BE6719"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e) </w:t>
                  </w:r>
                </w:p>
              </w:tc>
            </w:tr>
            <w:tr w:rsidR="00F951FD" w14:paraId="07479F6D" w14:textId="77777777" w:rsidTr="001F62B5">
              <w:tc>
                <w:tcPr>
                  <w:tcW w:w="9639" w:type="dxa"/>
                  <w:gridSpan w:val="2"/>
                </w:tcPr>
                <w:p w14:paraId="49FBA3D2"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55C87BF1"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f)</w:t>
                  </w:r>
                </w:p>
              </w:tc>
            </w:tr>
          </w:tbl>
          <w:p w14:paraId="61BBC807" w14:textId="77777777" w:rsidR="0042144E" w:rsidRPr="0056332A" w:rsidRDefault="0042144E"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tc>
        <w:tc>
          <w:tcPr>
            <w:tcW w:w="444" w:type="dxa"/>
            <w:gridSpan w:val="2"/>
          </w:tcPr>
          <w:p w14:paraId="7BF58D8E"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p>
        </w:tc>
        <w:tc>
          <w:tcPr>
            <w:tcW w:w="396" w:type="dxa"/>
            <w:gridSpan w:val="2"/>
          </w:tcPr>
          <w:p w14:paraId="164478B3"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tc>
        <w:tc>
          <w:tcPr>
            <w:tcW w:w="1439" w:type="dxa"/>
            <w:gridSpan w:val="2"/>
          </w:tcPr>
          <w:p w14:paraId="5BD7251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r w:rsidRPr="0056332A">
              <w:rPr>
                <w:rFonts w:ascii="Arial" w:hAnsi="Arial" w:cs="Arial"/>
                <w:sz w:val="20"/>
                <w:szCs w:val="16"/>
                <w:lang w:val="en-GB"/>
              </w:rPr>
              <w:t>[TICK APPLICABLE BOX]</w:t>
            </w:r>
          </w:p>
          <w:p w14:paraId="67B70127"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p>
          <w:p w14:paraId="72B42389"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p>
          <w:p w14:paraId="03C42DF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r w:rsidRPr="0056332A">
              <w:rPr>
                <w:rFonts w:ascii="Arial" w:hAnsi="Arial" w:cs="Arial"/>
                <w:sz w:val="20"/>
                <w:lang w:val="en-GB"/>
              </w:rPr>
              <w:fldChar w:fldCharType="begin">
                <w:ffData>
                  <w:name w:val="Check1"/>
                  <w:enabled/>
                  <w:calcOnExit w:val="0"/>
                  <w:checkBox>
                    <w:sizeAuto/>
                    <w:default w:val="0"/>
                  </w:checkBox>
                </w:ffData>
              </w:fldChar>
            </w:r>
            <w:r w:rsidRPr="0056332A">
              <w:rPr>
                <w:rFonts w:ascii="Arial" w:hAnsi="Arial" w:cs="Arial"/>
                <w:sz w:val="20"/>
                <w:lang w:val="en-GB"/>
              </w:rPr>
              <w:instrText xml:space="preserve"> FORMCHECKBOX </w:instrText>
            </w:r>
            <w:r w:rsidRPr="0056332A">
              <w:rPr>
                <w:rFonts w:ascii="Arial" w:hAnsi="Arial" w:cs="Arial"/>
                <w:sz w:val="20"/>
                <w:lang w:val="en-GB"/>
              </w:rPr>
            </w:r>
            <w:r w:rsidRPr="0056332A">
              <w:rPr>
                <w:rFonts w:ascii="Arial" w:hAnsi="Arial" w:cs="Arial"/>
                <w:sz w:val="20"/>
                <w:lang w:val="en-GB"/>
              </w:rPr>
              <w:fldChar w:fldCharType="separate"/>
            </w:r>
            <w:r w:rsidRPr="0056332A">
              <w:rPr>
                <w:rFonts w:ascii="Arial" w:hAnsi="Arial" w:cs="Arial"/>
                <w:sz w:val="20"/>
                <w:lang w:val="en-GB"/>
              </w:rPr>
              <w:fldChar w:fldCharType="end"/>
            </w:r>
            <w:r w:rsidRPr="0056332A">
              <w:rPr>
                <w:rFonts w:ascii="Arial" w:hAnsi="Arial" w:cs="Arial"/>
                <w:sz w:val="20"/>
                <w:lang w:val="en-GB"/>
              </w:rPr>
              <w:t xml:space="preserve"> Yes                  </w:t>
            </w:r>
            <w:r w:rsidRPr="0056332A">
              <w:rPr>
                <w:rFonts w:ascii="Arial" w:hAnsi="Arial" w:cs="Arial"/>
                <w:sz w:val="20"/>
                <w:lang w:val="en-GB"/>
              </w:rPr>
              <w:fldChar w:fldCharType="begin">
                <w:ffData>
                  <w:name w:val="Check2"/>
                  <w:enabled/>
                  <w:calcOnExit w:val="0"/>
                  <w:checkBox>
                    <w:sizeAuto/>
                    <w:default w:val="0"/>
                  </w:checkBox>
                </w:ffData>
              </w:fldChar>
            </w:r>
            <w:r w:rsidRPr="0056332A">
              <w:rPr>
                <w:rFonts w:ascii="Arial" w:hAnsi="Arial" w:cs="Arial"/>
                <w:sz w:val="20"/>
                <w:lang w:val="en-GB"/>
              </w:rPr>
              <w:instrText xml:space="preserve"> FORMCHECKBOX </w:instrText>
            </w:r>
            <w:r w:rsidRPr="0056332A">
              <w:rPr>
                <w:rFonts w:ascii="Arial" w:hAnsi="Arial" w:cs="Arial"/>
                <w:sz w:val="20"/>
                <w:lang w:val="en-GB"/>
              </w:rPr>
            </w:r>
            <w:r w:rsidRPr="0056332A">
              <w:rPr>
                <w:rFonts w:ascii="Arial" w:hAnsi="Arial" w:cs="Arial"/>
                <w:sz w:val="20"/>
                <w:lang w:val="en-GB"/>
              </w:rPr>
              <w:fldChar w:fldCharType="separate"/>
            </w:r>
            <w:r w:rsidRPr="0056332A">
              <w:rPr>
                <w:rFonts w:ascii="Arial" w:hAnsi="Arial" w:cs="Arial"/>
                <w:sz w:val="20"/>
                <w:lang w:val="en-GB"/>
              </w:rPr>
              <w:fldChar w:fldCharType="end"/>
            </w:r>
            <w:r w:rsidRPr="0056332A">
              <w:rPr>
                <w:rFonts w:ascii="Arial" w:hAnsi="Arial" w:cs="Arial"/>
                <w:sz w:val="20"/>
                <w:lang w:val="en-GB"/>
              </w:rPr>
              <w:t xml:space="preserve"> No</w:t>
            </w:r>
          </w:p>
          <w:p w14:paraId="1824257D"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p>
        </w:tc>
      </w:tr>
      <w:tr w:rsidR="00486053" w:rsidRPr="0056332A" w14:paraId="02B05267" w14:textId="77777777" w:rsidTr="00486053">
        <w:trPr>
          <w:trHeight w:val="864"/>
        </w:trPr>
        <w:tc>
          <w:tcPr>
            <w:tcW w:w="9865" w:type="dxa"/>
          </w:tcPr>
          <w:p w14:paraId="60C4E06F" w14:textId="77777777" w:rsidR="00E14656" w:rsidRDefault="00E14656" w:rsidP="00E14656">
            <w:pPr>
              <w:tabs>
                <w:tab w:val="left" w:pos="0"/>
                <w:tab w:val="left" w:pos="426"/>
              </w:tabs>
              <w:autoSpaceDE w:val="0"/>
              <w:autoSpaceDN w:val="0"/>
              <w:adjustRightInd w:val="0"/>
              <w:spacing w:before="120"/>
              <w:rPr>
                <w:rFonts w:ascii="Arial" w:hAnsi="Arial" w:cs="Arial"/>
                <w:sz w:val="20"/>
              </w:rPr>
            </w:pPr>
          </w:p>
          <w:p w14:paraId="7BE2EE38" w14:textId="77777777" w:rsidR="00F951FD" w:rsidRPr="0090233F" w:rsidRDefault="00F951FD" w:rsidP="0090233F">
            <w:pPr>
              <w:pStyle w:val="Heading2"/>
            </w:pPr>
            <w:bookmarkStart w:id="14" w:name="_Toc222498882"/>
            <w:r w:rsidRPr="0090233F">
              <w:t>Bid Submission Requirements</w:t>
            </w:r>
            <w:bookmarkEnd w:id="14"/>
          </w:p>
          <w:p w14:paraId="4BD9C9C3" w14:textId="77777777" w:rsidR="00F951FD" w:rsidRDefault="00F951FD" w:rsidP="00C81B24">
            <w:pPr>
              <w:pStyle w:val="ListParagraph"/>
              <w:numPr>
                <w:ilvl w:val="0"/>
                <w:numId w:val="29"/>
              </w:numPr>
            </w:pPr>
            <w:r>
              <w:t>Bids must be delivered by the stipulated closing date and time to the correct address</w:t>
            </w:r>
          </w:p>
          <w:p w14:paraId="7D1E1B92" w14:textId="77777777" w:rsidR="00F951FD" w:rsidRDefault="00F951FD" w:rsidP="00C81B24">
            <w:pPr>
              <w:pStyle w:val="ListParagraph"/>
              <w:numPr>
                <w:ilvl w:val="0"/>
                <w:numId w:val="29"/>
              </w:numPr>
            </w:pPr>
            <w:r w:rsidRPr="003E54A0">
              <w:rPr>
                <w:b/>
                <w:bCs/>
              </w:rPr>
              <w:t>NO</w:t>
            </w:r>
            <w:r>
              <w:t xml:space="preserve"> late bids will be accepted</w:t>
            </w:r>
          </w:p>
          <w:p w14:paraId="0714B929" w14:textId="77777777" w:rsidR="00F951FD" w:rsidRDefault="00F951FD" w:rsidP="00C81B24">
            <w:pPr>
              <w:pStyle w:val="ListParagraph"/>
              <w:numPr>
                <w:ilvl w:val="0"/>
                <w:numId w:val="29"/>
              </w:numPr>
            </w:pPr>
            <w:r>
              <w:t>All bids must be submitted on the official forms provided (no forms may be re-typed) or in the manner as prescribed in the bid document</w:t>
            </w:r>
          </w:p>
          <w:p w14:paraId="41101CF5" w14:textId="77777777" w:rsidR="00F77F1B" w:rsidRPr="00F77F1B" w:rsidRDefault="00F77F1B" w:rsidP="00F77F1B">
            <w:pPr>
              <w:ind w:firstLine="567"/>
            </w:pPr>
          </w:p>
          <w:p w14:paraId="2233AC49" w14:textId="77777777" w:rsidR="00123562" w:rsidRDefault="008C208C" w:rsidP="00C81B24">
            <w:pPr>
              <w:pStyle w:val="ListParagraph"/>
              <w:numPr>
                <w:ilvl w:val="0"/>
                <w:numId w:val="29"/>
              </w:numPr>
            </w:pPr>
            <w:r>
              <w:t>All bidders are required to accept the general conditions of contract (GCC) and, if applicable</w:t>
            </w:r>
            <w:r w:rsidR="00123562">
              <w:t xml:space="preserve"> any special conditions of contract.</w:t>
            </w:r>
          </w:p>
          <w:p w14:paraId="336538B9" w14:textId="77777777" w:rsidR="00122972" w:rsidRDefault="00122972" w:rsidP="00C81B24">
            <w:pPr>
              <w:pStyle w:val="ListParagraph"/>
              <w:numPr>
                <w:ilvl w:val="0"/>
                <w:numId w:val="29"/>
              </w:numPr>
            </w:pPr>
            <w:r>
              <w:t>In the case of Consortia, Joint Ventures or Subcontractors, bidders are required to provide copies of signed agreements stipulating the split of the work and revenue.</w:t>
            </w:r>
          </w:p>
          <w:p w14:paraId="4D3DE0A1" w14:textId="77777777" w:rsidR="00122972" w:rsidRDefault="00122972" w:rsidP="00C81B24">
            <w:pPr>
              <w:pStyle w:val="ListParagraph"/>
              <w:numPr>
                <w:ilvl w:val="0"/>
                <w:numId w:val="29"/>
              </w:numPr>
            </w:pPr>
            <w:r>
              <w:t>Where applicable, bidders who are distributors, resellers and installers of network equipment are required to submit back-to-back agreements or certification from their OEM/OSM</w:t>
            </w:r>
          </w:p>
          <w:p w14:paraId="59DF6F02" w14:textId="77777777" w:rsidR="00960F83" w:rsidRDefault="00960F83" w:rsidP="00960F83">
            <w:pPr>
              <w:pStyle w:val="ListParagraph"/>
              <w:ind w:left="1134"/>
            </w:pPr>
          </w:p>
          <w:p w14:paraId="6BB2767E" w14:textId="77777777" w:rsidR="00960F83" w:rsidRPr="0090233F" w:rsidRDefault="00960F83" w:rsidP="0090233F">
            <w:pPr>
              <w:pStyle w:val="Heading2"/>
            </w:pPr>
            <w:bookmarkStart w:id="15" w:name="_Toc222498883"/>
            <w:r w:rsidRPr="0090233F">
              <w:t>Bid Submission Instructions</w:t>
            </w:r>
            <w:bookmarkEnd w:id="15"/>
          </w:p>
          <w:p w14:paraId="6D4220F2" w14:textId="733DCA63" w:rsidR="00CC09C0" w:rsidRDefault="001B0510" w:rsidP="00CC09C0">
            <w:pPr>
              <w:pStyle w:val="ListParagraph"/>
              <w:numPr>
                <w:ilvl w:val="0"/>
                <w:numId w:val="103"/>
              </w:numPr>
            </w:pPr>
            <w:r w:rsidRPr="00DD15CC">
              <w:t>The proposal must be signed by an authorised employee, agent or representative of the bidder. The proposal must bear the initials of the signatory at the bottom of every page as an indication that the bidder has familiarised itself with the terms and conditions of this RFx document.</w:t>
            </w:r>
          </w:p>
          <w:p w14:paraId="44A97264" w14:textId="45BCAAC0" w:rsidR="005A6479" w:rsidRDefault="001B0510" w:rsidP="005A6479">
            <w:pPr>
              <w:pStyle w:val="ListParagraph"/>
              <w:numPr>
                <w:ilvl w:val="0"/>
                <w:numId w:val="103"/>
              </w:numPr>
            </w:pPr>
            <w:r w:rsidRPr="00DD15CC">
              <w:t>The Bid proposals will be the legal and binding document that will be used for the purposes of evaluation, all bid proposals must be submitted via the SITA -Supplier Oracle ERP portal before the closing date and time of the bid</w:t>
            </w:r>
            <w:r w:rsidR="00E424B7">
              <w:t xml:space="preserve">. </w:t>
            </w:r>
          </w:p>
          <w:p w14:paraId="21C1FC85" w14:textId="77777777" w:rsidR="00AF3D19" w:rsidRPr="00AF3D19" w:rsidRDefault="005A6479" w:rsidP="00AF3D19">
            <w:pPr>
              <w:pStyle w:val="ListParagraph"/>
              <w:numPr>
                <w:ilvl w:val="0"/>
                <w:numId w:val="103"/>
              </w:numPr>
              <w:rPr>
                <w:rStyle w:val="Hyperlink"/>
                <w:color w:val="auto"/>
                <w:u w:val="none"/>
              </w:rPr>
            </w:pPr>
            <w:r>
              <w:t xml:space="preserve">The </w:t>
            </w:r>
            <w:r w:rsidRPr="00DD15CC">
              <w:t xml:space="preserve">SITA-Supplier Oracle ERP portal </w:t>
            </w:r>
            <w:r w:rsidR="00E424B7">
              <w:t xml:space="preserve">is accessible on the URL link as follows: </w:t>
            </w:r>
            <w:hyperlink r:id="rId20" w:history="1">
              <w:r w:rsidRPr="00722755">
                <w:rPr>
                  <w:rStyle w:val="Hyperlink"/>
                </w:rPr>
                <w:t>www.suppliers.sita.co.za</w:t>
              </w:r>
            </w:hyperlink>
            <w:r w:rsidR="00E424B7" w:rsidRPr="00243C25">
              <w:rPr>
                <w:rStyle w:val="Hyperlink"/>
              </w:rPr>
              <w:t>.</w:t>
            </w:r>
          </w:p>
          <w:p w14:paraId="0726A1ED" w14:textId="309B0B50" w:rsidR="005A6479" w:rsidRPr="00AF3D19" w:rsidRDefault="00AF3D19" w:rsidP="00AF3D19">
            <w:pPr>
              <w:pStyle w:val="ListParagraph"/>
              <w:numPr>
                <w:ilvl w:val="0"/>
                <w:numId w:val="103"/>
              </w:numPr>
            </w:pPr>
            <w:r>
              <w:t>The step-by-step guide in navigating the SITA -Oracle ERP portal accessible on the link as follows:</w:t>
            </w:r>
            <w:hyperlink r:id="rId21" w:history="1">
              <w:r w:rsidR="005A2D1D" w:rsidRPr="00722755">
                <w:rPr>
                  <w:rStyle w:val="Hyperlink"/>
                </w:rPr>
                <w:t>https://www.sita.co.za/content/erp-isupplier-ecatalogue-guidelines</w:t>
              </w:r>
            </w:hyperlink>
          </w:p>
          <w:p w14:paraId="600B3001" w14:textId="600B7CA0" w:rsidR="00CC09C0" w:rsidRDefault="001B0510" w:rsidP="00CC09C0">
            <w:pPr>
              <w:pStyle w:val="ListParagraph"/>
              <w:numPr>
                <w:ilvl w:val="0"/>
                <w:numId w:val="103"/>
              </w:numPr>
            </w:pPr>
            <w:r w:rsidRPr="00DD15CC">
              <w:t>No manual hard copy submissions, email submissions or faxed submissions will be accepted.</w:t>
            </w:r>
          </w:p>
          <w:p w14:paraId="094966EE" w14:textId="55CF0B3B" w:rsidR="00CC09C0" w:rsidRDefault="001B0510" w:rsidP="00CC09C0">
            <w:pPr>
              <w:pStyle w:val="ListParagraph"/>
              <w:numPr>
                <w:ilvl w:val="0"/>
                <w:numId w:val="103"/>
              </w:numPr>
            </w:pPr>
            <w:r w:rsidRPr="00DD15CC">
              <w:t>Bidders shall submit proposal responses in accordance with the prescribed manner of submission as specified in this document. Failure to comply with the bid submission requirements will lead to disqualification.</w:t>
            </w:r>
          </w:p>
          <w:p w14:paraId="2494C9E8" w14:textId="2673C25A" w:rsidR="00CC09C0" w:rsidRDefault="001B0510" w:rsidP="00CC09C0">
            <w:pPr>
              <w:pStyle w:val="ListParagraph"/>
              <w:numPr>
                <w:ilvl w:val="0"/>
                <w:numId w:val="103"/>
              </w:numPr>
            </w:pPr>
            <w:r w:rsidRPr="00DD15CC">
              <w:t>Bidders are required to submit all returnable documents/information together with their Bids/proposals on or before the closing time and date of the Bids/proposals.</w:t>
            </w:r>
          </w:p>
          <w:p w14:paraId="79DAE410" w14:textId="24C5ABC5" w:rsidR="001B0510" w:rsidRPr="00DD15CC" w:rsidRDefault="001B0510" w:rsidP="00CC09C0">
            <w:pPr>
              <w:pStyle w:val="ListParagraph"/>
              <w:numPr>
                <w:ilvl w:val="0"/>
                <w:numId w:val="103"/>
              </w:numPr>
            </w:pPr>
            <w:r w:rsidRPr="00DD15CC">
              <w:t>All services supplied in accordance with the bidder’s proposal must be in accordance with all applicable legal requirements in terms of South African law, policies and regulations.</w:t>
            </w:r>
          </w:p>
          <w:p w14:paraId="077B7670" w14:textId="77777777" w:rsidR="00960F83" w:rsidRDefault="00960F83" w:rsidP="00960F83"/>
          <w:p w14:paraId="267B62EF" w14:textId="77777777" w:rsidR="00960F83" w:rsidRPr="0090233F" w:rsidRDefault="00960F83" w:rsidP="0090233F">
            <w:pPr>
              <w:pStyle w:val="Heading2"/>
            </w:pPr>
            <w:bookmarkStart w:id="16" w:name="_Toc222498884"/>
            <w:r w:rsidRPr="0090233F">
              <w:t xml:space="preserve">Bid </w:t>
            </w:r>
            <w:r w:rsidR="00820BBC">
              <w:t xml:space="preserve">Submission </w:t>
            </w:r>
            <w:r w:rsidRPr="0090233F">
              <w:t>Conditions</w:t>
            </w:r>
            <w:bookmarkEnd w:id="16"/>
          </w:p>
          <w:p w14:paraId="668F1FCC" w14:textId="77777777" w:rsidR="00960F83" w:rsidRDefault="00960F83" w:rsidP="00C81B24">
            <w:pPr>
              <w:pStyle w:val="ListParagraph"/>
              <w:numPr>
                <w:ilvl w:val="0"/>
                <w:numId w:val="31"/>
              </w:numPr>
            </w:pPr>
            <w:r w:rsidRPr="00960F83">
              <w:t xml:space="preserve">The original </w:t>
            </w:r>
            <w:r>
              <w:t>proposal</w:t>
            </w:r>
            <w:r w:rsidRPr="00960F83">
              <w:t xml:space="preserve"> will be the legal and binding document that will be used for the purposes of evaluation. SITA will not assume any liability </w:t>
            </w:r>
            <w:r>
              <w:t>for</w:t>
            </w:r>
            <w:r w:rsidRPr="00960F83">
              <w:t xml:space="preserve"> disqualifying a </w:t>
            </w:r>
            <w:r>
              <w:t>b</w:t>
            </w:r>
            <w:r w:rsidRPr="00960F83">
              <w:t>idder due to the information not being contained in the origin</w:t>
            </w:r>
            <w:r>
              <w:t>al</w:t>
            </w:r>
            <w:r w:rsidRPr="00960F83">
              <w:t xml:space="preserve"> proposal, even when such information appears in a duplicate copy submitted by the </w:t>
            </w:r>
            <w:r>
              <w:t>b</w:t>
            </w:r>
            <w:r w:rsidRPr="00960F83">
              <w:t>idder.</w:t>
            </w:r>
          </w:p>
          <w:p w14:paraId="1BC3BF0F" w14:textId="77777777" w:rsidR="0090233F" w:rsidRDefault="0090233F" w:rsidP="00C81B24">
            <w:pPr>
              <w:pStyle w:val="ListParagraph"/>
              <w:numPr>
                <w:ilvl w:val="0"/>
                <w:numId w:val="31"/>
              </w:numPr>
            </w:pPr>
            <w:r>
              <w:t>The successful bidder will be required to enter into a written contract for the delivery of the goods / services / works awarded to them.</w:t>
            </w:r>
          </w:p>
          <w:p w14:paraId="3F857625" w14:textId="77777777" w:rsidR="0090233F" w:rsidRDefault="0090233F" w:rsidP="00C81B24">
            <w:pPr>
              <w:pStyle w:val="ListParagraph"/>
              <w:numPr>
                <w:ilvl w:val="0"/>
                <w:numId w:val="31"/>
              </w:numPr>
              <w:outlineLvl w:val="9"/>
              <w:rPr>
                <w:rFonts w:cstheme="minorHAnsi"/>
              </w:rPr>
            </w:pPr>
            <w:r w:rsidRPr="0090233F">
              <w:rPr>
                <w:rFonts w:cstheme="minorHAnsi"/>
              </w:rPr>
              <w:t>SITA reserves the right to disqualify any Bid/proposal that is not submitted in accordance with any of the instructions prescribed above.</w:t>
            </w:r>
          </w:p>
          <w:p w14:paraId="7E123F28" w14:textId="77777777" w:rsidR="0090233F" w:rsidRDefault="0090233F" w:rsidP="00C81B24">
            <w:pPr>
              <w:pStyle w:val="ListParagraph"/>
              <w:numPr>
                <w:ilvl w:val="0"/>
                <w:numId w:val="31"/>
              </w:numPr>
              <w:outlineLvl w:val="9"/>
              <w:rPr>
                <w:rFonts w:cstheme="minorHAnsi"/>
              </w:rPr>
            </w:pPr>
            <w:r w:rsidRPr="0090233F">
              <w:rPr>
                <w:rFonts w:cstheme="minorHAnsi"/>
              </w:rPr>
              <w:t>SITA reserves the right to request the administrative returnable documents after the closing date and time, in instances where the Bidder has not returned the documents. However, SITA is under no obligation to request such documents or information and may elect to disqualify the Bidder that has not returned the requisite document.</w:t>
            </w:r>
          </w:p>
          <w:p w14:paraId="1D0DD9F2" w14:textId="2F561AA7" w:rsidR="00122972" w:rsidRDefault="00122972" w:rsidP="00C81B24">
            <w:pPr>
              <w:pStyle w:val="ListParagraph"/>
              <w:numPr>
                <w:ilvl w:val="0"/>
                <w:numId w:val="31"/>
              </w:numPr>
              <w:outlineLvl w:val="9"/>
              <w:rPr>
                <w:rFonts w:cstheme="minorHAnsi"/>
              </w:rPr>
            </w:pPr>
            <w:r w:rsidRPr="00122972">
              <w:rPr>
                <w:rFonts w:cstheme="minorHAnsi"/>
              </w:rPr>
              <w:t xml:space="preserve">SITA reserves the right to conduct a due-diligence exercise to evaluate the Bidder’s capabilities to meet the requirements specified in the </w:t>
            </w:r>
            <w:r w:rsidR="00311971">
              <w:rPr>
                <w:rFonts w:cstheme="minorHAnsi"/>
              </w:rPr>
              <w:t>RFB</w:t>
            </w:r>
            <w:r w:rsidRPr="00122972">
              <w:rPr>
                <w:rFonts w:cstheme="minorHAnsi"/>
              </w:rPr>
              <w:t xml:space="preserve"> and supporting documents</w:t>
            </w:r>
          </w:p>
          <w:p w14:paraId="376EC87F" w14:textId="77777777" w:rsidR="00122972" w:rsidRDefault="00122972" w:rsidP="00C81B24">
            <w:pPr>
              <w:pStyle w:val="ListParagraph"/>
              <w:numPr>
                <w:ilvl w:val="0"/>
                <w:numId w:val="31"/>
              </w:numPr>
              <w:outlineLvl w:val="9"/>
              <w:rPr>
                <w:rFonts w:cstheme="minorHAnsi"/>
              </w:rPr>
            </w:pPr>
            <w:r w:rsidRPr="00122972">
              <w:rPr>
                <w:rFonts w:cstheme="minorHAnsi"/>
              </w:rPr>
              <w:t>Where applicable, SITA reserves the right to conduct benchmarks on prices and/or product/services offered during and after the evaluation</w:t>
            </w:r>
          </w:p>
          <w:p w14:paraId="300E70BA" w14:textId="15495189" w:rsidR="00122972" w:rsidRPr="00DB744A" w:rsidRDefault="00122972" w:rsidP="00C81B24">
            <w:pPr>
              <w:pStyle w:val="ListParagraph"/>
              <w:numPr>
                <w:ilvl w:val="0"/>
                <w:numId w:val="31"/>
              </w:numPr>
              <w:outlineLvl w:val="9"/>
              <w:rPr>
                <w:rFonts w:cstheme="minorHAnsi"/>
              </w:rPr>
            </w:pPr>
            <w:r w:rsidRPr="00DB744A">
              <w:rPr>
                <w:rFonts w:cstheme="minorHAnsi"/>
              </w:rPr>
              <w:t xml:space="preserve">Where the </w:t>
            </w:r>
            <w:r w:rsidR="00311971" w:rsidRPr="00DB744A">
              <w:rPr>
                <w:rFonts w:cstheme="minorHAnsi"/>
              </w:rPr>
              <w:t>RFB</w:t>
            </w:r>
            <w:r w:rsidRPr="00DB744A">
              <w:rPr>
                <w:rFonts w:cstheme="minorHAnsi"/>
              </w:rPr>
              <w:t xml:space="preserve"> calls for already available solutions, bidders who offer to provide future based solutions will/may be disqualified.</w:t>
            </w:r>
          </w:p>
          <w:p w14:paraId="35075913" w14:textId="77575580" w:rsidR="00886179" w:rsidRPr="00DB744A" w:rsidRDefault="00886179" w:rsidP="00C81B24">
            <w:pPr>
              <w:pStyle w:val="ListParagraph"/>
              <w:numPr>
                <w:ilvl w:val="0"/>
                <w:numId w:val="31"/>
              </w:numPr>
              <w:outlineLvl w:val="9"/>
              <w:rPr>
                <w:rFonts w:cstheme="minorHAnsi"/>
              </w:rPr>
            </w:pPr>
            <w:r w:rsidRPr="00DB744A">
              <w:rPr>
                <w:rFonts w:cstheme="minorHAnsi"/>
              </w:rPr>
              <w:t xml:space="preserve">Failure or neglect by SITA to (at any time) enforce any of the provisions of this </w:t>
            </w:r>
            <w:r w:rsidR="00311971" w:rsidRPr="00DB744A">
              <w:rPr>
                <w:rFonts w:cstheme="minorHAnsi"/>
              </w:rPr>
              <w:t>RFB</w:t>
            </w:r>
            <w:r w:rsidRPr="00DB744A">
              <w:rPr>
                <w:rFonts w:cstheme="minorHAnsi"/>
              </w:rPr>
              <w:t xml:space="preserve"> shall not in any manner, be construed to be a waiver of any of SITA’s rights in that regard and in terms of this </w:t>
            </w:r>
            <w:r w:rsidR="00311971" w:rsidRPr="00DB744A">
              <w:rPr>
                <w:rFonts w:cstheme="minorHAnsi"/>
              </w:rPr>
              <w:t>RFB</w:t>
            </w:r>
            <w:r w:rsidRPr="00DB744A">
              <w:rPr>
                <w:rFonts w:cstheme="minorHAnsi"/>
              </w:rPr>
              <w:t xml:space="preserve">. Such failure or neglect shall not, in any manner, affect the continued, unaltered validity of this </w:t>
            </w:r>
            <w:r w:rsidR="00311971" w:rsidRPr="00DB744A">
              <w:rPr>
                <w:rFonts w:cstheme="minorHAnsi"/>
              </w:rPr>
              <w:t>RFB</w:t>
            </w:r>
            <w:r w:rsidRPr="00DB744A">
              <w:rPr>
                <w:rFonts w:cstheme="minorHAnsi"/>
              </w:rPr>
              <w:t xml:space="preserve"> or prejudice the right of SITA to institute action or to exercise any other right available to SITA by law</w:t>
            </w:r>
          </w:p>
          <w:p w14:paraId="75F10F02" w14:textId="592DFBB8" w:rsidR="00F73867" w:rsidRPr="00DB744A" w:rsidRDefault="00F73867" w:rsidP="00C81B24">
            <w:pPr>
              <w:pStyle w:val="ListParagraph"/>
              <w:numPr>
                <w:ilvl w:val="0"/>
                <w:numId w:val="31"/>
              </w:numPr>
              <w:outlineLvl w:val="9"/>
              <w:rPr>
                <w:rFonts w:cstheme="minorHAnsi"/>
              </w:rPr>
            </w:pPr>
            <w:r w:rsidRPr="00DB744A">
              <w:rPr>
                <w:rFonts w:cstheme="minorHAnsi"/>
              </w:rPr>
              <w:t xml:space="preserve">The onus is on the bidder to continuously check the SITA website for any communication and changes on the </w:t>
            </w:r>
            <w:r w:rsidR="00311971" w:rsidRPr="00DB744A">
              <w:rPr>
                <w:rFonts w:cstheme="minorHAnsi"/>
              </w:rPr>
              <w:t>RFB</w:t>
            </w:r>
            <w:r w:rsidRPr="00DB744A">
              <w:rPr>
                <w:rFonts w:cstheme="minorHAnsi"/>
              </w:rPr>
              <w:t xml:space="preserve"> document. SITA will not be held responsible for any failure by the bidder to check updates on the </w:t>
            </w:r>
            <w:r w:rsidR="00311971" w:rsidRPr="00DB744A">
              <w:rPr>
                <w:rFonts w:cstheme="minorHAnsi"/>
              </w:rPr>
              <w:t>RFB</w:t>
            </w:r>
            <w:r w:rsidRPr="00DB744A">
              <w:rPr>
                <w:rFonts w:cstheme="minorHAnsi"/>
              </w:rPr>
              <w:t xml:space="preserve"> document</w:t>
            </w:r>
          </w:p>
          <w:p w14:paraId="283B0686" w14:textId="5608DD7A" w:rsidR="0090233F" w:rsidRPr="00DB744A" w:rsidRDefault="00F73867" w:rsidP="00DB744A">
            <w:pPr>
              <w:pStyle w:val="ListParagraph"/>
              <w:numPr>
                <w:ilvl w:val="0"/>
                <w:numId w:val="31"/>
              </w:numPr>
              <w:outlineLvl w:val="9"/>
              <w:rPr>
                <w:rFonts w:cstheme="minorHAnsi"/>
              </w:rPr>
            </w:pPr>
            <w:r w:rsidRPr="00DB744A">
              <w:rPr>
                <w:rFonts w:cstheme="minorHAnsi"/>
              </w:rPr>
              <w:t xml:space="preserve">Alternative Bids will only be accepted where the Bid that strictly complies with the specifications of this </w:t>
            </w:r>
            <w:r w:rsidR="00311971" w:rsidRPr="00DB744A">
              <w:rPr>
                <w:rFonts w:cstheme="minorHAnsi"/>
              </w:rPr>
              <w:t>RFB</w:t>
            </w:r>
            <w:r w:rsidRPr="00DB744A">
              <w:rPr>
                <w:rFonts w:cstheme="minorHAnsi"/>
              </w:rPr>
              <w:t xml:space="preserve"> has also been submitted together with the alternative Bid and only if the alternative Bid may be evaluated using the criteria in the </w:t>
            </w:r>
            <w:r w:rsidR="00311971" w:rsidRPr="00DB744A">
              <w:rPr>
                <w:rFonts w:cstheme="minorHAnsi"/>
              </w:rPr>
              <w:t>RFB</w:t>
            </w:r>
            <w:r w:rsidRPr="00DB744A">
              <w:rPr>
                <w:rFonts w:cstheme="minorHAnsi"/>
              </w:rPr>
              <w:t xml:space="preserve"> document</w:t>
            </w:r>
            <w:r w:rsidR="0003762D" w:rsidRPr="00DB744A">
              <w:rPr>
                <w:rFonts w:cstheme="minorHAnsi"/>
              </w:rPr>
              <w:t>.</w:t>
            </w:r>
          </w:p>
          <w:p w14:paraId="7B7615D9" w14:textId="77777777" w:rsidR="00123562" w:rsidRPr="0090233F" w:rsidRDefault="00123562" w:rsidP="0090233F">
            <w:pPr>
              <w:pStyle w:val="Heading2"/>
            </w:pPr>
            <w:bookmarkStart w:id="17" w:name="_Toc222498885"/>
            <w:r w:rsidRPr="0090233F">
              <w:t>Tax Compliance Requirements</w:t>
            </w:r>
            <w:bookmarkEnd w:id="17"/>
          </w:p>
          <w:p w14:paraId="7C31177F" w14:textId="77777777" w:rsidR="00F951FD" w:rsidRDefault="00123562" w:rsidP="00C81B24">
            <w:pPr>
              <w:pStyle w:val="ListParagraph"/>
              <w:numPr>
                <w:ilvl w:val="0"/>
                <w:numId w:val="32"/>
              </w:numPr>
            </w:pPr>
            <w:r>
              <w:t>Bidders must ensure compliance with their tax obligations</w:t>
            </w:r>
          </w:p>
          <w:p w14:paraId="025F521C" w14:textId="77777777" w:rsidR="00123562" w:rsidRDefault="00123562" w:rsidP="00C81B24">
            <w:pPr>
              <w:pStyle w:val="ListParagraph"/>
              <w:numPr>
                <w:ilvl w:val="0"/>
                <w:numId w:val="32"/>
              </w:numPr>
            </w:pPr>
            <w:r>
              <w:t>Bidders are required to provide their unique personal Identification Number (PIN)</w:t>
            </w:r>
            <w:r w:rsidR="004F260E">
              <w:t xml:space="preserve"> issued by SARS to enable the SITA to verify the taxpayer’s profile and tax status.</w:t>
            </w:r>
          </w:p>
          <w:p w14:paraId="1DDDB019" w14:textId="77777777" w:rsidR="004F260E" w:rsidRDefault="004F260E" w:rsidP="00C81B24">
            <w:pPr>
              <w:pStyle w:val="ListParagraph"/>
              <w:numPr>
                <w:ilvl w:val="0"/>
                <w:numId w:val="32"/>
              </w:numPr>
            </w:pPr>
            <w:r>
              <w:t xml:space="preserve">Application for Tax Compliance Status (TCS) may be made via e-filing through the SARS website, </w:t>
            </w:r>
            <w:hyperlink r:id="rId22" w:history="1">
              <w:r w:rsidRPr="00802767">
                <w:rPr>
                  <w:rStyle w:val="Hyperlink"/>
                </w:rPr>
                <w:t>www.sars.gov.xza</w:t>
              </w:r>
            </w:hyperlink>
          </w:p>
          <w:p w14:paraId="5CB98434" w14:textId="77777777" w:rsidR="004F260E" w:rsidRDefault="004F260E" w:rsidP="00C81B24">
            <w:pPr>
              <w:pStyle w:val="ListParagraph"/>
              <w:numPr>
                <w:ilvl w:val="0"/>
                <w:numId w:val="32"/>
              </w:numPr>
            </w:pPr>
            <w:r>
              <w:t>Bidders may also submit a hard copy TCS certificate with their bid</w:t>
            </w:r>
          </w:p>
          <w:p w14:paraId="5411968E" w14:textId="77777777" w:rsidR="004F260E" w:rsidRDefault="003E54A0" w:rsidP="00C81B24">
            <w:pPr>
              <w:pStyle w:val="ListParagraph"/>
              <w:numPr>
                <w:ilvl w:val="0"/>
                <w:numId w:val="32"/>
              </w:numPr>
            </w:pPr>
            <w:r>
              <w:t>In bids where a consortium, joint venture or sub-contractors are involved, each part must submit a separate TCS PIN / CSD registration number</w:t>
            </w:r>
          </w:p>
          <w:p w14:paraId="41C9B35B" w14:textId="77777777" w:rsidR="003E54A0" w:rsidRDefault="003E54A0" w:rsidP="00C81B24">
            <w:pPr>
              <w:pStyle w:val="ListParagraph"/>
              <w:numPr>
                <w:ilvl w:val="0"/>
                <w:numId w:val="32"/>
              </w:numPr>
            </w:pPr>
            <w:r>
              <w:t>No bids will be accepted from government employees, companies with directors who are government employees or close</w:t>
            </w:r>
            <w:r w:rsidR="00DC769E">
              <w:t>d</w:t>
            </w:r>
            <w:r>
              <w:t xml:space="preserve"> corporations with members who are government employees.</w:t>
            </w:r>
          </w:p>
          <w:p w14:paraId="71F287DE" w14:textId="77777777" w:rsidR="003E54A0" w:rsidRDefault="003E54A0" w:rsidP="003E54A0">
            <w:pPr>
              <w:pStyle w:val="ListParagraph"/>
              <w:ind w:left="1134"/>
            </w:pPr>
          </w:p>
          <w:p w14:paraId="00533960" w14:textId="77777777" w:rsidR="003E54A0" w:rsidRPr="00F951FD" w:rsidRDefault="003E54A0" w:rsidP="003E54A0">
            <w:pPr>
              <w:pStyle w:val="ListParagraph"/>
              <w:ind w:left="601"/>
            </w:pPr>
            <w:r w:rsidRPr="003E54A0">
              <w:rPr>
                <w:rFonts w:cstheme="minorHAnsi"/>
                <w:b/>
              </w:rPr>
              <w:t xml:space="preserve">PLEASE NOTE: </w:t>
            </w:r>
            <w:r w:rsidR="0090233F" w:rsidRPr="0090233F">
              <w:rPr>
                <w:rFonts w:cstheme="minorHAnsi"/>
                <w:bCs/>
              </w:rPr>
              <w:t>Failure to provide or comply with any of the above requirements and instructions may render the bid invalid.</w:t>
            </w:r>
            <w:r w:rsidR="0090233F">
              <w:rPr>
                <w:rFonts w:cstheme="minorHAnsi"/>
                <w:b/>
              </w:rPr>
              <w:t xml:space="preserve"> </w:t>
            </w:r>
          </w:p>
        </w:tc>
        <w:tc>
          <w:tcPr>
            <w:tcW w:w="444" w:type="dxa"/>
            <w:gridSpan w:val="2"/>
          </w:tcPr>
          <w:p w14:paraId="13CCD6BE"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szCs w:val="20"/>
                <w:lang w:val="en-GB"/>
              </w:rPr>
            </w:pPr>
          </w:p>
        </w:tc>
        <w:tc>
          <w:tcPr>
            <w:tcW w:w="396" w:type="dxa"/>
            <w:gridSpan w:val="2"/>
          </w:tcPr>
          <w:p w14:paraId="3456F9B6" w14:textId="77777777" w:rsidR="00E14656" w:rsidRPr="0056332A" w:rsidRDefault="00E14656" w:rsidP="00E14656">
            <w:pPr>
              <w:pStyle w:val="Heading4"/>
              <w:numPr>
                <w:ilvl w:val="0"/>
                <w:numId w:val="0"/>
              </w:numPr>
              <w:ind w:hanging="851"/>
              <w:rPr>
                <w:rFonts w:cs="Arial"/>
                <w:sz w:val="20"/>
              </w:rPr>
            </w:pPr>
          </w:p>
        </w:tc>
        <w:tc>
          <w:tcPr>
            <w:tcW w:w="1439" w:type="dxa"/>
            <w:gridSpan w:val="2"/>
          </w:tcPr>
          <w:p w14:paraId="07B6964A"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szCs w:val="20"/>
              </w:rPr>
            </w:pPr>
          </w:p>
        </w:tc>
      </w:tr>
      <w:tr w:rsidR="00E14656" w:rsidRPr="0056332A" w14:paraId="1928B676" w14:textId="77777777" w:rsidTr="00486053">
        <w:trPr>
          <w:trHeight w:val="20"/>
        </w:trPr>
        <w:tc>
          <w:tcPr>
            <w:tcW w:w="12144" w:type="dxa"/>
            <w:gridSpan w:val="7"/>
          </w:tcPr>
          <w:p w14:paraId="4155F1C4" w14:textId="77777777" w:rsidR="00E14656" w:rsidRPr="0056332A" w:rsidRDefault="00E14656" w:rsidP="00E14656">
            <w:pPr>
              <w:tabs>
                <w:tab w:val="left" w:pos="426"/>
              </w:tabs>
              <w:spacing w:line="215" w:lineRule="auto"/>
              <w:rPr>
                <w:rFonts w:ascii="Arial" w:hAnsi="Arial" w:cs="Arial"/>
                <w:sz w:val="20"/>
                <w:lang w:val="en-GB"/>
              </w:rPr>
            </w:pPr>
          </w:p>
        </w:tc>
      </w:tr>
      <w:tr w:rsidR="00E14656" w:rsidRPr="0056332A" w14:paraId="03CC4D16" w14:textId="77777777" w:rsidTr="00486053">
        <w:trPr>
          <w:trHeight w:val="397"/>
        </w:trPr>
        <w:tc>
          <w:tcPr>
            <w:tcW w:w="12144" w:type="dxa"/>
            <w:gridSpan w:val="7"/>
          </w:tcPr>
          <w:p w14:paraId="49EC9792" w14:textId="77777777" w:rsidR="00E14656" w:rsidRDefault="00E14656" w:rsidP="00E14656">
            <w:pPr>
              <w:pStyle w:val="Header"/>
              <w:spacing w:line="360" w:lineRule="auto"/>
              <w:jc w:val="left"/>
              <w:rPr>
                <w:rFonts w:ascii="Arial" w:hAnsi="Arial" w:cs="Arial"/>
                <w:b/>
              </w:rPr>
            </w:pPr>
          </w:p>
          <w:p w14:paraId="147F998D" w14:textId="77777777" w:rsidR="003E54A0" w:rsidRPr="00B3466C" w:rsidRDefault="003E54A0" w:rsidP="00E14656">
            <w:pPr>
              <w:pStyle w:val="Header"/>
              <w:spacing w:line="360" w:lineRule="auto"/>
              <w:jc w:val="left"/>
              <w:rPr>
                <w:rFonts w:asciiTheme="minorHAnsi" w:hAnsiTheme="minorHAnsi" w:cstheme="minorHAnsi"/>
                <w:bCs/>
              </w:rPr>
            </w:pPr>
            <w:r w:rsidRPr="00154098">
              <w:rPr>
                <w:rFonts w:asciiTheme="minorHAnsi" w:hAnsiTheme="minorHAnsi" w:cstheme="minorHAnsi"/>
                <w:b/>
              </w:rPr>
              <w:t xml:space="preserve">Signature of authorised Bidder Representative: </w:t>
            </w:r>
            <w:r w:rsidRPr="00B3466C">
              <w:rPr>
                <w:rFonts w:asciiTheme="minorHAnsi" w:hAnsiTheme="minorHAnsi" w:cstheme="minorHAnsi"/>
                <w:bCs/>
              </w:rPr>
              <w:t xml:space="preserve"> _________________________________</w:t>
            </w:r>
          </w:p>
          <w:p w14:paraId="7E328412" w14:textId="77777777" w:rsidR="003E54A0" w:rsidRPr="00B3466C" w:rsidRDefault="003E54A0" w:rsidP="00E14656">
            <w:pPr>
              <w:pStyle w:val="Header"/>
              <w:spacing w:line="360" w:lineRule="auto"/>
              <w:jc w:val="left"/>
              <w:rPr>
                <w:rFonts w:asciiTheme="minorHAnsi" w:hAnsiTheme="minorHAnsi" w:cstheme="minorHAnsi"/>
                <w:bCs/>
              </w:rPr>
            </w:pPr>
          </w:p>
          <w:p w14:paraId="73019C2C" w14:textId="77777777" w:rsidR="00B3466C" w:rsidRPr="00B3466C" w:rsidRDefault="00B3466C" w:rsidP="00E14656">
            <w:pPr>
              <w:pStyle w:val="Header"/>
              <w:spacing w:line="360" w:lineRule="auto"/>
              <w:jc w:val="left"/>
              <w:rPr>
                <w:rFonts w:asciiTheme="minorHAnsi" w:hAnsiTheme="minorHAnsi" w:cstheme="minorHAnsi"/>
                <w:bCs/>
              </w:rPr>
            </w:pPr>
            <w:r w:rsidRPr="00154098">
              <w:rPr>
                <w:rFonts w:asciiTheme="minorHAnsi" w:hAnsiTheme="minorHAnsi" w:cstheme="minorHAnsi"/>
                <w:b/>
              </w:rPr>
              <w:t>Capacity under which this response is signed:</w:t>
            </w:r>
            <w:r w:rsidRPr="00B3466C">
              <w:rPr>
                <w:rFonts w:asciiTheme="minorHAnsi" w:hAnsiTheme="minorHAnsi" w:cstheme="minorHAnsi"/>
                <w:bCs/>
              </w:rPr>
              <w:t xml:space="preserve">  __________________________________</w:t>
            </w:r>
          </w:p>
          <w:p w14:paraId="1FD14B15" w14:textId="77777777" w:rsidR="00B3466C" w:rsidRPr="00B3466C" w:rsidRDefault="00B3466C" w:rsidP="00E14656">
            <w:pPr>
              <w:pStyle w:val="Header"/>
              <w:spacing w:line="360" w:lineRule="auto"/>
              <w:jc w:val="left"/>
              <w:rPr>
                <w:rFonts w:asciiTheme="minorHAnsi" w:hAnsiTheme="minorHAnsi" w:cstheme="minorHAnsi"/>
                <w:bCs/>
              </w:rPr>
            </w:pPr>
            <w:r w:rsidRPr="00B3466C">
              <w:rPr>
                <w:rFonts w:asciiTheme="minorHAnsi" w:hAnsiTheme="minorHAnsi" w:cstheme="minorHAnsi"/>
                <w:bCs/>
              </w:rPr>
              <w:t xml:space="preserve">(Proof of authority </w:t>
            </w:r>
            <w:r w:rsidR="00F54CE2" w:rsidRPr="00B3466C">
              <w:rPr>
                <w:rFonts w:asciiTheme="minorHAnsi" w:hAnsiTheme="minorHAnsi" w:cstheme="minorHAnsi"/>
                <w:bCs/>
              </w:rPr>
              <w:t>e.g.</w:t>
            </w:r>
            <w:r w:rsidRPr="00B3466C">
              <w:rPr>
                <w:rFonts w:asciiTheme="minorHAnsi" w:hAnsiTheme="minorHAnsi" w:cstheme="minorHAnsi"/>
                <w:bCs/>
              </w:rPr>
              <w:t xml:space="preserve"> Company Resolution must be submitted)</w:t>
            </w:r>
          </w:p>
          <w:p w14:paraId="3B3A2B49" w14:textId="77777777" w:rsidR="00B3466C" w:rsidRPr="00B3466C" w:rsidRDefault="00B3466C" w:rsidP="00E14656">
            <w:pPr>
              <w:pStyle w:val="Header"/>
              <w:spacing w:line="360" w:lineRule="auto"/>
              <w:jc w:val="left"/>
              <w:rPr>
                <w:rFonts w:asciiTheme="minorHAnsi" w:hAnsiTheme="minorHAnsi" w:cstheme="minorHAnsi"/>
                <w:bCs/>
              </w:rPr>
            </w:pPr>
          </w:p>
          <w:p w14:paraId="419B7460" w14:textId="77777777" w:rsidR="00B3466C" w:rsidRPr="003E54A0" w:rsidRDefault="00B3466C" w:rsidP="00E14656">
            <w:pPr>
              <w:pStyle w:val="Header"/>
              <w:spacing w:line="360" w:lineRule="auto"/>
              <w:jc w:val="left"/>
              <w:rPr>
                <w:rFonts w:ascii="Arial" w:hAnsi="Arial" w:cs="Arial"/>
                <w:bCs/>
              </w:rPr>
            </w:pPr>
            <w:r w:rsidRPr="00154098">
              <w:rPr>
                <w:rFonts w:asciiTheme="minorHAnsi" w:hAnsiTheme="minorHAnsi" w:cstheme="minorHAnsi"/>
                <w:b/>
              </w:rPr>
              <w:t>Date:</w:t>
            </w:r>
            <w:r w:rsidRPr="00B3466C">
              <w:rPr>
                <w:rFonts w:asciiTheme="minorHAnsi" w:hAnsiTheme="minorHAnsi" w:cstheme="minorHAnsi"/>
                <w:bCs/>
              </w:rPr>
              <w:t xml:space="preserve"> ___________________</w:t>
            </w:r>
          </w:p>
        </w:tc>
      </w:tr>
    </w:tbl>
    <w:p w14:paraId="4FB60009" w14:textId="77777777" w:rsidR="00B3466C" w:rsidRDefault="00B3466C" w:rsidP="00E14656">
      <w:pPr>
        <w:autoSpaceDE w:val="0"/>
        <w:autoSpaceDN w:val="0"/>
        <w:adjustRightInd w:val="0"/>
        <w:ind w:left="720" w:hanging="720"/>
        <w:rPr>
          <w:rFonts w:ascii="Arial" w:hAnsi="Arial" w:cs="Arial"/>
        </w:rPr>
      </w:pPr>
    </w:p>
    <w:p w14:paraId="142C3835" w14:textId="77777777" w:rsidR="00B3466C" w:rsidRDefault="00B3466C">
      <w:pPr>
        <w:jc w:val="left"/>
        <w:rPr>
          <w:rFonts w:ascii="Arial" w:hAnsi="Arial" w:cs="Arial"/>
        </w:rPr>
      </w:pPr>
      <w:r>
        <w:rPr>
          <w:rFonts w:ascii="Arial" w:hAnsi="Arial" w:cs="Arial"/>
        </w:rPr>
        <w:br w:type="page"/>
      </w:r>
    </w:p>
    <w:p w14:paraId="7F75020C" w14:textId="77777777" w:rsidR="00E14656" w:rsidRDefault="00B3466C" w:rsidP="00B3466C">
      <w:pPr>
        <w:pStyle w:val="Heading1"/>
      </w:pPr>
      <w:bookmarkStart w:id="18" w:name="_Toc222498886"/>
      <w:r w:rsidRPr="00B3466C">
        <w:t>Bid Terms and Conditions</w:t>
      </w:r>
      <w:bookmarkEnd w:id="18"/>
    </w:p>
    <w:p w14:paraId="46DC7A6C" w14:textId="77777777" w:rsidR="00B3466C" w:rsidRDefault="00B3466C" w:rsidP="00B3466C">
      <w:pPr>
        <w:rPr>
          <w:rFonts w:asciiTheme="minorHAnsi" w:hAnsiTheme="minorHAnsi" w:cstheme="minorHAnsi"/>
          <w:snapToGrid w:val="0"/>
        </w:rPr>
      </w:pPr>
      <w:r w:rsidRPr="00B3466C">
        <w:rPr>
          <w:rFonts w:asciiTheme="minorHAnsi" w:hAnsiTheme="minorHAnsi" w:cstheme="minorHAnsi"/>
          <w:snapToGrid w:val="0"/>
        </w:rPr>
        <w:t>The State Information Technology Agency SOC Ltd [hereinafter referred to as SITA] is a company with limited liability duly incorporated in accordance with the Companies Act of the Republic of South Africa with company registration number 1999/001899/30, and in terms of the State Information Technology Agency Act No. 88 of 1998 [Hereinafter referred to as “SITA Act”] as amended by SITA Amendment Act (Act 38 of 2002).</w:t>
      </w:r>
    </w:p>
    <w:p w14:paraId="13516903" w14:textId="77777777" w:rsidR="00B3466C" w:rsidRPr="00B3466C" w:rsidRDefault="00B3466C" w:rsidP="00B3466C">
      <w:pPr>
        <w:rPr>
          <w:rFonts w:asciiTheme="minorHAnsi" w:hAnsiTheme="minorHAnsi" w:cstheme="minorHAnsi"/>
          <w:lang w:val="en-GB"/>
        </w:rPr>
      </w:pPr>
      <w:r w:rsidRPr="00B3466C">
        <w:rPr>
          <w:rFonts w:asciiTheme="minorHAnsi" w:hAnsiTheme="minorHAnsi" w:cstheme="minorHAnsi"/>
          <w:lang w:val="en-GB"/>
        </w:rPr>
        <w:t>SITA is mandated in accordance with section 7(g) of the Act to render Information and Communications Technology (ICT) services to Organs of State/government and to act as the Information Communications Technology procurement agency for the Government.</w:t>
      </w:r>
    </w:p>
    <w:p w14:paraId="35366185" w14:textId="77777777" w:rsidR="00E14656" w:rsidRPr="00290E84" w:rsidRDefault="00E14656" w:rsidP="00805BE2">
      <w:pPr>
        <w:pStyle w:val="Heading2"/>
      </w:pPr>
      <w:bookmarkStart w:id="19" w:name="_Toc150587193"/>
      <w:bookmarkStart w:id="20" w:name="_Toc199296471"/>
      <w:bookmarkStart w:id="21" w:name="_Toc454470837"/>
      <w:bookmarkStart w:id="22" w:name="_Toc459824251"/>
      <w:bookmarkStart w:id="23" w:name="_Toc94521921"/>
      <w:bookmarkStart w:id="24" w:name="_Toc94528456"/>
      <w:bookmarkStart w:id="25" w:name="_Toc222498887"/>
      <w:bookmarkStart w:id="26" w:name="_Toc97010978"/>
      <w:r w:rsidRPr="00CB20EE">
        <w:t>General rules and instructions</w:t>
      </w:r>
      <w:bookmarkEnd w:id="19"/>
      <w:bookmarkEnd w:id="20"/>
      <w:bookmarkEnd w:id="21"/>
      <w:bookmarkEnd w:id="22"/>
      <w:bookmarkEnd w:id="23"/>
      <w:bookmarkEnd w:id="24"/>
      <w:bookmarkEnd w:id="25"/>
    </w:p>
    <w:p w14:paraId="02480576" w14:textId="77777777" w:rsidR="00E14656" w:rsidRPr="00805BE2" w:rsidRDefault="00E14656" w:rsidP="00D41F1F">
      <w:pPr>
        <w:pStyle w:val="Heading3"/>
        <w:spacing w:before="240" w:after="60" w:line="276" w:lineRule="auto"/>
        <w:rPr>
          <w:bCs/>
        </w:rPr>
      </w:pPr>
      <w:bookmarkStart w:id="27" w:name="_Toc222498888"/>
      <w:r w:rsidRPr="00805BE2">
        <w:rPr>
          <w:bCs/>
        </w:rPr>
        <w:t>News and press releases</w:t>
      </w:r>
      <w:bookmarkEnd w:id="27"/>
    </w:p>
    <w:p w14:paraId="200620B0" w14:textId="36096043" w:rsidR="00E14656" w:rsidRPr="00D41F1F" w:rsidRDefault="00E14656" w:rsidP="00C81B24">
      <w:pPr>
        <w:pStyle w:val="ListParagraph"/>
        <w:numPr>
          <w:ilvl w:val="0"/>
          <w:numId w:val="20"/>
        </w:numPr>
        <w:tabs>
          <w:tab w:val="num" w:pos="567"/>
        </w:tabs>
        <w:rPr>
          <w:rFonts w:cstheme="minorHAnsi"/>
        </w:rPr>
      </w:pPr>
      <w:r w:rsidRPr="00D41F1F">
        <w:rPr>
          <w:rFonts w:cstheme="minorHAnsi"/>
        </w:rPr>
        <w:t xml:space="preserve">Bidders or their agents shall not make any news releases concerning this </w:t>
      </w:r>
      <w:r w:rsidR="00311971">
        <w:rPr>
          <w:rFonts w:cstheme="minorHAnsi"/>
        </w:rPr>
        <w:t>RFB</w:t>
      </w:r>
      <w:r w:rsidRPr="00D41F1F">
        <w:rPr>
          <w:rFonts w:cstheme="minorHAnsi"/>
        </w:rPr>
        <w:t xml:space="preserve"> or the awarding of the same or any resulting agreement(s) without the consent of and then only in collaboration with SITA and its Client.</w:t>
      </w:r>
    </w:p>
    <w:p w14:paraId="2620C8D9" w14:textId="77777777" w:rsidR="00E14656" w:rsidRPr="00D41F1F" w:rsidRDefault="00E14656" w:rsidP="00D41F1F">
      <w:pPr>
        <w:pStyle w:val="Heading3"/>
        <w:spacing w:before="240" w:after="60" w:line="276" w:lineRule="auto"/>
        <w:rPr>
          <w:bCs/>
        </w:rPr>
      </w:pPr>
      <w:bookmarkStart w:id="28" w:name="_Toc222498889"/>
      <w:r w:rsidRPr="00D41F1F">
        <w:rPr>
          <w:bCs/>
        </w:rPr>
        <w:t>Precedence of documents</w:t>
      </w:r>
      <w:bookmarkEnd w:id="28"/>
    </w:p>
    <w:p w14:paraId="52C5ED32" w14:textId="7A2C41C5" w:rsidR="00E14656" w:rsidRPr="00D41F1F" w:rsidRDefault="00E14656" w:rsidP="00C81B24">
      <w:pPr>
        <w:pStyle w:val="ListParagraph"/>
        <w:numPr>
          <w:ilvl w:val="0"/>
          <w:numId w:val="21"/>
        </w:numPr>
        <w:rPr>
          <w:rFonts w:cstheme="minorHAnsi"/>
        </w:rPr>
      </w:pPr>
      <w:r w:rsidRPr="00D41F1F">
        <w:rPr>
          <w:rFonts w:cstheme="minorHAnsi"/>
        </w:rPr>
        <w:t xml:space="preserve">This </w:t>
      </w:r>
      <w:r w:rsidR="00311971">
        <w:rPr>
          <w:rFonts w:cstheme="minorHAnsi"/>
        </w:rPr>
        <w:t>RFB</w:t>
      </w:r>
      <w:r w:rsidRPr="00D41F1F">
        <w:rPr>
          <w:rFonts w:cstheme="minorHAnsi"/>
        </w:rPr>
        <w:t xml:space="preserve"> also incorporates Annexures/Schedules. Where there is a contradiction in terms between the clauses, phrases, words, stipulations or terms and herein referred to generally as stipulations in this </w:t>
      </w:r>
      <w:r w:rsidR="00311971">
        <w:rPr>
          <w:rFonts w:cstheme="minorHAnsi"/>
        </w:rPr>
        <w:t>RFB</w:t>
      </w:r>
      <w:r w:rsidRPr="00D41F1F">
        <w:rPr>
          <w:rFonts w:cstheme="minorHAnsi"/>
        </w:rPr>
        <w:t xml:space="preserve"> and the stipulations in any other document attached hereto or the proposal submitted in response thereto, the relevant stipulations in this </w:t>
      </w:r>
      <w:r w:rsidR="00311971">
        <w:rPr>
          <w:rFonts w:cstheme="minorHAnsi"/>
        </w:rPr>
        <w:t>RFB</w:t>
      </w:r>
      <w:r w:rsidRPr="00D41F1F">
        <w:rPr>
          <w:rFonts w:cstheme="minorHAnsi"/>
        </w:rPr>
        <w:t xml:space="preserve"> shall take precedence.</w:t>
      </w:r>
    </w:p>
    <w:p w14:paraId="0E297221" w14:textId="4E50BF5C" w:rsidR="00886179" w:rsidRPr="00E225F2" w:rsidRDefault="00E14656" w:rsidP="00C81B24">
      <w:pPr>
        <w:pStyle w:val="ListParagraph"/>
        <w:numPr>
          <w:ilvl w:val="0"/>
          <w:numId w:val="21"/>
        </w:numPr>
        <w:tabs>
          <w:tab w:val="num" w:pos="567"/>
        </w:tabs>
        <w:rPr>
          <w:rFonts w:cstheme="minorHAnsi"/>
        </w:rPr>
      </w:pPr>
      <w:r w:rsidRPr="0060074E">
        <w:rPr>
          <w:rFonts w:cstheme="minorHAnsi"/>
        </w:rPr>
        <w:t xml:space="preserve">Where this </w:t>
      </w:r>
      <w:r w:rsidR="00311971">
        <w:rPr>
          <w:rFonts w:cstheme="minorHAnsi"/>
        </w:rPr>
        <w:t>RFB</w:t>
      </w:r>
      <w:r w:rsidRPr="0060074E">
        <w:rPr>
          <w:rFonts w:cstheme="minorHAnsi"/>
        </w:rPr>
        <w:t xml:space="preserve"> </w:t>
      </w:r>
      <w:r w:rsidRPr="00D41F1F">
        <w:rPr>
          <w:rFonts w:cstheme="minorHAnsi"/>
        </w:rPr>
        <w:t xml:space="preserve">is silent on any matter, the relevant stipulations addressing such matter shall take precedence to the extent that they do not contradict any applicable law, policy or standard. Bidders shall refrain from incorporating any additional stipulations or making amendments to the </w:t>
      </w:r>
      <w:r w:rsidR="00311971">
        <w:rPr>
          <w:rFonts w:cstheme="minorHAnsi"/>
        </w:rPr>
        <w:t>RFB</w:t>
      </w:r>
      <w:r w:rsidRPr="00D41F1F">
        <w:rPr>
          <w:rFonts w:cstheme="minorHAnsi"/>
        </w:rPr>
        <w:t xml:space="preserve"> document in their proposals submitted in response to this </w:t>
      </w:r>
      <w:r w:rsidR="00311971">
        <w:rPr>
          <w:rFonts w:cstheme="minorHAnsi"/>
        </w:rPr>
        <w:t>RFB</w:t>
      </w:r>
      <w:r w:rsidRPr="00D41F1F">
        <w:rPr>
          <w:rFonts w:cstheme="minorHAnsi"/>
        </w:rPr>
        <w:t xml:space="preserve"> document. </w:t>
      </w:r>
      <w:r w:rsidRPr="00E225F2">
        <w:rPr>
          <w:rFonts w:cstheme="minorHAnsi"/>
        </w:rPr>
        <w:t xml:space="preserve">Where any additions or amendments are proposed they should be clearly marked on a separate letter and SITA will exercise its discretion whether to accept the proposal or not. </w:t>
      </w:r>
    </w:p>
    <w:p w14:paraId="670C2318" w14:textId="77777777" w:rsidR="00F73867" w:rsidRPr="00E225F2" w:rsidRDefault="00886179" w:rsidP="00C81B24">
      <w:pPr>
        <w:pStyle w:val="ListParagraph"/>
        <w:numPr>
          <w:ilvl w:val="0"/>
          <w:numId w:val="21"/>
        </w:numPr>
        <w:tabs>
          <w:tab w:val="num" w:pos="567"/>
        </w:tabs>
        <w:rPr>
          <w:rFonts w:cstheme="minorHAnsi"/>
        </w:rPr>
      </w:pPr>
      <w:r w:rsidRPr="00E225F2">
        <w:rPr>
          <w:rFonts w:cstheme="minorHAnsi"/>
        </w:rPr>
        <w:t>Any amendment or change of any nature made to this document shall only be of force and effect if it is in writing, signed by the delegated SITA signatory and added to this document as an addendum</w:t>
      </w:r>
    </w:p>
    <w:p w14:paraId="57AB3805" w14:textId="0ACA0105" w:rsidR="00E14656" w:rsidRDefault="00F73867" w:rsidP="00C81B24">
      <w:pPr>
        <w:pStyle w:val="ListParagraph"/>
        <w:numPr>
          <w:ilvl w:val="0"/>
          <w:numId w:val="21"/>
        </w:numPr>
        <w:tabs>
          <w:tab w:val="num" w:pos="567"/>
        </w:tabs>
        <w:rPr>
          <w:rFonts w:cstheme="minorHAnsi"/>
        </w:rPr>
      </w:pPr>
      <w:r w:rsidRPr="00E225F2">
        <w:rPr>
          <w:rFonts w:cstheme="minorHAnsi"/>
        </w:rPr>
        <w:t>Should the bidder change any wording or phrase in this document</w:t>
      </w:r>
      <w:r w:rsidR="00E225F2" w:rsidRPr="00E225F2">
        <w:rPr>
          <w:rFonts w:cstheme="minorHAnsi"/>
        </w:rPr>
        <w:t xml:space="preserve"> without compliance to </w:t>
      </w:r>
      <w:r w:rsidR="0000743F">
        <w:rPr>
          <w:rFonts w:cstheme="minorHAnsi"/>
        </w:rPr>
        <w:t xml:space="preserve">2.1.2 </w:t>
      </w:r>
      <w:r w:rsidR="00E225F2" w:rsidRPr="00E225F2">
        <w:rPr>
          <w:rFonts w:cstheme="minorHAnsi"/>
        </w:rPr>
        <w:t>(b) and (c) above</w:t>
      </w:r>
      <w:r w:rsidRPr="00E225F2">
        <w:rPr>
          <w:rFonts w:cstheme="minorHAnsi"/>
        </w:rPr>
        <w:t xml:space="preserve">, the </w:t>
      </w:r>
      <w:r w:rsidR="00311971">
        <w:rPr>
          <w:rFonts w:cstheme="minorHAnsi"/>
        </w:rPr>
        <w:t>RFB</w:t>
      </w:r>
      <w:r w:rsidRPr="00E225F2">
        <w:rPr>
          <w:rFonts w:cstheme="minorHAnsi"/>
        </w:rPr>
        <w:t xml:space="preserve"> shall be evaluated as though no change has been made and the original wording or phrases shall be used</w:t>
      </w:r>
      <w:r w:rsidR="00E225F2" w:rsidRPr="00E225F2">
        <w:rPr>
          <w:rFonts w:cstheme="minorHAnsi"/>
        </w:rPr>
        <w:t>.</w:t>
      </w:r>
    </w:p>
    <w:p w14:paraId="5E90EBA9" w14:textId="48CEFA22" w:rsidR="0000743F" w:rsidRDefault="0000743F" w:rsidP="00C81B24">
      <w:pPr>
        <w:pStyle w:val="ListParagraph"/>
        <w:numPr>
          <w:ilvl w:val="0"/>
          <w:numId w:val="21"/>
        </w:numPr>
        <w:tabs>
          <w:tab w:val="num" w:pos="567"/>
        </w:tabs>
        <w:rPr>
          <w:rFonts w:cstheme="minorHAnsi"/>
        </w:rPr>
      </w:pPr>
      <w:r w:rsidRPr="0068682D">
        <w:rPr>
          <w:rFonts w:cstheme="minorHAnsi"/>
        </w:rPr>
        <w:t xml:space="preserve">By submitting a proposal in response to this </w:t>
      </w:r>
      <w:r w:rsidR="00311971">
        <w:rPr>
          <w:rFonts w:cstheme="minorHAnsi"/>
        </w:rPr>
        <w:t>RFB</w:t>
      </w:r>
      <w:r w:rsidRPr="0068682D">
        <w:rPr>
          <w:rFonts w:cstheme="minorHAnsi"/>
        </w:rPr>
        <w:t>, the Bidder hereby accepts all the terms and conditions contained in this document.</w:t>
      </w:r>
    </w:p>
    <w:p w14:paraId="78AD960C" w14:textId="1A37866A" w:rsidR="00641D13" w:rsidRDefault="007B3879" w:rsidP="00C81B24">
      <w:pPr>
        <w:pStyle w:val="ListParagraph"/>
        <w:numPr>
          <w:ilvl w:val="0"/>
          <w:numId w:val="21"/>
        </w:numPr>
        <w:tabs>
          <w:tab w:val="num" w:pos="567"/>
        </w:tabs>
        <w:rPr>
          <w:rFonts w:cstheme="minorHAnsi"/>
        </w:rPr>
      </w:pPr>
      <w:r w:rsidRPr="007B3879">
        <w:rPr>
          <w:rFonts w:cstheme="minorHAnsi"/>
        </w:rPr>
        <w:t xml:space="preserve">This </w:t>
      </w:r>
      <w:r w:rsidR="00311971">
        <w:rPr>
          <w:rFonts w:cstheme="minorHAnsi"/>
        </w:rPr>
        <w:t>RFB</w:t>
      </w:r>
      <w:r w:rsidRPr="007B3879">
        <w:rPr>
          <w:rFonts w:cstheme="minorHAnsi"/>
        </w:rPr>
        <w:t xml:space="preserve"> is subject to the General Conditions of Contract referred to in this </w:t>
      </w:r>
      <w:r w:rsidR="00311971">
        <w:rPr>
          <w:rFonts w:cstheme="minorHAnsi"/>
        </w:rPr>
        <w:t>RFB</w:t>
      </w:r>
      <w:r w:rsidRPr="007B3879">
        <w:rPr>
          <w:rFonts w:cstheme="minorHAnsi"/>
        </w:rPr>
        <w:t xml:space="preserve"> document which are only negotiable at SITA’s discretion.</w:t>
      </w:r>
    </w:p>
    <w:p w14:paraId="36623A87" w14:textId="77777777" w:rsidR="00641D13" w:rsidRPr="00552EE5" w:rsidRDefault="00641D13" w:rsidP="00641D13">
      <w:pPr>
        <w:pStyle w:val="Heading3"/>
        <w:spacing w:before="240" w:after="60" w:line="276" w:lineRule="auto"/>
        <w:rPr>
          <w:bCs/>
        </w:rPr>
      </w:pPr>
      <w:bookmarkStart w:id="29" w:name="_Toc222498890"/>
      <w:r w:rsidRPr="00552EE5">
        <w:rPr>
          <w:bCs/>
        </w:rPr>
        <w:t>Preferential Procurement reform</w:t>
      </w:r>
      <w:bookmarkEnd w:id="29"/>
    </w:p>
    <w:p w14:paraId="716C23BB" w14:textId="77777777" w:rsidR="00641D13" w:rsidRPr="00552EE5" w:rsidRDefault="00641D13" w:rsidP="00641D13">
      <w:pPr>
        <w:rPr>
          <w:lang w:val="en-GB"/>
        </w:rPr>
      </w:pPr>
      <w:r w:rsidRPr="00552EE5">
        <w:rPr>
          <w:lang w:val="en-GB"/>
        </w:rPr>
        <w:t xml:space="preserve">The SITA supports the objects of the B-BBEE Act as ingredients of its business. </w:t>
      </w:r>
    </w:p>
    <w:p w14:paraId="256B6580" w14:textId="77777777" w:rsidR="00E14656" w:rsidRPr="00E8640E" w:rsidRDefault="00E14656" w:rsidP="00D41F1F">
      <w:pPr>
        <w:pStyle w:val="Heading3"/>
        <w:spacing w:before="240" w:after="60" w:line="276" w:lineRule="auto"/>
        <w:rPr>
          <w:bCs/>
        </w:rPr>
      </w:pPr>
      <w:bookmarkStart w:id="30" w:name="_Toc222498891"/>
      <w:r w:rsidRPr="00E8640E">
        <w:rPr>
          <w:bCs/>
        </w:rPr>
        <w:t>Language</w:t>
      </w:r>
      <w:bookmarkEnd w:id="30"/>
    </w:p>
    <w:p w14:paraId="2421A5B6" w14:textId="77777777" w:rsidR="00E14656" w:rsidRPr="00E8640E" w:rsidRDefault="00E14656" w:rsidP="00C81B24">
      <w:pPr>
        <w:pStyle w:val="ListParagraph"/>
        <w:numPr>
          <w:ilvl w:val="0"/>
          <w:numId w:val="23"/>
        </w:numPr>
        <w:rPr>
          <w:rStyle w:val="Hyperlink"/>
          <w:color w:val="auto"/>
          <w:u w:val="none"/>
        </w:rPr>
      </w:pPr>
      <w:r w:rsidRPr="00E8640E">
        <w:rPr>
          <w:rStyle w:val="Hyperlink"/>
          <w:color w:val="auto"/>
          <w:u w:val="none"/>
        </w:rPr>
        <w:t>Bids shall be prepared in English.</w:t>
      </w:r>
    </w:p>
    <w:p w14:paraId="39DEF229" w14:textId="77777777" w:rsidR="00E14656" w:rsidRPr="00E8640E" w:rsidRDefault="00E14656" w:rsidP="00D41F1F">
      <w:pPr>
        <w:pStyle w:val="Heading3"/>
        <w:spacing w:before="240" w:after="60" w:line="276" w:lineRule="auto"/>
        <w:rPr>
          <w:bCs/>
        </w:rPr>
      </w:pPr>
      <w:bookmarkStart w:id="31" w:name="_Toc222498892"/>
      <w:r w:rsidRPr="00E8640E">
        <w:rPr>
          <w:bCs/>
        </w:rPr>
        <w:t>Gender</w:t>
      </w:r>
      <w:bookmarkEnd w:id="31"/>
    </w:p>
    <w:p w14:paraId="38FCEDD4" w14:textId="77777777" w:rsidR="00E14656" w:rsidRPr="00E8640E" w:rsidRDefault="00805BE2" w:rsidP="00C81B24">
      <w:pPr>
        <w:pStyle w:val="ListParagraph"/>
        <w:numPr>
          <w:ilvl w:val="0"/>
          <w:numId w:val="99"/>
        </w:numPr>
        <w:rPr>
          <w:rStyle w:val="Hyperlink"/>
          <w:color w:val="auto"/>
          <w:u w:val="none"/>
        </w:rPr>
      </w:pPr>
      <w:r w:rsidRPr="00E8640E">
        <w:rPr>
          <w:rStyle w:val="Hyperlink"/>
          <w:color w:val="auto"/>
          <w:u w:val="none"/>
        </w:rPr>
        <w:tab/>
      </w:r>
      <w:r w:rsidR="00E14656" w:rsidRPr="00E8640E">
        <w:rPr>
          <w:rStyle w:val="Hyperlink"/>
          <w:color w:val="auto"/>
          <w:u w:val="none"/>
        </w:rPr>
        <w:t>Any word implying any gender shall be interpreted to imply all other genders.</w:t>
      </w:r>
    </w:p>
    <w:p w14:paraId="5A3CBD2C" w14:textId="77777777" w:rsidR="00E14656" w:rsidRPr="00E8640E" w:rsidRDefault="00E14656" w:rsidP="00D41F1F">
      <w:pPr>
        <w:pStyle w:val="Heading3"/>
        <w:spacing w:before="240" w:after="60" w:line="276" w:lineRule="auto"/>
        <w:rPr>
          <w:bCs/>
        </w:rPr>
      </w:pPr>
      <w:bookmarkStart w:id="32" w:name="_Toc222498893"/>
      <w:r w:rsidRPr="00E8640E">
        <w:rPr>
          <w:bCs/>
        </w:rPr>
        <w:t>Headings</w:t>
      </w:r>
      <w:bookmarkEnd w:id="32"/>
    </w:p>
    <w:p w14:paraId="6732350C" w14:textId="4027ACFF" w:rsidR="00122972" w:rsidRDefault="00E14656" w:rsidP="00C81B24">
      <w:pPr>
        <w:pStyle w:val="ListParagraph"/>
        <w:numPr>
          <w:ilvl w:val="0"/>
          <w:numId w:val="24"/>
        </w:numPr>
        <w:rPr>
          <w:rStyle w:val="Hyperlink"/>
          <w:color w:val="auto"/>
          <w:u w:val="none"/>
        </w:rPr>
      </w:pPr>
      <w:r w:rsidRPr="00E8640E">
        <w:rPr>
          <w:rStyle w:val="Hyperlink"/>
          <w:color w:val="auto"/>
          <w:u w:val="none"/>
        </w:rPr>
        <w:t xml:space="preserve">Headings are incorporated into this </w:t>
      </w:r>
      <w:r w:rsidR="00311971">
        <w:rPr>
          <w:rStyle w:val="Hyperlink"/>
          <w:color w:val="auto"/>
          <w:u w:val="none"/>
        </w:rPr>
        <w:t>RFB</w:t>
      </w:r>
      <w:r w:rsidRPr="00E8640E">
        <w:rPr>
          <w:rStyle w:val="Hyperlink"/>
          <w:color w:val="auto"/>
          <w:u w:val="none"/>
        </w:rPr>
        <w:t xml:space="preserve"> document for ease of reference only and shall not be used for the purposes of interpreting any aspect of this </w:t>
      </w:r>
      <w:r w:rsidR="00311971">
        <w:rPr>
          <w:rStyle w:val="Hyperlink"/>
          <w:color w:val="auto"/>
          <w:u w:val="none"/>
        </w:rPr>
        <w:t>RFB</w:t>
      </w:r>
      <w:r w:rsidRPr="00E8640E">
        <w:rPr>
          <w:rStyle w:val="Hyperlink"/>
          <w:color w:val="auto"/>
          <w:u w:val="none"/>
        </w:rPr>
        <w:t xml:space="preserve"> document.</w:t>
      </w:r>
    </w:p>
    <w:p w14:paraId="0C29F510" w14:textId="77777777" w:rsidR="00122972" w:rsidRPr="00820BBC" w:rsidRDefault="00122972" w:rsidP="00122972">
      <w:pPr>
        <w:pStyle w:val="Heading3"/>
        <w:spacing w:before="240" w:after="60" w:line="276" w:lineRule="auto"/>
        <w:rPr>
          <w:bCs/>
        </w:rPr>
      </w:pPr>
      <w:bookmarkStart w:id="33" w:name="_Toc222498894"/>
      <w:r w:rsidRPr="00820BBC">
        <w:rPr>
          <w:bCs/>
        </w:rPr>
        <w:t>Bid Clarification</w:t>
      </w:r>
      <w:bookmarkEnd w:id="33"/>
    </w:p>
    <w:p w14:paraId="40AB2946" w14:textId="0C118E4F" w:rsidR="00122972" w:rsidRPr="00886179" w:rsidRDefault="00122972" w:rsidP="00C81B24">
      <w:pPr>
        <w:pStyle w:val="ListParagraph"/>
        <w:numPr>
          <w:ilvl w:val="0"/>
          <w:numId w:val="37"/>
        </w:numPr>
        <w:tabs>
          <w:tab w:val="left" w:pos="-1440"/>
          <w:tab w:val="left" w:pos="-720"/>
          <w:tab w:val="left" w:pos="567"/>
          <w:tab w:val="left" w:pos="60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rPr>
          <w:rFonts w:cstheme="minorHAnsi"/>
          <w:bCs/>
        </w:rPr>
      </w:pPr>
      <w:r w:rsidRPr="00820BBC">
        <w:rPr>
          <w:rFonts w:cstheme="minorHAnsi"/>
        </w:rPr>
        <w:t xml:space="preserve">SITA SCM may request written clarification regarding any aspect of this </w:t>
      </w:r>
      <w:r w:rsidR="00311971">
        <w:rPr>
          <w:rFonts w:cstheme="minorHAnsi"/>
        </w:rPr>
        <w:t>RFB</w:t>
      </w:r>
      <w:r w:rsidRPr="00820BBC">
        <w:rPr>
          <w:rFonts w:cstheme="minorHAnsi"/>
        </w:rPr>
        <w:t xml:space="preserve"> and Bids in response to the </w:t>
      </w:r>
      <w:r w:rsidR="00311971">
        <w:rPr>
          <w:rFonts w:cstheme="minorHAnsi"/>
        </w:rPr>
        <w:t>RFB</w:t>
      </w:r>
      <w:r w:rsidRPr="00820BBC">
        <w:rPr>
          <w:rFonts w:cstheme="minorHAnsi"/>
        </w:rPr>
        <w:t xml:space="preserve">. The Bidders must supply the requested information in writing within the specified time frames after the request has been made, otherwise the proposal shall be disqualified. The supplied information shall not change the material aspects of the submission, i.e. bid price, the firmness of the price and technical/functionality, </w:t>
      </w:r>
      <w:r w:rsidRPr="00820BBC">
        <w:rPr>
          <w:rFonts w:cstheme="minorHAnsi"/>
          <w:i/>
        </w:rPr>
        <w:t>et cetera</w:t>
      </w:r>
      <w:r w:rsidRPr="00820BBC">
        <w:rPr>
          <w:rFonts w:cstheme="minorHAnsi"/>
        </w:rPr>
        <w:t>.</w:t>
      </w:r>
    </w:p>
    <w:p w14:paraId="015B40B2" w14:textId="77777777" w:rsidR="00886179" w:rsidRPr="001203AD" w:rsidRDefault="00886179" w:rsidP="001203AD">
      <w:pPr>
        <w:pStyle w:val="Heading3"/>
        <w:spacing w:before="240" w:after="60" w:line="276" w:lineRule="auto"/>
        <w:rPr>
          <w:bCs/>
        </w:rPr>
      </w:pPr>
      <w:bookmarkStart w:id="34" w:name="_Toc222498895"/>
      <w:r w:rsidRPr="001203AD">
        <w:rPr>
          <w:bCs/>
        </w:rPr>
        <w:t>Cancellation of Bid</w:t>
      </w:r>
      <w:bookmarkEnd w:id="34"/>
    </w:p>
    <w:p w14:paraId="24CD8D1C" w14:textId="188D2739" w:rsidR="001203AD" w:rsidRDefault="001203AD" w:rsidP="00C81B24">
      <w:pPr>
        <w:pStyle w:val="ListParagraph"/>
        <w:numPr>
          <w:ilvl w:val="0"/>
          <w:numId w:val="26"/>
        </w:numPr>
        <w:rPr>
          <w:rStyle w:val="Hyperlink"/>
          <w:rFonts w:cstheme="minorHAnsi"/>
          <w:color w:val="auto"/>
          <w:u w:val="none"/>
        </w:rPr>
      </w:pPr>
      <w:r w:rsidRPr="001203AD">
        <w:rPr>
          <w:rStyle w:val="Hyperlink"/>
          <w:rFonts w:cstheme="minorHAnsi"/>
          <w:color w:val="auto"/>
          <w:u w:val="none"/>
        </w:rPr>
        <w:t xml:space="preserve">SITA reserves the right to cancel this </w:t>
      </w:r>
      <w:r w:rsidR="00311971">
        <w:rPr>
          <w:rStyle w:val="Hyperlink"/>
          <w:rFonts w:cstheme="minorHAnsi"/>
          <w:color w:val="auto"/>
          <w:u w:val="none"/>
        </w:rPr>
        <w:t>RFB</w:t>
      </w:r>
      <w:r w:rsidRPr="001203AD">
        <w:rPr>
          <w:rStyle w:val="Hyperlink"/>
          <w:rFonts w:cstheme="minorHAnsi"/>
          <w:color w:val="auto"/>
          <w:u w:val="none"/>
        </w:rPr>
        <w:t>, reject any proposal and to not award the contract to the lowest Bidder or to award parts of the proposal to different bidders.</w:t>
      </w:r>
    </w:p>
    <w:p w14:paraId="7CAB3799" w14:textId="77777777" w:rsidR="00F73867" w:rsidRPr="00F73867" w:rsidRDefault="00F73867" w:rsidP="00F73867">
      <w:pPr>
        <w:pStyle w:val="Heading3"/>
        <w:spacing w:before="240" w:after="60" w:line="276" w:lineRule="auto"/>
        <w:rPr>
          <w:bCs/>
        </w:rPr>
      </w:pPr>
      <w:bookmarkStart w:id="35" w:name="_Toc222498896"/>
      <w:r w:rsidRPr="00F73867">
        <w:rPr>
          <w:bCs/>
        </w:rPr>
        <w:t>Bid Validity</w:t>
      </w:r>
      <w:r w:rsidR="004419A0">
        <w:rPr>
          <w:bCs/>
        </w:rPr>
        <w:t xml:space="preserve"> period</w:t>
      </w:r>
      <w:bookmarkEnd w:id="35"/>
    </w:p>
    <w:p w14:paraId="4F80D869" w14:textId="2DD1EAEE" w:rsidR="00F73867" w:rsidRDefault="00F73867" w:rsidP="00C81B24">
      <w:pPr>
        <w:pStyle w:val="ListParagraph"/>
        <w:numPr>
          <w:ilvl w:val="0"/>
          <w:numId w:val="40"/>
        </w:numPr>
        <w:outlineLvl w:val="9"/>
        <w:rPr>
          <w:rFonts w:cstheme="minorHAnsi"/>
        </w:rPr>
      </w:pPr>
      <w:r w:rsidRPr="001203AD">
        <w:rPr>
          <w:rFonts w:cstheme="minorHAnsi"/>
        </w:rPr>
        <w:t xml:space="preserve">SITA has a discretion to extend the validity period should the evaluation of this </w:t>
      </w:r>
      <w:r w:rsidR="00311971">
        <w:rPr>
          <w:rFonts w:cstheme="minorHAnsi"/>
        </w:rPr>
        <w:t>RFB</w:t>
      </w:r>
      <w:r w:rsidRPr="001203AD">
        <w:rPr>
          <w:rFonts w:cstheme="minorHAnsi"/>
        </w:rPr>
        <w:t xml:space="preserve"> not be completed within the stipulated validity period. Any </w:t>
      </w:r>
      <w:r>
        <w:rPr>
          <w:rFonts w:cstheme="minorHAnsi"/>
        </w:rPr>
        <w:t>b</w:t>
      </w:r>
      <w:r w:rsidRPr="001203AD">
        <w:rPr>
          <w:rFonts w:cstheme="minorHAnsi"/>
        </w:rPr>
        <w:t>idder that refuses to extend its validity period without any justifiable reasons will be disqualified</w:t>
      </w:r>
    </w:p>
    <w:p w14:paraId="1CFB2510" w14:textId="040B9B5E" w:rsidR="00F73867" w:rsidRPr="0090233F" w:rsidRDefault="00F73867" w:rsidP="00C81B24">
      <w:pPr>
        <w:pStyle w:val="ListParagraph"/>
        <w:numPr>
          <w:ilvl w:val="0"/>
          <w:numId w:val="40"/>
        </w:numPr>
        <w:outlineLvl w:val="9"/>
        <w:rPr>
          <w:rFonts w:cstheme="minorHAnsi"/>
        </w:rPr>
      </w:pPr>
      <w:r w:rsidRPr="00F73867">
        <w:rPr>
          <w:rFonts w:cstheme="minorHAnsi"/>
        </w:rPr>
        <w:t xml:space="preserve">Upon receipt of the request to extend the validity period of the </w:t>
      </w:r>
      <w:r w:rsidR="00311971">
        <w:rPr>
          <w:rFonts w:cstheme="minorHAnsi"/>
        </w:rPr>
        <w:t>RFB</w:t>
      </w:r>
      <w:r w:rsidRPr="00F73867">
        <w:rPr>
          <w:rFonts w:cstheme="minorHAnsi"/>
        </w:rPr>
        <w:t xml:space="preserve">, the bidder must respond within the required time frames and in writing on whether or not it agrees to hold his original </w:t>
      </w:r>
      <w:r w:rsidR="00311971">
        <w:rPr>
          <w:rFonts w:cstheme="minorHAnsi"/>
        </w:rPr>
        <w:t>RFB</w:t>
      </w:r>
      <w:r w:rsidRPr="00F73867">
        <w:rPr>
          <w:rFonts w:cstheme="minorHAnsi"/>
        </w:rPr>
        <w:t xml:space="preserve"> response valid under the same terms and conditions for a further period.</w:t>
      </w:r>
    </w:p>
    <w:p w14:paraId="69C9A662" w14:textId="77777777" w:rsidR="00E14656" w:rsidRPr="00E8640E" w:rsidRDefault="00E14656" w:rsidP="00D41F1F">
      <w:pPr>
        <w:pStyle w:val="Heading3"/>
        <w:spacing w:before="240" w:after="60" w:line="276" w:lineRule="auto"/>
        <w:rPr>
          <w:bCs/>
        </w:rPr>
      </w:pPr>
      <w:bookmarkStart w:id="36" w:name="_Toc222498897"/>
      <w:r w:rsidRPr="00E8640E">
        <w:rPr>
          <w:bCs/>
        </w:rPr>
        <w:t>Occupational Injuries and Diseases Act 13 of 1993</w:t>
      </w:r>
      <w:bookmarkEnd w:id="36"/>
    </w:p>
    <w:p w14:paraId="7800FA0E" w14:textId="4F199CA0" w:rsidR="00E14656" w:rsidRPr="00E8640E" w:rsidRDefault="00E14656" w:rsidP="00C81B24">
      <w:pPr>
        <w:pStyle w:val="ListParagraph"/>
        <w:numPr>
          <w:ilvl w:val="0"/>
          <w:numId w:val="25"/>
        </w:numPr>
        <w:rPr>
          <w:rStyle w:val="Hyperlink"/>
          <w:color w:val="auto"/>
          <w:u w:val="none"/>
        </w:rPr>
      </w:pPr>
      <w:r w:rsidRPr="00E8640E">
        <w:rPr>
          <w:rStyle w:val="Hyperlink"/>
          <w:color w:val="auto"/>
          <w:u w:val="none"/>
        </w:rPr>
        <w:t xml:space="preserve">The Bidder warrants that all its employees (including the employees of any sub-contractor that may be appointed) are covered in terms of the Compensation for Occupational Injuries and Diseases Act 13 of 1993 and that the cover shall remain in force for the duration of the adjudication of this </w:t>
      </w:r>
      <w:r w:rsidR="00311971">
        <w:rPr>
          <w:rStyle w:val="Hyperlink"/>
          <w:color w:val="auto"/>
          <w:u w:val="none"/>
        </w:rPr>
        <w:t>RFB</w:t>
      </w:r>
      <w:r w:rsidRPr="00E8640E">
        <w:rPr>
          <w:rStyle w:val="Hyperlink"/>
          <w:color w:val="auto"/>
          <w:u w:val="none"/>
        </w:rPr>
        <w:t xml:space="preserve"> and/ or subsequent agreement. SITA reserves the right to request the Bidder to submit documentary proof of the Bidder’s registration and “good standing” with the Compensation Fund, or similar proof acceptable to SITA.</w:t>
      </w:r>
    </w:p>
    <w:p w14:paraId="5885DFF9" w14:textId="77777777" w:rsidR="00E14656" w:rsidRPr="00E8640E" w:rsidRDefault="00E14656" w:rsidP="00D41F1F">
      <w:pPr>
        <w:pStyle w:val="Heading3"/>
        <w:spacing w:before="240" w:after="60" w:line="276" w:lineRule="auto"/>
        <w:rPr>
          <w:bCs/>
        </w:rPr>
      </w:pPr>
      <w:bookmarkStart w:id="37" w:name="_Toc222498898"/>
      <w:bookmarkStart w:id="38" w:name="_Hlk68880043"/>
      <w:r w:rsidRPr="00E8640E">
        <w:rPr>
          <w:bCs/>
        </w:rPr>
        <w:t>Processing of the Bidder’s Personal Information</w:t>
      </w:r>
      <w:bookmarkEnd w:id="37"/>
    </w:p>
    <w:bookmarkEnd w:id="38"/>
    <w:p w14:paraId="22EE3B16" w14:textId="59B28FCB"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All </w:t>
      </w:r>
      <w:r w:rsidR="00A1486E">
        <w:rPr>
          <w:rStyle w:val="Hyperlink"/>
          <w:rFonts w:cstheme="minorHAnsi"/>
          <w:color w:val="auto"/>
          <w:u w:val="none"/>
        </w:rPr>
        <w:t>p</w:t>
      </w:r>
      <w:r w:rsidRPr="00D41F1F">
        <w:rPr>
          <w:rStyle w:val="Hyperlink"/>
          <w:rFonts w:cstheme="minorHAnsi"/>
          <w:color w:val="auto"/>
          <w:u w:val="none"/>
        </w:rPr>
        <w:t xml:space="preserve">ersonal </w:t>
      </w:r>
      <w:r w:rsidR="00A1486E">
        <w:rPr>
          <w:rStyle w:val="Hyperlink"/>
          <w:rFonts w:cstheme="minorHAnsi"/>
          <w:color w:val="auto"/>
          <w:u w:val="none"/>
        </w:rPr>
        <w:t>i</w:t>
      </w:r>
      <w:r w:rsidRPr="00D41F1F">
        <w:rPr>
          <w:rStyle w:val="Hyperlink"/>
          <w:rFonts w:cstheme="minorHAnsi"/>
          <w:color w:val="auto"/>
          <w:u w:val="none"/>
        </w:rPr>
        <w:t xml:space="preserve">nformation of the Bidder, its employees, representatives, </w:t>
      </w:r>
      <w:r w:rsidR="00F54CE2" w:rsidRPr="00D41F1F">
        <w:rPr>
          <w:rStyle w:val="Hyperlink"/>
          <w:rFonts w:cstheme="minorHAnsi"/>
          <w:color w:val="auto"/>
          <w:u w:val="none"/>
        </w:rPr>
        <w:t>associates,</w:t>
      </w:r>
      <w:r w:rsidRPr="00D41F1F">
        <w:rPr>
          <w:rStyle w:val="Hyperlink"/>
          <w:rFonts w:cstheme="minorHAnsi"/>
          <w:color w:val="auto"/>
          <w:u w:val="none"/>
        </w:rPr>
        <w:t xml:space="preserve"> and sub-contractors (“Bidder Personal Information”) required under this </w:t>
      </w:r>
      <w:r w:rsidR="00311971">
        <w:rPr>
          <w:rStyle w:val="Hyperlink"/>
          <w:rFonts w:cstheme="minorHAnsi"/>
          <w:color w:val="auto"/>
          <w:u w:val="none"/>
        </w:rPr>
        <w:t>RFB</w:t>
      </w:r>
      <w:r w:rsidRPr="00D41F1F">
        <w:rPr>
          <w:rStyle w:val="Hyperlink"/>
          <w:rFonts w:cstheme="minorHAnsi"/>
          <w:color w:val="auto"/>
          <w:u w:val="none"/>
        </w:rPr>
        <w:t xml:space="preserve"> is collected and processed for the purpose of assessing the strength and competitiveness of the proposal.  The evaluation and award of the contract shall be conducted in accordance with applicable legislation, policies and standards.  The Bidder is advised that Bidder Personal Information may be passed on to third-parties to whom SITA is compelled by law to provide such information.  For example, where appropriate, SITA is compelled to submit information to </w:t>
      </w:r>
      <w:r w:rsidRPr="00D41F1F">
        <w:rPr>
          <w:rFonts w:cstheme="minorHAnsi"/>
        </w:rPr>
        <w:t xml:space="preserve">National Treasury’s Database of Restricted Suppliers.  </w:t>
      </w:r>
    </w:p>
    <w:p w14:paraId="285D767D"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All Personal Information collected will be processed in accordance with POPIA and the SITA Data Privacy Policy. </w:t>
      </w:r>
    </w:p>
    <w:p w14:paraId="2497556E"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The following persons will have access to the Personal Information that has been collected: </w:t>
      </w:r>
    </w:p>
    <w:p w14:paraId="5CB52364" w14:textId="77777777" w:rsidR="00E14656" w:rsidRPr="00D41F1F" w:rsidRDefault="00E14656" w:rsidP="00C81B24">
      <w:pPr>
        <w:pStyle w:val="ListParagraph"/>
        <w:numPr>
          <w:ilvl w:val="1"/>
          <w:numId w:val="98"/>
        </w:numPr>
        <w:rPr>
          <w:rStyle w:val="Hyperlink"/>
          <w:rFonts w:cstheme="minorHAnsi"/>
          <w:color w:val="auto"/>
          <w:u w:val="none"/>
        </w:rPr>
      </w:pPr>
      <w:r w:rsidRPr="00D41F1F">
        <w:rPr>
          <w:rStyle w:val="Hyperlink"/>
          <w:rFonts w:cstheme="minorHAnsi"/>
          <w:color w:val="auto"/>
          <w:u w:val="none"/>
        </w:rPr>
        <w:t>SITA personnel participating in procurement/award procedures; and</w:t>
      </w:r>
    </w:p>
    <w:p w14:paraId="2C1BA9A4" w14:textId="77777777" w:rsidR="00E14656" w:rsidRPr="00D41F1F" w:rsidRDefault="00E14656" w:rsidP="00C81B24">
      <w:pPr>
        <w:pStyle w:val="ListParagraph"/>
        <w:numPr>
          <w:ilvl w:val="1"/>
          <w:numId w:val="98"/>
        </w:numPr>
        <w:rPr>
          <w:rStyle w:val="Hyperlink"/>
          <w:rFonts w:cstheme="minorHAnsi"/>
          <w:color w:val="auto"/>
          <w:u w:val="none"/>
        </w:rPr>
      </w:pPr>
      <w:r w:rsidRPr="00D41F1F">
        <w:rPr>
          <w:rStyle w:val="Hyperlink"/>
          <w:rFonts w:cstheme="minorHAnsi"/>
          <w:color w:val="auto"/>
          <w:u w:val="none"/>
        </w:rPr>
        <w:t>Members of the public: within seven working days from the time the bid is awarded, the following information will have to be made available on National Treasury’s e-Tender portal:</w:t>
      </w:r>
    </w:p>
    <w:p w14:paraId="3C47CB26"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contract description and bid number</w:t>
      </w:r>
    </w:p>
    <w:p w14:paraId="29495117"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names of the successful bidder(s) and preference points claimed</w:t>
      </w:r>
    </w:p>
    <w:p w14:paraId="7CB8A27D"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the contract price(s) (if possible)</w:t>
      </w:r>
    </w:p>
    <w:p w14:paraId="523E8C05"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contract period</w:t>
      </w:r>
    </w:p>
    <w:p w14:paraId="448E8A56"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 xml:space="preserve"> names of directors; and </w:t>
      </w:r>
    </w:p>
    <w:p w14:paraId="2B5DDC03"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date of completion/award.</w:t>
      </w:r>
    </w:p>
    <w:p w14:paraId="4ACE1F9A"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SITA will ensure that the rights of the Bidder and of its employees or representatives (i.e. the right of access and the right to rectify) are effectively guaranteed in accordance with the procedures as specified in the SITA PAIA manual.  </w:t>
      </w:r>
    </w:p>
    <w:p w14:paraId="609F3FD8"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In signing this document, the Bidder consents to the use of its Personal Information for the purposes as specified in </w:t>
      </w:r>
      <w:r w:rsidR="00BD6091">
        <w:rPr>
          <w:rStyle w:val="Hyperlink"/>
          <w:rFonts w:cstheme="minorHAnsi"/>
          <w:color w:val="auto"/>
          <w:u w:val="none"/>
        </w:rPr>
        <w:t>par</w:t>
      </w:r>
      <w:r w:rsidR="00BD6091" w:rsidRPr="00EE5364">
        <w:rPr>
          <w:rStyle w:val="Hyperlink"/>
          <w:rFonts w:cstheme="minorHAnsi"/>
          <w:color w:val="auto"/>
          <w:u w:val="none"/>
        </w:rPr>
        <w:t>. 2.1.12</w:t>
      </w:r>
      <w:r w:rsidR="00BD6091">
        <w:rPr>
          <w:rStyle w:val="Hyperlink"/>
          <w:rFonts w:cstheme="minorHAnsi"/>
          <w:color w:val="auto"/>
          <w:u w:val="none"/>
        </w:rPr>
        <w:t xml:space="preserve"> </w:t>
      </w:r>
      <w:r w:rsidR="0002713C">
        <w:rPr>
          <w:rStyle w:val="Hyperlink"/>
          <w:rFonts w:cstheme="minorHAnsi"/>
          <w:color w:val="auto"/>
          <w:u w:val="none"/>
        </w:rPr>
        <w:t>above.</w:t>
      </w:r>
    </w:p>
    <w:p w14:paraId="586126B2" w14:textId="77777777" w:rsidR="00E14656" w:rsidRPr="00E8640E" w:rsidRDefault="00E14656" w:rsidP="00E8640E">
      <w:pPr>
        <w:pStyle w:val="Heading3"/>
        <w:spacing w:before="240" w:after="60" w:line="276" w:lineRule="auto"/>
        <w:rPr>
          <w:bCs/>
        </w:rPr>
      </w:pPr>
      <w:bookmarkStart w:id="39" w:name="_Toc222498899"/>
      <w:r w:rsidRPr="00E8640E">
        <w:rPr>
          <w:bCs/>
        </w:rPr>
        <w:t>Formal contract</w:t>
      </w:r>
      <w:bookmarkEnd w:id="39"/>
    </w:p>
    <w:p w14:paraId="221663B7" w14:textId="34ADE14C"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 xml:space="preserve">This </w:t>
      </w:r>
      <w:r w:rsidR="00311971">
        <w:rPr>
          <w:rStyle w:val="Hyperlink"/>
          <w:color w:val="auto"/>
          <w:u w:val="none"/>
        </w:rPr>
        <w:t>RFB</w:t>
      </w:r>
      <w:r w:rsidRPr="00E8640E">
        <w:rPr>
          <w:rStyle w:val="Hyperlink"/>
          <w:color w:val="auto"/>
          <w:u w:val="none"/>
        </w:rPr>
        <w:t xml:space="preserve">, all the appended documentation and the proposal in response thereto read together, form the basis for a formal contract to be negotiated and finalised between SITA and/or its clients and the enterprise(s) to whom SITA awards the </w:t>
      </w:r>
      <w:r w:rsidR="00311971">
        <w:rPr>
          <w:rStyle w:val="Hyperlink"/>
          <w:color w:val="auto"/>
          <w:u w:val="none"/>
        </w:rPr>
        <w:t>RFB</w:t>
      </w:r>
      <w:r w:rsidRPr="00E8640E">
        <w:rPr>
          <w:rStyle w:val="Hyperlink"/>
          <w:color w:val="auto"/>
          <w:u w:val="none"/>
        </w:rPr>
        <w:t xml:space="preserve"> in whole or in part. </w:t>
      </w:r>
    </w:p>
    <w:p w14:paraId="4FFC3048" w14:textId="77777777"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Any offer and/or acceptance entered</w:t>
      </w:r>
      <w:r w:rsidR="00E8640E">
        <w:rPr>
          <w:rStyle w:val="Hyperlink"/>
          <w:color w:val="auto"/>
          <w:u w:val="none"/>
        </w:rPr>
        <w:t xml:space="preserve"> into</w:t>
      </w:r>
      <w:r w:rsidRPr="00E8640E">
        <w:rPr>
          <w:rStyle w:val="Hyperlink"/>
          <w:color w:val="auto"/>
          <w:u w:val="none"/>
        </w:rPr>
        <w:t xml:space="preserve"> verbally between SITA and any Bidder will neither constitute a contract nor be binding on the parties.</w:t>
      </w:r>
    </w:p>
    <w:p w14:paraId="18D51AF7" w14:textId="23D3FF86"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 xml:space="preserve">This </w:t>
      </w:r>
      <w:r w:rsidR="00311971">
        <w:rPr>
          <w:rStyle w:val="Hyperlink"/>
          <w:color w:val="auto"/>
          <w:u w:val="none"/>
        </w:rPr>
        <w:t>RFB</w:t>
      </w:r>
      <w:r w:rsidRPr="00E8640E">
        <w:rPr>
          <w:rStyle w:val="Hyperlink"/>
          <w:color w:val="auto"/>
          <w:u w:val="none"/>
        </w:rPr>
        <w:t xml:space="preserve"> is subject to Government Procurement: General Contract Conditions, Special Contract Conditions and any other conditions to be finalised during the contracting stage.</w:t>
      </w:r>
      <w:r w:rsidR="00820BBC">
        <w:rPr>
          <w:rStyle w:val="Hyperlink"/>
          <w:color w:val="auto"/>
          <w:u w:val="none"/>
        </w:rPr>
        <w:t xml:space="preserve"> These conditions are only negotiable at the SITA’s discretion.</w:t>
      </w:r>
    </w:p>
    <w:p w14:paraId="42784348" w14:textId="281C6813" w:rsidR="00E14656" w:rsidRDefault="00E14656" w:rsidP="00C81B24">
      <w:pPr>
        <w:pStyle w:val="ListParagraph"/>
        <w:numPr>
          <w:ilvl w:val="0"/>
          <w:numId w:val="27"/>
        </w:numPr>
        <w:rPr>
          <w:rStyle w:val="Hyperlink"/>
          <w:color w:val="auto"/>
          <w:u w:val="none"/>
        </w:rPr>
      </w:pPr>
      <w:r w:rsidRPr="00E8640E">
        <w:rPr>
          <w:rStyle w:val="Hyperlink"/>
          <w:color w:val="auto"/>
          <w:u w:val="none"/>
        </w:rPr>
        <w:t xml:space="preserve">The laws of the RSA shall govern this </w:t>
      </w:r>
      <w:r w:rsidR="00311971">
        <w:rPr>
          <w:rStyle w:val="Hyperlink"/>
          <w:color w:val="auto"/>
          <w:u w:val="none"/>
        </w:rPr>
        <w:t>RFB</w:t>
      </w:r>
      <w:r w:rsidRPr="00E8640E">
        <w:rPr>
          <w:rStyle w:val="Hyperlink"/>
          <w:color w:val="auto"/>
          <w:u w:val="none"/>
        </w:rPr>
        <w:t xml:space="preserve"> and the bidders hereby accept that the courts of the Republic of South Africa shall have jurisdiction over any dispute arising from this </w:t>
      </w:r>
      <w:r w:rsidR="00311971">
        <w:rPr>
          <w:rStyle w:val="Hyperlink"/>
          <w:color w:val="auto"/>
          <w:u w:val="none"/>
        </w:rPr>
        <w:t>RFB</w:t>
      </w:r>
      <w:r w:rsidRPr="00E8640E">
        <w:rPr>
          <w:rStyle w:val="Hyperlink"/>
          <w:color w:val="auto"/>
          <w:u w:val="none"/>
        </w:rPr>
        <w:t xml:space="preserve"> document or the award of a contract in relation to it.</w:t>
      </w:r>
    </w:p>
    <w:p w14:paraId="1AB9FAEC" w14:textId="77777777" w:rsidR="00886179" w:rsidRDefault="00886179" w:rsidP="00C81B24">
      <w:pPr>
        <w:pStyle w:val="ListParagraph"/>
        <w:numPr>
          <w:ilvl w:val="0"/>
          <w:numId w:val="27"/>
        </w:numPr>
        <w:rPr>
          <w:rStyle w:val="Hyperlink"/>
          <w:color w:val="auto"/>
          <w:u w:val="none"/>
        </w:rPr>
      </w:pPr>
      <w:r w:rsidRPr="00886179">
        <w:rPr>
          <w:rStyle w:val="Hyperlink"/>
          <w:color w:val="auto"/>
          <w:u w:val="none"/>
        </w:rPr>
        <w:t xml:space="preserve">The </w:t>
      </w:r>
      <w:r>
        <w:rPr>
          <w:rStyle w:val="Hyperlink"/>
          <w:color w:val="auto"/>
          <w:u w:val="none"/>
        </w:rPr>
        <w:t xml:space="preserve">bid </w:t>
      </w:r>
      <w:r w:rsidRPr="00886179">
        <w:rPr>
          <w:rStyle w:val="Hyperlink"/>
          <w:color w:val="auto"/>
          <w:u w:val="none"/>
        </w:rPr>
        <w:t>will be awarded to the Prime Contractor and/or Bidder who shall be responsible for the management of the awarded contract. No separate contract shall be entered into between SITA and any subcontractors</w:t>
      </w:r>
    </w:p>
    <w:p w14:paraId="6BDBFA6F" w14:textId="64D174AC" w:rsidR="00F73867" w:rsidRPr="00F73867" w:rsidRDefault="00F73867" w:rsidP="00C81B24">
      <w:pPr>
        <w:pStyle w:val="ListParagraph"/>
        <w:numPr>
          <w:ilvl w:val="0"/>
          <w:numId w:val="27"/>
        </w:numPr>
        <w:rPr>
          <w:rStyle w:val="Hyperlink"/>
          <w:rFonts w:cstheme="minorHAnsi"/>
          <w:color w:val="auto"/>
          <w:u w:val="none"/>
        </w:rPr>
      </w:pPr>
      <w:r w:rsidRPr="00F73867">
        <w:rPr>
          <w:rFonts w:cstheme="minorHAnsi"/>
          <w:color w:val="000000" w:themeColor="text1"/>
        </w:rPr>
        <w:t xml:space="preserve">The Bidders’ response to this </w:t>
      </w:r>
      <w:r w:rsidR="00311971">
        <w:rPr>
          <w:rFonts w:cstheme="minorHAnsi"/>
          <w:color w:val="000000" w:themeColor="text1"/>
        </w:rPr>
        <w:t>RFB</w:t>
      </w:r>
      <w:r w:rsidRPr="00F73867">
        <w:rPr>
          <w:rFonts w:cstheme="minorHAnsi"/>
          <w:color w:val="000000" w:themeColor="text1"/>
        </w:rPr>
        <w:t xml:space="preserve"> or parts of the response, shall be included as a whole or by reference in the final contract to the extent that it is acceptable to SITA</w:t>
      </w:r>
    </w:p>
    <w:p w14:paraId="71237832" w14:textId="77777777" w:rsidR="00886179" w:rsidRPr="00886179" w:rsidRDefault="001203AD" w:rsidP="00886179">
      <w:pPr>
        <w:pStyle w:val="Heading3"/>
        <w:spacing w:before="240" w:after="60" w:line="276" w:lineRule="auto"/>
        <w:rPr>
          <w:bCs/>
        </w:rPr>
      </w:pPr>
      <w:bookmarkStart w:id="40" w:name="_Toc222498900"/>
      <w:r>
        <w:rPr>
          <w:bCs/>
        </w:rPr>
        <w:t>Failure to agree before contract conclusion</w:t>
      </w:r>
      <w:bookmarkEnd w:id="40"/>
      <w:r>
        <w:rPr>
          <w:bCs/>
        </w:rPr>
        <w:t xml:space="preserve"> </w:t>
      </w:r>
    </w:p>
    <w:p w14:paraId="78C70A60" w14:textId="77777777" w:rsidR="00122972" w:rsidRDefault="00122972" w:rsidP="00C81B24">
      <w:pPr>
        <w:pStyle w:val="ListParagraph"/>
        <w:numPr>
          <w:ilvl w:val="0"/>
          <w:numId w:val="38"/>
        </w:numPr>
        <w:rPr>
          <w:rStyle w:val="Hyperlink"/>
          <w:color w:val="auto"/>
          <w:u w:val="none"/>
        </w:rPr>
      </w:pPr>
      <w:r w:rsidRPr="00122972">
        <w:rPr>
          <w:rStyle w:val="Hyperlink"/>
          <w:color w:val="auto"/>
          <w:u w:val="none"/>
        </w:rPr>
        <w:t xml:space="preserve">Should the parties at any time before and/or after the communication of the award but prior to the conclusion of the contract fail to agree on any significant product price or service price adjustments, change in technical specification and/or change in services, </w:t>
      </w:r>
      <w:r w:rsidRPr="00A1486E">
        <w:rPr>
          <w:rStyle w:val="Hyperlink"/>
          <w:i/>
          <w:iCs/>
          <w:color w:val="auto"/>
          <w:u w:val="none"/>
        </w:rPr>
        <w:t>et</w:t>
      </w:r>
      <w:r w:rsidR="00A1486E" w:rsidRPr="00A1486E">
        <w:rPr>
          <w:rStyle w:val="Hyperlink"/>
          <w:i/>
          <w:iCs/>
          <w:color w:val="auto"/>
          <w:u w:val="none"/>
        </w:rPr>
        <w:t xml:space="preserve"> </w:t>
      </w:r>
      <w:r w:rsidRPr="00A1486E">
        <w:rPr>
          <w:rStyle w:val="Hyperlink"/>
          <w:i/>
          <w:iCs/>
          <w:color w:val="auto"/>
          <w:u w:val="none"/>
        </w:rPr>
        <w:t>cetera</w:t>
      </w:r>
      <w:r w:rsidRPr="00122972">
        <w:rPr>
          <w:rStyle w:val="Hyperlink"/>
          <w:color w:val="auto"/>
          <w:u w:val="none"/>
        </w:rPr>
        <w:t>, SITA shall be entitled within 14 (fourteen) days of such failure to agree, to recall the letter of award after giving the Bidder not less than 14 (fourteen) days written notice of such cancellation, in which event all fees on which the parties failed to agree increases or decreases shall, for the duration of such notice period, remain fixed on those fee/price applicable prior to the cancel</w:t>
      </w:r>
      <w:r w:rsidR="00A1486E">
        <w:rPr>
          <w:rStyle w:val="Hyperlink"/>
          <w:color w:val="auto"/>
          <w:u w:val="none"/>
        </w:rPr>
        <w:t>l</w:t>
      </w:r>
      <w:r w:rsidRPr="00122972">
        <w:rPr>
          <w:rStyle w:val="Hyperlink"/>
          <w:color w:val="auto"/>
          <w:u w:val="none"/>
        </w:rPr>
        <w:t>ation</w:t>
      </w:r>
      <w:r w:rsidR="00A1486E">
        <w:rPr>
          <w:rStyle w:val="Hyperlink"/>
          <w:color w:val="auto"/>
          <w:u w:val="none"/>
        </w:rPr>
        <w:t>.</w:t>
      </w:r>
    </w:p>
    <w:p w14:paraId="06E5FA97" w14:textId="77777777" w:rsidR="00886179" w:rsidRDefault="00886179" w:rsidP="00C81B24">
      <w:pPr>
        <w:pStyle w:val="ListParagraph"/>
        <w:numPr>
          <w:ilvl w:val="0"/>
          <w:numId w:val="38"/>
        </w:numPr>
        <w:rPr>
          <w:rStyle w:val="Hyperlink"/>
          <w:color w:val="auto"/>
          <w:u w:val="none"/>
        </w:rPr>
      </w:pPr>
      <w:r w:rsidRPr="00886179">
        <w:rPr>
          <w:rStyle w:val="Hyperlink"/>
          <w:color w:val="auto"/>
          <w:u w:val="none"/>
        </w:rPr>
        <w:t>Such cancellation shall mean that SITA reserves the right to award the same proposal to next best bidders as it deems fit.</w:t>
      </w:r>
    </w:p>
    <w:p w14:paraId="3FCB341E" w14:textId="77777777" w:rsidR="001203AD" w:rsidRPr="001203AD" w:rsidRDefault="001203AD" w:rsidP="001203AD">
      <w:pPr>
        <w:pStyle w:val="Heading3"/>
        <w:spacing w:before="240" w:after="60" w:line="276" w:lineRule="auto"/>
        <w:rPr>
          <w:bCs/>
        </w:rPr>
      </w:pPr>
      <w:bookmarkStart w:id="41" w:name="_Toc222498901"/>
      <w:r w:rsidRPr="001203AD">
        <w:rPr>
          <w:bCs/>
        </w:rPr>
        <w:t>Withdrawal of proposal after award</w:t>
      </w:r>
      <w:bookmarkEnd w:id="41"/>
    </w:p>
    <w:p w14:paraId="719B44C1" w14:textId="0B66B0EA" w:rsidR="001203AD" w:rsidRPr="001203AD" w:rsidRDefault="001203AD" w:rsidP="00C81B24">
      <w:pPr>
        <w:pStyle w:val="ListParagraph"/>
        <w:numPr>
          <w:ilvl w:val="0"/>
          <w:numId w:val="39"/>
        </w:numPr>
        <w:rPr>
          <w:rStyle w:val="Hyperlink"/>
          <w:color w:val="auto"/>
          <w:u w:val="none"/>
        </w:rPr>
      </w:pPr>
      <w:r w:rsidRPr="001203AD">
        <w:rPr>
          <w:rStyle w:val="Hyperlink"/>
          <w:color w:val="auto"/>
          <w:u w:val="none"/>
        </w:rPr>
        <w:t xml:space="preserve">Should a Bidder withdraw its proposal after accepting the award, SITA reserves the right to recover any additional expenses incurred by SITA for having to accept any less favourable proposal or the additional expenditure incurred by SITA in the preparation of a new </w:t>
      </w:r>
      <w:r w:rsidR="00311971">
        <w:rPr>
          <w:rStyle w:val="Hyperlink"/>
          <w:color w:val="auto"/>
          <w:u w:val="none"/>
        </w:rPr>
        <w:t>RFB</w:t>
      </w:r>
    </w:p>
    <w:p w14:paraId="6CA9827E" w14:textId="77777777" w:rsidR="00E14656" w:rsidRPr="00E8640E" w:rsidRDefault="00E14656" w:rsidP="00E8640E">
      <w:pPr>
        <w:pStyle w:val="Heading3"/>
        <w:spacing w:before="240" w:after="60" w:line="276" w:lineRule="auto"/>
        <w:rPr>
          <w:bCs/>
        </w:rPr>
      </w:pPr>
      <w:bookmarkStart w:id="42" w:name="_Toc454470839"/>
      <w:bookmarkStart w:id="43" w:name="_Toc459824253"/>
      <w:bookmarkStart w:id="44" w:name="_Toc68878751"/>
      <w:bookmarkStart w:id="45" w:name="_Toc94521922"/>
      <w:bookmarkStart w:id="46" w:name="_Toc94528457"/>
      <w:bookmarkStart w:id="47" w:name="_Toc222498902"/>
      <w:bookmarkStart w:id="48" w:name="_Toc150587198"/>
      <w:bookmarkStart w:id="49" w:name="_Toc199296475"/>
      <w:r w:rsidRPr="00E8640E">
        <w:rPr>
          <w:bCs/>
        </w:rPr>
        <w:t>Oral presentations</w:t>
      </w:r>
      <w:bookmarkEnd w:id="42"/>
      <w:bookmarkEnd w:id="43"/>
      <w:bookmarkEnd w:id="44"/>
      <w:bookmarkEnd w:id="45"/>
      <w:bookmarkEnd w:id="46"/>
      <w:bookmarkEnd w:id="47"/>
      <w:r w:rsidRPr="00E8640E">
        <w:rPr>
          <w:bCs/>
        </w:rPr>
        <w:t xml:space="preserve"> </w:t>
      </w:r>
      <w:bookmarkEnd w:id="48"/>
      <w:bookmarkEnd w:id="49"/>
    </w:p>
    <w:p w14:paraId="3E0008A5" w14:textId="2597D0EE" w:rsidR="00E14656" w:rsidRPr="0002713C" w:rsidRDefault="00E14656" w:rsidP="00C81B24">
      <w:pPr>
        <w:pStyle w:val="ListParagraph"/>
        <w:numPr>
          <w:ilvl w:val="0"/>
          <w:numId w:val="28"/>
        </w:numPr>
        <w:rPr>
          <w:rStyle w:val="Hyperlink"/>
          <w:color w:val="auto"/>
          <w:u w:val="none"/>
        </w:rPr>
      </w:pPr>
      <w:r w:rsidRPr="0002713C">
        <w:rPr>
          <w:rStyle w:val="Hyperlink"/>
          <w:color w:val="auto"/>
          <w:u w:val="none"/>
        </w:rPr>
        <w:t xml:space="preserve">Bidders who submit Bids in response to this </w:t>
      </w:r>
      <w:r w:rsidR="00311971">
        <w:rPr>
          <w:rStyle w:val="Hyperlink"/>
          <w:color w:val="auto"/>
          <w:u w:val="none"/>
        </w:rPr>
        <w:t>RFB</w:t>
      </w:r>
      <w:r w:rsidRPr="0002713C">
        <w:rPr>
          <w:rStyle w:val="Hyperlink"/>
          <w:color w:val="auto"/>
          <w:u w:val="none"/>
        </w:rPr>
        <w:t xml:space="preserve"> may be required to give an oral presentation, which may include, but is not limited to, an equipment/service demonstration of their proposal to SITA. This provides an opportunity for the Bidder to clarify or elaborate on the proposal. This is a fact finding and explanation session only which will not include negotiations. SITA shall schedule the time and location of these presentations. Oral presentations will be held at SITA’s discretion.</w:t>
      </w:r>
    </w:p>
    <w:p w14:paraId="225878EF" w14:textId="77777777" w:rsidR="00E14656" w:rsidRPr="0002713C" w:rsidRDefault="00E14656" w:rsidP="0002713C">
      <w:pPr>
        <w:pStyle w:val="Heading3"/>
        <w:spacing w:before="240" w:after="60" w:line="276" w:lineRule="auto"/>
        <w:rPr>
          <w:bCs/>
        </w:rPr>
      </w:pPr>
      <w:bookmarkStart w:id="50" w:name="_Toc222498903"/>
      <w:r w:rsidRPr="0002713C">
        <w:rPr>
          <w:bCs/>
        </w:rPr>
        <w:t>Objection to brand specific requirements</w:t>
      </w:r>
      <w:bookmarkEnd w:id="50"/>
    </w:p>
    <w:p w14:paraId="37243E3E" w14:textId="149B30C7" w:rsidR="00E14656" w:rsidRDefault="00E14656" w:rsidP="00C81B24">
      <w:pPr>
        <w:pStyle w:val="ListParagraph"/>
        <w:numPr>
          <w:ilvl w:val="0"/>
          <w:numId w:val="33"/>
        </w:numPr>
        <w:rPr>
          <w:rStyle w:val="Hyperlink"/>
          <w:color w:val="auto"/>
          <w:u w:val="none"/>
        </w:rPr>
      </w:pPr>
      <w:r w:rsidRPr="0002713C">
        <w:rPr>
          <w:rStyle w:val="Hyperlink"/>
          <w:color w:val="auto"/>
          <w:u w:val="none"/>
        </w:rPr>
        <w:t xml:space="preserve">Any bidder who has reasons to believe that the </w:t>
      </w:r>
      <w:r w:rsidR="00311971">
        <w:rPr>
          <w:rStyle w:val="Hyperlink"/>
          <w:color w:val="auto"/>
          <w:u w:val="none"/>
        </w:rPr>
        <w:t>RFB</w:t>
      </w:r>
      <w:r w:rsidRPr="0002713C">
        <w:rPr>
          <w:rStyle w:val="Hyperlink"/>
          <w:color w:val="auto"/>
          <w:u w:val="none"/>
        </w:rPr>
        <w:t xml:space="preserve"> specification is based on a specific brand must inform SITA within five (5) days from the date of the publication of this </w:t>
      </w:r>
      <w:r w:rsidR="00311971">
        <w:rPr>
          <w:rStyle w:val="Hyperlink"/>
          <w:color w:val="auto"/>
          <w:u w:val="none"/>
        </w:rPr>
        <w:t>RFB</w:t>
      </w:r>
      <w:r w:rsidRPr="0002713C">
        <w:rPr>
          <w:rStyle w:val="Hyperlink"/>
          <w:color w:val="auto"/>
          <w:u w:val="none"/>
        </w:rPr>
        <w:t xml:space="preserve"> document. </w:t>
      </w:r>
      <w:r w:rsidR="00BD6091">
        <w:rPr>
          <w:rStyle w:val="Hyperlink"/>
          <w:color w:val="auto"/>
          <w:u w:val="none"/>
        </w:rPr>
        <w:t>F</w:t>
      </w:r>
      <w:r w:rsidRPr="0002713C">
        <w:rPr>
          <w:rStyle w:val="Hyperlink"/>
          <w:color w:val="auto"/>
          <w:u w:val="none"/>
        </w:rPr>
        <w:t>ailure to notify SITA within the stipulated timeframes may result in SITA not considering the concern.</w:t>
      </w:r>
    </w:p>
    <w:p w14:paraId="0474AD10" w14:textId="20AAEF8D" w:rsidR="0090233F" w:rsidRPr="0090233F" w:rsidRDefault="00311971" w:rsidP="0090233F">
      <w:pPr>
        <w:pStyle w:val="Heading2"/>
        <w:rPr>
          <w:rFonts w:cs="Arial"/>
          <w:iCs/>
          <w:color w:val="000080"/>
          <w:szCs w:val="28"/>
          <w:lang w:val="en-GB"/>
        </w:rPr>
      </w:pPr>
      <w:bookmarkStart w:id="51" w:name="_Toc222498904"/>
      <w:r>
        <w:rPr>
          <w:rFonts w:cs="Arial"/>
          <w:iCs/>
          <w:color w:val="000080"/>
          <w:szCs w:val="28"/>
          <w:lang w:val="en-GB"/>
        </w:rPr>
        <w:t>RFB</w:t>
      </w:r>
      <w:r w:rsidR="0090233F" w:rsidRPr="0090233F">
        <w:rPr>
          <w:rFonts w:cs="Arial"/>
          <w:iCs/>
          <w:color w:val="000080"/>
          <w:szCs w:val="28"/>
          <w:lang w:val="en-GB"/>
        </w:rPr>
        <w:t xml:space="preserve"> </w:t>
      </w:r>
      <w:proofErr w:type="spellStart"/>
      <w:r w:rsidR="0090233F" w:rsidRPr="0090233F">
        <w:rPr>
          <w:rFonts w:cs="Arial"/>
          <w:iCs/>
          <w:color w:val="000080"/>
          <w:szCs w:val="28"/>
          <w:lang w:val="en-GB"/>
        </w:rPr>
        <w:t>Returnables</w:t>
      </w:r>
      <w:bookmarkEnd w:id="51"/>
      <w:proofErr w:type="spellEnd"/>
    </w:p>
    <w:p w14:paraId="0B1FFECE" w14:textId="77777777" w:rsidR="00E14656" w:rsidRDefault="0090233F" w:rsidP="0090233F">
      <w:pPr>
        <w:pStyle w:val="Heading3"/>
      </w:pPr>
      <w:bookmarkStart w:id="52" w:name="_Toc222498905"/>
      <w:bookmarkStart w:id="53" w:name="Response"/>
      <w:bookmarkStart w:id="54" w:name="_Toc150587194"/>
      <w:bookmarkStart w:id="55" w:name="_Toc199296472"/>
      <w:r>
        <w:t xml:space="preserve">Administrative </w:t>
      </w:r>
      <w:r w:rsidRPr="0056332A">
        <w:t>Returnable Documents</w:t>
      </w:r>
      <w:bookmarkEnd w:id="52"/>
    </w:p>
    <w:p w14:paraId="2EE0500C" w14:textId="77777777" w:rsidR="00224862" w:rsidRPr="00224862" w:rsidRDefault="00224862" w:rsidP="00224862">
      <w:pPr>
        <w:pStyle w:val="Heading3"/>
        <w:numPr>
          <w:ilvl w:val="0"/>
          <w:numId w:val="104"/>
        </w:numPr>
        <w:rPr>
          <w:rStyle w:val="Hyperlink"/>
          <w:rFonts w:asciiTheme="minorHAnsi" w:eastAsiaTheme="minorHAnsi" w:hAnsiTheme="minorHAnsi" w:cstheme="majorBidi"/>
          <w:b w:val="0"/>
          <w:iCs w:val="0"/>
          <w:color w:val="auto"/>
          <w:sz w:val="22"/>
          <w:szCs w:val="22"/>
          <w:u w:val="none"/>
          <w:lang w:val="en-ZA"/>
        </w:rPr>
      </w:pPr>
      <w:bookmarkStart w:id="56" w:name="_Toc222498906"/>
      <w:r w:rsidRPr="00224862">
        <w:rPr>
          <w:rStyle w:val="Hyperlink"/>
          <w:rFonts w:asciiTheme="minorHAnsi" w:eastAsiaTheme="minorHAnsi" w:hAnsiTheme="minorHAnsi" w:cstheme="majorBidi"/>
          <w:b w:val="0"/>
          <w:iCs w:val="0"/>
          <w:color w:val="auto"/>
          <w:sz w:val="22"/>
          <w:szCs w:val="22"/>
          <w:u w:val="none"/>
          <w:lang w:val="en-ZA"/>
        </w:rPr>
        <w:t>As per the bid documentation requirement.</w:t>
      </w:r>
    </w:p>
    <w:p w14:paraId="52DF40E3" w14:textId="77777777" w:rsidR="004E1D55" w:rsidRDefault="004E1D55" w:rsidP="004E1D55">
      <w:pPr>
        <w:pStyle w:val="Heading3"/>
      </w:pPr>
      <w:r w:rsidRPr="004E1D55">
        <w:t>Mandatory Returnable Documents</w:t>
      </w:r>
      <w:bookmarkEnd w:id="56"/>
    </w:p>
    <w:p w14:paraId="381A0C4C" w14:textId="77777777" w:rsidR="00224862" w:rsidRPr="00224862" w:rsidRDefault="00224862" w:rsidP="00224862">
      <w:pPr>
        <w:pStyle w:val="ListParagraph"/>
        <w:numPr>
          <w:ilvl w:val="0"/>
          <w:numId w:val="105"/>
        </w:numPr>
        <w:rPr>
          <w:rStyle w:val="Hyperlink"/>
          <w:color w:val="auto"/>
          <w:u w:val="none"/>
        </w:rPr>
      </w:pPr>
      <w:r w:rsidRPr="00224862">
        <w:rPr>
          <w:rStyle w:val="Hyperlink"/>
          <w:color w:val="auto"/>
          <w:u w:val="none"/>
        </w:rPr>
        <w:t>As per section 3.2.2 of the bid specification document.</w:t>
      </w:r>
    </w:p>
    <w:p w14:paraId="1428F94B" w14:textId="77777777" w:rsidR="004E1D55" w:rsidRPr="000A4D76" w:rsidRDefault="004E1D55" w:rsidP="00C557E5">
      <w:pPr>
        <w:pStyle w:val="ListParagraph"/>
        <w:ind w:left="1134"/>
        <w:rPr>
          <w:rStyle w:val="Hyperlink"/>
          <w:color w:val="auto"/>
          <w:highlight w:val="yellow"/>
          <w:u w:val="none"/>
        </w:rPr>
      </w:pPr>
    </w:p>
    <w:p w14:paraId="0F6DA57C" w14:textId="77777777" w:rsidR="004E1D55" w:rsidRDefault="004E1D55" w:rsidP="0090233F">
      <w:pPr>
        <w:rPr>
          <w:lang w:val="en-GB"/>
        </w:rPr>
      </w:pPr>
    </w:p>
    <w:p w14:paraId="7C722DAE" w14:textId="77777777" w:rsidR="001B41E3" w:rsidRDefault="00227CFB" w:rsidP="0090233F">
      <w:pPr>
        <w:rPr>
          <w:rFonts w:asciiTheme="minorHAnsi" w:hAnsiTheme="minorHAnsi" w:cstheme="minorHAnsi"/>
        </w:rPr>
      </w:pPr>
      <w:r w:rsidRPr="00227CFB">
        <w:rPr>
          <w:b/>
          <w:bCs/>
          <w:lang w:val="en-GB"/>
        </w:rPr>
        <w:t>PLEASE NOTE:</w:t>
      </w:r>
      <w:r>
        <w:rPr>
          <w:lang w:val="en-GB"/>
        </w:rPr>
        <w:t xml:space="preserve"> </w:t>
      </w:r>
      <w:r w:rsidRPr="00227CFB">
        <w:rPr>
          <w:rFonts w:asciiTheme="minorHAnsi" w:hAnsiTheme="minorHAnsi" w:cstheme="minorHAnsi"/>
        </w:rPr>
        <w:t xml:space="preserve">Failure to submit the evaluation returnable documents will lead to the </w:t>
      </w:r>
      <w:r>
        <w:rPr>
          <w:rFonts w:asciiTheme="minorHAnsi" w:hAnsiTheme="minorHAnsi" w:cstheme="minorHAnsi"/>
        </w:rPr>
        <w:t>b</w:t>
      </w:r>
      <w:r w:rsidRPr="00227CFB">
        <w:rPr>
          <w:rFonts w:asciiTheme="minorHAnsi" w:hAnsiTheme="minorHAnsi" w:cstheme="minorHAnsi"/>
        </w:rPr>
        <w:t xml:space="preserve">idder being scored low as provided for in the evaluation criteria </w:t>
      </w:r>
      <w:r>
        <w:rPr>
          <w:rFonts w:asciiTheme="minorHAnsi" w:hAnsiTheme="minorHAnsi" w:cstheme="minorHAnsi"/>
        </w:rPr>
        <w:t>but</w:t>
      </w:r>
      <w:r w:rsidRPr="00227CFB">
        <w:rPr>
          <w:rFonts w:asciiTheme="minorHAnsi" w:hAnsiTheme="minorHAnsi" w:cstheme="minorHAnsi"/>
        </w:rPr>
        <w:t xml:space="preserve"> </w:t>
      </w:r>
      <w:r>
        <w:rPr>
          <w:rFonts w:asciiTheme="minorHAnsi" w:hAnsiTheme="minorHAnsi" w:cstheme="minorHAnsi"/>
        </w:rPr>
        <w:t>will</w:t>
      </w:r>
      <w:r w:rsidRPr="00227CFB">
        <w:rPr>
          <w:rFonts w:asciiTheme="minorHAnsi" w:hAnsiTheme="minorHAnsi" w:cstheme="minorHAnsi"/>
        </w:rPr>
        <w:t xml:space="preserve"> not necessarily lead to the </w:t>
      </w:r>
      <w:r>
        <w:rPr>
          <w:rFonts w:asciiTheme="minorHAnsi" w:hAnsiTheme="minorHAnsi" w:cstheme="minorHAnsi"/>
        </w:rPr>
        <w:t>b</w:t>
      </w:r>
      <w:r w:rsidRPr="00227CFB">
        <w:rPr>
          <w:rFonts w:asciiTheme="minorHAnsi" w:hAnsiTheme="minorHAnsi" w:cstheme="minorHAnsi"/>
        </w:rPr>
        <w:t>idder being disqualified from the bidding process.</w:t>
      </w:r>
    </w:p>
    <w:p w14:paraId="434F6FC9" w14:textId="77777777" w:rsidR="001B41E3" w:rsidRDefault="001B41E3">
      <w:pPr>
        <w:jc w:val="left"/>
        <w:rPr>
          <w:rFonts w:asciiTheme="minorHAnsi" w:hAnsiTheme="minorHAnsi" w:cstheme="minorHAnsi"/>
        </w:rPr>
      </w:pPr>
      <w:r>
        <w:rPr>
          <w:rFonts w:asciiTheme="minorHAnsi" w:hAnsiTheme="minorHAnsi" w:cstheme="minorHAnsi"/>
        </w:rPr>
        <w:br w:type="page"/>
      </w:r>
    </w:p>
    <w:p w14:paraId="59804A5C" w14:textId="77777777" w:rsidR="001E3F54" w:rsidRDefault="001E3F54" w:rsidP="001E3F54">
      <w:pPr>
        <w:pStyle w:val="Heading1"/>
      </w:pPr>
      <w:bookmarkStart w:id="57" w:name="_Toc222498907"/>
      <w:r>
        <w:t>Bidder’s disclosure (SBD 4)</w:t>
      </w:r>
      <w:bookmarkEnd w:id="57"/>
    </w:p>
    <w:p w14:paraId="29B18B2F" w14:textId="77777777" w:rsidR="001E3F54" w:rsidRPr="001E3F54" w:rsidRDefault="001E3F54" w:rsidP="001E3F54">
      <w:pPr>
        <w:pStyle w:val="Heading2"/>
        <w:rPr>
          <w:lang w:val="en-GB"/>
        </w:rPr>
      </w:pPr>
      <w:bookmarkStart w:id="58" w:name="_Toc222498908"/>
      <w:r>
        <w:rPr>
          <w:lang w:val="en-GB"/>
        </w:rPr>
        <w:t>Purpose of disclosure</w:t>
      </w:r>
      <w:bookmarkEnd w:id="58"/>
    </w:p>
    <w:bookmarkEnd w:id="53"/>
    <w:bookmarkEnd w:id="54"/>
    <w:bookmarkEnd w:id="55"/>
    <w:p w14:paraId="1B3542CC" w14:textId="77777777" w:rsidR="00E14656" w:rsidRPr="001E3F54" w:rsidRDefault="001E3F54" w:rsidP="00E225F2">
      <w:pPr>
        <w:pStyle w:val="NoSpacing"/>
        <w:jc w:val="both"/>
        <w:rPr>
          <w:rStyle w:val="Hyperlink"/>
          <w:rFonts w:eastAsiaTheme="minorHAnsi" w:cstheme="majorBidi"/>
          <w:color w:val="auto"/>
          <w:u w:val="none"/>
        </w:rPr>
      </w:pPr>
      <w:r w:rsidRPr="001E3F54">
        <w:rPr>
          <w:rStyle w:val="Hyperlink"/>
          <w:rFonts w:eastAsiaTheme="minorHAnsi" w:cstheme="majorBidi"/>
          <w:color w:val="auto"/>
          <w:u w:val="none"/>
        </w:rPr>
        <w:t>Any person (natural or juristic) may make an offer or offers in terms of this invitation to bid. In line with the principles of transparency, accountability, impartiality, and ethics as enshrined in the Constitution of the Republic of South Africa and further expressed in various pieces of legislation, it is required for the bidder to make this declaration in respect of the details required hereunder</w:t>
      </w:r>
      <w:r>
        <w:rPr>
          <w:rStyle w:val="Hyperlink"/>
          <w:rFonts w:eastAsiaTheme="minorHAnsi" w:cstheme="majorBidi"/>
          <w:color w:val="auto"/>
          <w:u w:val="none"/>
        </w:rPr>
        <w:t>.</w:t>
      </w:r>
    </w:p>
    <w:p w14:paraId="655052D7" w14:textId="77777777" w:rsidR="0060074E" w:rsidRDefault="0060074E" w:rsidP="001E3F54">
      <w:pPr>
        <w:rPr>
          <w:rFonts w:asciiTheme="minorHAnsi" w:hAnsiTheme="minorHAnsi" w:cstheme="minorHAnsi"/>
          <w:lang w:val="en-GB"/>
        </w:rPr>
      </w:pPr>
      <w:bookmarkStart w:id="59" w:name="_Toc381779723"/>
      <w:bookmarkStart w:id="60" w:name="_Toc381780668"/>
      <w:bookmarkStart w:id="61" w:name="_Toc384898807"/>
      <w:bookmarkEnd w:id="26"/>
      <w:bookmarkEnd w:id="59"/>
      <w:bookmarkEnd w:id="60"/>
      <w:bookmarkEnd w:id="61"/>
    </w:p>
    <w:p w14:paraId="5586EDED" w14:textId="77777777" w:rsidR="001E3F54" w:rsidRDefault="001E3F54" w:rsidP="001E3F54">
      <w:pPr>
        <w:rPr>
          <w:rFonts w:asciiTheme="minorHAnsi" w:hAnsiTheme="minorHAnsi" w:cstheme="minorHAnsi"/>
          <w:lang w:val="en-GB"/>
        </w:rPr>
      </w:pPr>
      <w:r w:rsidRPr="001E3F54">
        <w:rPr>
          <w:rFonts w:asciiTheme="minorHAnsi" w:hAnsiTheme="minorHAnsi" w:cstheme="minorHAnsi"/>
          <w:lang w:val="en-GB"/>
        </w:rPr>
        <w:t>Where a person/s are listed in the Register for Tender Defaulters and / or the List of Restricted Suppliers, that person will automatically be disqualified from the bid process</w:t>
      </w:r>
    </w:p>
    <w:p w14:paraId="3462858C" w14:textId="77777777" w:rsidR="00E14656" w:rsidRPr="001E3F54" w:rsidRDefault="001E3F54" w:rsidP="001E3F54">
      <w:pPr>
        <w:pStyle w:val="Heading2"/>
        <w:rPr>
          <w:lang w:val="en-GB"/>
        </w:rPr>
      </w:pPr>
      <w:bookmarkStart w:id="62" w:name="_Toc222498909"/>
      <w:r w:rsidRPr="001E3F54">
        <w:rPr>
          <w:lang w:val="en-GB"/>
        </w:rPr>
        <w:t>Bidder’s D</w:t>
      </w:r>
      <w:r w:rsidR="00F6669C">
        <w:rPr>
          <w:lang w:val="en-GB"/>
        </w:rPr>
        <w:t>isclosure</w:t>
      </w:r>
      <w:bookmarkEnd w:id="62"/>
    </w:p>
    <w:tbl>
      <w:tblPr>
        <w:tblStyle w:val="TableGrid"/>
        <w:tblpPr w:leftFromText="180" w:rightFromText="180" w:vertAnchor="text" w:horzAnchor="page" w:tblpX="2881" w:tblpY="643"/>
        <w:tblW w:w="0" w:type="auto"/>
        <w:tblLook w:val="04A0" w:firstRow="1" w:lastRow="0" w:firstColumn="1" w:lastColumn="0" w:noHBand="0" w:noVBand="1"/>
      </w:tblPr>
      <w:tblGrid>
        <w:gridCol w:w="514"/>
        <w:gridCol w:w="474"/>
        <w:gridCol w:w="472"/>
        <w:gridCol w:w="378"/>
      </w:tblGrid>
      <w:tr w:rsidR="00EE5364" w14:paraId="18E147F3" w14:textId="77777777" w:rsidTr="000B3D25">
        <w:tc>
          <w:tcPr>
            <w:tcW w:w="514" w:type="dxa"/>
          </w:tcPr>
          <w:p w14:paraId="42AA2DA4" w14:textId="77777777" w:rsidR="00EE5364" w:rsidRDefault="00EE5364" w:rsidP="00EE5364">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15A5C7FE" w14:textId="77777777" w:rsidR="00EE5364" w:rsidRDefault="00EE5364" w:rsidP="00EE5364">
            <w:pPr>
              <w:widowControl w:val="0"/>
              <w:tabs>
                <w:tab w:val="left" w:pos="-963"/>
                <w:tab w:val="left" w:pos="-720"/>
              </w:tabs>
              <w:rPr>
                <w:rFonts w:asciiTheme="minorHAnsi" w:hAnsiTheme="minorHAnsi" w:cs="Arial"/>
                <w:b/>
                <w:lang w:val="en-GB"/>
              </w:rPr>
            </w:pPr>
          </w:p>
        </w:tc>
        <w:tc>
          <w:tcPr>
            <w:tcW w:w="330" w:type="dxa"/>
          </w:tcPr>
          <w:p w14:paraId="13F625D5" w14:textId="77777777" w:rsidR="00EE5364" w:rsidRDefault="00EE5364" w:rsidP="00EE5364">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378" w:type="dxa"/>
          </w:tcPr>
          <w:p w14:paraId="65160596" w14:textId="77777777" w:rsidR="00EE5364" w:rsidRDefault="00EE5364" w:rsidP="00EE5364">
            <w:pPr>
              <w:widowControl w:val="0"/>
              <w:tabs>
                <w:tab w:val="left" w:pos="-963"/>
                <w:tab w:val="left" w:pos="-720"/>
              </w:tabs>
              <w:rPr>
                <w:rFonts w:asciiTheme="minorHAnsi" w:hAnsiTheme="minorHAnsi" w:cs="Arial"/>
                <w:b/>
                <w:lang w:val="en-GB"/>
              </w:rPr>
            </w:pPr>
          </w:p>
        </w:tc>
      </w:tr>
    </w:tbl>
    <w:p w14:paraId="159203CE" w14:textId="77777777" w:rsidR="00EE5364" w:rsidRDefault="00EE5364" w:rsidP="00E14656">
      <w:pPr>
        <w:widowControl w:val="0"/>
        <w:tabs>
          <w:tab w:val="left" w:pos="-963"/>
          <w:tab w:val="left" w:pos="-720"/>
        </w:tabs>
        <w:rPr>
          <w:rFonts w:asciiTheme="minorHAnsi" w:hAnsiTheme="minorHAnsi" w:cs="Arial"/>
          <w:b/>
          <w:lang w:val="en-GB"/>
        </w:rPr>
      </w:pPr>
      <w:r w:rsidRPr="009F515B">
        <w:rPr>
          <w:rFonts w:asciiTheme="minorHAnsi" w:hAnsiTheme="minorHAnsi" w:cs="Arial"/>
          <w:bCs/>
          <w:lang w:val="en-GB"/>
        </w:rPr>
        <w:t xml:space="preserve"> </w:t>
      </w:r>
      <w:r w:rsidR="009F515B" w:rsidRPr="009F515B">
        <w:rPr>
          <w:rFonts w:asciiTheme="minorHAnsi" w:hAnsiTheme="minorHAnsi" w:cs="Arial"/>
          <w:bCs/>
          <w:lang w:val="en-GB"/>
        </w:rPr>
        <w:t>I</w:t>
      </w:r>
      <w:r w:rsidR="009F515B">
        <w:rPr>
          <w:rFonts w:asciiTheme="minorHAnsi" w:hAnsiTheme="minorHAnsi" w:cs="Arial"/>
          <w:bCs/>
          <w:lang w:val="en-GB"/>
        </w:rPr>
        <w:t xml:space="preserve">s the bidder </w:t>
      </w:r>
      <w:r w:rsidR="009F515B" w:rsidRPr="009F515B">
        <w:rPr>
          <w:rFonts w:asciiTheme="minorHAnsi" w:hAnsiTheme="minorHAnsi" w:cs="Arial"/>
          <w:bCs/>
          <w:lang w:val="en-GB"/>
        </w:rPr>
        <w:t>or any of its directors / trustees / shareholders / members / partners or any person having a controlling interest</w:t>
      </w:r>
      <w:r w:rsidR="009F515B" w:rsidRPr="009F515B">
        <w:rPr>
          <w:rStyle w:val="FootnoteReference"/>
          <w:rFonts w:asciiTheme="minorHAnsi" w:hAnsiTheme="minorHAnsi" w:cs="Arial"/>
          <w:bCs/>
          <w:lang w:val="en-GB"/>
        </w:rPr>
        <w:footnoteReference w:id="1"/>
      </w:r>
      <w:r w:rsidR="009F515B" w:rsidRPr="009F515B">
        <w:rPr>
          <w:rFonts w:asciiTheme="minorHAnsi" w:hAnsiTheme="minorHAnsi" w:cs="Arial"/>
          <w:bCs/>
          <w:lang w:val="en-GB"/>
        </w:rPr>
        <w:t xml:space="preserve"> in the enterprise, employed by the </w:t>
      </w:r>
      <w:r w:rsidR="009F515B">
        <w:rPr>
          <w:rFonts w:asciiTheme="minorHAnsi" w:hAnsiTheme="minorHAnsi" w:cs="Arial"/>
          <w:bCs/>
          <w:lang w:val="en-GB"/>
        </w:rPr>
        <w:t>S</w:t>
      </w:r>
      <w:r w:rsidR="009F515B" w:rsidRPr="009F515B">
        <w:rPr>
          <w:rFonts w:asciiTheme="minorHAnsi" w:hAnsiTheme="minorHAnsi" w:cs="Arial"/>
          <w:bCs/>
          <w:lang w:val="en-GB"/>
        </w:rPr>
        <w:t>tate</w:t>
      </w:r>
      <w:r w:rsidR="009F515B">
        <w:rPr>
          <w:rFonts w:asciiTheme="minorHAnsi" w:hAnsiTheme="minorHAnsi" w:cs="Arial"/>
          <w:bCs/>
          <w:lang w:val="en-GB"/>
        </w:rPr>
        <w:t xml:space="preserve"> / South African Government</w:t>
      </w:r>
      <w:r w:rsidR="009F515B" w:rsidRPr="009F515B">
        <w:rPr>
          <w:rFonts w:asciiTheme="minorHAnsi" w:hAnsiTheme="minorHAnsi" w:cs="Arial"/>
          <w:bCs/>
          <w:lang w:val="en-GB"/>
        </w:rPr>
        <w:t>?</w:t>
      </w:r>
      <w:r w:rsidR="00520716">
        <w:rPr>
          <w:rFonts w:asciiTheme="minorHAnsi" w:hAnsiTheme="minorHAnsi" w:cs="Arial"/>
          <w:bCs/>
          <w:lang w:val="en-GB"/>
        </w:rPr>
        <w:t xml:space="preserve">  </w:t>
      </w:r>
      <w:r>
        <w:rPr>
          <w:rFonts w:asciiTheme="minorHAnsi" w:hAnsiTheme="minorHAnsi" w:cs="Arial"/>
          <w:bCs/>
          <w:lang w:val="en-GB"/>
        </w:rPr>
        <w:t xml:space="preserve">(mark applicable </w:t>
      </w:r>
      <w:r w:rsidR="00E8131F">
        <w:rPr>
          <w:rFonts w:asciiTheme="minorHAnsi" w:hAnsiTheme="minorHAnsi" w:cs="Arial"/>
          <w:bCs/>
          <w:lang w:val="en-GB"/>
        </w:rPr>
        <w:t>box</w:t>
      </w:r>
      <w:r>
        <w:rPr>
          <w:rFonts w:asciiTheme="minorHAnsi" w:hAnsiTheme="minorHAnsi" w:cs="Arial"/>
          <w:bCs/>
          <w:lang w:val="en-GB"/>
        </w:rPr>
        <w:t xml:space="preserve"> with a X)</w:t>
      </w:r>
    </w:p>
    <w:p w14:paraId="1DA8B71A" w14:textId="77777777" w:rsidR="00520716" w:rsidRDefault="00520716" w:rsidP="00E14656">
      <w:pPr>
        <w:widowControl w:val="0"/>
        <w:tabs>
          <w:tab w:val="left" w:pos="-963"/>
          <w:tab w:val="left" w:pos="-720"/>
        </w:tabs>
        <w:rPr>
          <w:rFonts w:asciiTheme="minorHAnsi" w:hAnsiTheme="minorHAnsi" w:cs="Arial"/>
          <w:bCs/>
          <w:lang w:val="en-GB"/>
        </w:rPr>
      </w:pPr>
      <w:r w:rsidRPr="00520716">
        <w:rPr>
          <w:rFonts w:asciiTheme="minorHAnsi" w:hAnsiTheme="minorHAnsi" w:cs="Arial"/>
          <w:bCs/>
          <w:lang w:val="en-GB"/>
        </w:rPr>
        <w:t xml:space="preserve">If </w:t>
      </w:r>
      <w:r>
        <w:rPr>
          <w:rFonts w:asciiTheme="minorHAnsi" w:hAnsiTheme="minorHAnsi" w:cs="Arial"/>
          <w:bCs/>
          <w:lang w:val="en-GB"/>
        </w:rPr>
        <w:t>yes</w:t>
      </w:r>
      <w:r w:rsidRPr="00520716">
        <w:rPr>
          <w:rFonts w:asciiTheme="minorHAnsi" w:hAnsiTheme="minorHAnsi" w:cs="Arial"/>
          <w:bCs/>
          <w:lang w:val="en-GB"/>
        </w:rPr>
        <w:t xml:space="preserve">, furnish particulars of the names, individual identity numbers, and, if applicable, state </w:t>
      </w:r>
      <w:r w:rsidR="00A21FCD">
        <w:rPr>
          <w:rFonts w:asciiTheme="minorHAnsi" w:hAnsiTheme="minorHAnsi" w:cs="Arial"/>
          <w:bCs/>
          <w:lang w:val="en-GB"/>
        </w:rPr>
        <w:t>identity</w:t>
      </w:r>
      <w:r w:rsidRPr="00520716">
        <w:rPr>
          <w:rFonts w:asciiTheme="minorHAnsi" w:hAnsiTheme="minorHAnsi" w:cs="Arial"/>
          <w:bCs/>
          <w:lang w:val="en-GB"/>
        </w:rPr>
        <w:t xml:space="preserve"> numbers of sole proprietor/ directors / trustees / shareholders / members/ partners or any person having a controlling interest in the enterprise, in table below.</w:t>
      </w:r>
    </w:p>
    <w:p w14:paraId="6C851BF0" w14:textId="77777777" w:rsidR="00520716" w:rsidRDefault="00A21FCD" w:rsidP="00A21FCD">
      <w:pPr>
        <w:pStyle w:val="Caption"/>
        <w:rPr>
          <w:rFonts w:cs="Arial"/>
          <w:bCs/>
        </w:rPr>
      </w:pPr>
      <w:bookmarkStart w:id="63" w:name="_Toc107394439"/>
      <w:r>
        <w:t xml:space="preserve">Table </w:t>
      </w:r>
      <w:r>
        <w:fldChar w:fldCharType="begin"/>
      </w:r>
      <w:r>
        <w:instrText xml:space="preserve"> SEQ Table \* ARABIC </w:instrText>
      </w:r>
      <w:r>
        <w:fldChar w:fldCharType="separate"/>
      </w:r>
      <w:r w:rsidR="00311971">
        <w:rPr>
          <w:noProof/>
        </w:rPr>
        <w:t>5</w:t>
      </w:r>
      <w:r>
        <w:fldChar w:fldCharType="end"/>
      </w:r>
      <w:r>
        <w:t>: Government Employees</w:t>
      </w:r>
      <w:bookmarkEnd w:id="63"/>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A21FCD" w14:paraId="0AFDF4BF" w14:textId="77777777" w:rsidTr="001F62B5">
        <w:tc>
          <w:tcPr>
            <w:tcW w:w="3209" w:type="dxa"/>
            <w:shd w:val="clear" w:color="auto" w:fill="DBE5F1" w:themeFill="accent1" w:themeFillTint="33"/>
          </w:tcPr>
          <w:p w14:paraId="498DA891"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clear" w:color="auto" w:fill="DBE5F1" w:themeFill="accent1" w:themeFillTint="33"/>
          </w:tcPr>
          <w:p w14:paraId="5A88AF8C"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clear" w:color="auto" w:fill="DBE5F1" w:themeFill="accent1" w:themeFillTint="33"/>
          </w:tcPr>
          <w:p w14:paraId="48C364C7"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Name of State institution</w:t>
            </w:r>
          </w:p>
        </w:tc>
      </w:tr>
      <w:tr w:rsidR="00A21FCD" w14:paraId="4EFF52B4" w14:textId="77777777" w:rsidTr="001F62B5">
        <w:tc>
          <w:tcPr>
            <w:tcW w:w="3209" w:type="dxa"/>
          </w:tcPr>
          <w:p w14:paraId="4BA2FDAE" w14:textId="77777777" w:rsidR="00A21FCD" w:rsidRDefault="00A21FCD" w:rsidP="00E14656">
            <w:pPr>
              <w:widowControl w:val="0"/>
              <w:tabs>
                <w:tab w:val="left" w:pos="-963"/>
                <w:tab w:val="left" w:pos="-720"/>
              </w:tabs>
              <w:rPr>
                <w:rFonts w:asciiTheme="minorHAnsi" w:hAnsiTheme="minorHAnsi" w:cs="Arial"/>
                <w:bCs/>
                <w:lang w:val="en-GB"/>
              </w:rPr>
            </w:pPr>
          </w:p>
          <w:p w14:paraId="46EAE230"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3BF42D72"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2180385F"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14A4C5DA" w14:textId="77777777" w:rsidTr="001F62B5">
        <w:tc>
          <w:tcPr>
            <w:tcW w:w="3209" w:type="dxa"/>
          </w:tcPr>
          <w:p w14:paraId="34149417" w14:textId="77777777" w:rsidR="00A21FCD" w:rsidRDefault="00A21FCD" w:rsidP="00E14656">
            <w:pPr>
              <w:widowControl w:val="0"/>
              <w:tabs>
                <w:tab w:val="left" w:pos="-963"/>
                <w:tab w:val="left" w:pos="-720"/>
              </w:tabs>
              <w:rPr>
                <w:rFonts w:asciiTheme="minorHAnsi" w:hAnsiTheme="minorHAnsi" w:cs="Arial"/>
                <w:bCs/>
                <w:lang w:val="en-GB"/>
              </w:rPr>
            </w:pPr>
          </w:p>
          <w:p w14:paraId="148201E3"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5A8F1889"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3EAD2D04"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1393B07D" w14:textId="77777777" w:rsidTr="001F62B5">
        <w:tc>
          <w:tcPr>
            <w:tcW w:w="3209" w:type="dxa"/>
          </w:tcPr>
          <w:p w14:paraId="1046F60B" w14:textId="77777777" w:rsidR="00A21FCD" w:rsidRDefault="00A21FCD" w:rsidP="00E14656">
            <w:pPr>
              <w:widowControl w:val="0"/>
              <w:tabs>
                <w:tab w:val="left" w:pos="-963"/>
                <w:tab w:val="left" w:pos="-720"/>
              </w:tabs>
              <w:rPr>
                <w:rFonts w:asciiTheme="minorHAnsi" w:hAnsiTheme="minorHAnsi" w:cs="Arial"/>
                <w:bCs/>
                <w:lang w:val="en-GB"/>
              </w:rPr>
            </w:pPr>
          </w:p>
          <w:p w14:paraId="0D59C02B"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472DDFA1"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45E8EB32"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006E6013" w14:textId="77777777" w:rsidTr="001F62B5">
        <w:tc>
          <w:tcPr>
            <w:tcW w:w="3209" w:type="dxa"/>
          </w:tcPr>
          <w:p w14:paraId="23E65E4A" w14:textId="77777777" w:rsidR="00A21FCD" w:rsidRDefault="00A21FCD" w:rsidP="00E14656">
            <w:pPr>
              <w:widowControl w:val="0"/>
              <w:tabs>
                <w:tab w:val="left" w:pos="-963"/>
                <w:tab w:val="left" w:pos="-720"/>
              </w:tabs>
              <w:rPr>
                <w:rFonts w:asciiTheme="minorHAnsi" w:hAnsiTheme="minorHAnsi" w:cs="Arial"/>
                <w:bCs/>
                <w:lang w:val="en-GB"/>
              </w:rPr>
            </w:pPr>
          </w:p>
          <w:p w14:paraId="57BBFD2C"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61EC54FA"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4284EC69" w14:textId="77777777" w:rsidR="00A21FCD" w:rsidRDefault="00A21FCD" w:rsidP="00E14656">
            <w:pPr>
              <w:widowControl w:val="0"/>
              <w:tabs>
                <w:tab w:val="left" w:pos="-963"/>
                <w:tab w:val="left" w:pos="-720"/>
              </w:tabs>
              <w:rPr>
                <w:rFonts w:asciiTheme="minorHAnsi" w:hAnsiTheme="minorHAnsi" w:cs="Arial"/>
                <w:bCs/>
                <w:lang w:val="en-GB"/>
              </w:rPr>
            </w:pPr>
          </w:p>
        </w:tc>
      </w:tr>
    </w:tbl>
    <w:p w14:paraId="256869E8" w14:textId="77777777" w:rsidR="00E14656" w:rsidRPr="0056332A" w:rsidRDefault="00E14656" w:rsidP="00E14656">
      <w:pPr>
        <w:tabs>
          <w:tab w:val="left" w:pos="-963"/>
          <w:tab w:val="left" w:pos="-720"/>
          <w:tab w:val="left" w:pos="900"/>
          <w:tab w:val="left" w:pos="1215"/>
          <w:tab w:val="left" w:pos="2250"/>
          <w:tab w:val="left" w:pos="7363"/>
        </w:tabs>
        <w:rPr>
          <w:rFonts w:ascii="Arial" w:hAnsi="Arial" w:cs="Arial"/>
          <w:sz w:val="20"/>
          <w:szCs w:val="20"/>
          <w:lang w:val="en-GB"/>
        </w:rPr>
      </w:pPr>
    </w:p>
    <w:tbl>
      <w:tblPr>
        <w:tblStyle w:val="TableGrid"/>
        <w:tblpPr w:leftFromText="180" w:rightFromText="180" w:vertAnchor="text" w:horzAnchor="page" w:tblpX="6397" w:tblpY="339"/>
        <w:tblW w:w="0" w:type="auto"/>
        <w:tblLook w:val="04A0" w:firstRow="1" w:lastRow="0" w:firstColumn="1" w:lastColumn="0" w:noHBand="0" w:noVBand="1"/>
      </w:tblPr>
      <w:tblGrid>
        <w:gridCol w:w="514"/>
        <w:gridCol w:w="474"/>
        <w:gridCol w:w="472"/>
        <w:gridCol w:w="520"/>
      </w:tblGrid>
      <w:tr w:rsidR="000B3D25" w14:paraId="5EA26DF4" w14:textId="77777777" w:rsidTr="000B3D25">
        <w:tc>
          <w:tcPr>
            <w:tcW w:w="514" w:type="dxa"/>
          </w:tcPr>
          <w:p w14:paraId="31B3BB2E"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5720A724" w14:textId="77777777" w:rsidR="000B3D25" w:rsidRDefault="000B3D25" w:rsidP="000B3D25">
            <w:pPr>
              <w:widowControl w:val="0"/>
              <w:tabs>
                <w:tab w:val="left" w:pos="-963"/>
                <w:tab w:val="left" w:pos="-720"/>
              </w:tabs>
              <w:rPr>
                <w:rFonts w:asciiTheme="minorHAnsi" w:hAnsiTheme="minorHAnsi" w:cs="Arial"/>
                <w:b/>
                <w:lang w:val="en-GB"/>
              </w:rPr>
            </w:pPr>
          </w:p>
        </w:tc>
        <w:tc>
          <w:tcPr>
            <w:tcW w:w="472" w:type="dxa"/>
          </w:tcPr>
          <w:p w14:paraId="1AB906F4"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474C8BF7" w14:textId="77777777" w:rsidR="000B3D25" w:rsidRDefault="000B3D25" w:rsidP="000B3D25">
            <w:pPr>
              <w:widowControl w:val="0"/>
              <w:tabs>
                <w:tab w:val="left" w:pos="-963"/>
                <w:tab w:val="left" w:pos="-720"/>
              </w:tabs>
              <w:rPr>
                <w:rFonts w:asciiTheme="minorHAnsi" w:hAnsiTheme="minorHAnsi" w:cs="Arial"/>
                <w:b/>
                <w:lang w:val="en-GB"/>
              </w:rPr>
            </w:pPr>
          </w:p>
        </w:tc>
      </w:tr>
    </w:tbl>
    <w:p w14:paraId="186100B6" w14:textId="77777777" w:rsidR="000B3D25" w:rsidRDefault="00A21FCD" w:rsidP="000B3D25">
      <w:pPr>
        <w:tabs>
          <w:tab w:val="left" w:pos="-963"/>
          <w:tab w:val="left" w:pos="-720"/>
          <w:tab w:val="left" w:pos="900"/>
          <w:tab w:val="left" w:pos="1215"/>
          <w:tab w:val="left" w:pos="2250"/>
          <w:tab w:val="left" w:pos="7363"/>
        </w:tabs>
        <w:rPr>
          <w:rFonts w:asciiTheme="minorHAnsi" w:hAnsiTheme="minorHAnsi" w:cs="Arial"/>
          <w:b/>
          <w:bCs/>
          <w:lang w:val="en-GB"/>
        </w:rPr>
      </w:pPr>
      <w:r w:rsidRPr="00A21FCD">
        <w:rPr>
          <w:rFonts w:asciiTheme="minorHAnsi" w:hAnsiTheme="minorHAnsi" w:cs="Arial"/>
          <w:lang w:val="en-GB"/>
        </w:rPr>
        <w:t>Do you, or any person connected with the bidder, have a relationship with any person who is employed by the procuring institution?</w:t>
      </w:r>
      <w:r w:rsidR="000B3D25">
        <w:rPr>
          <w:rFonts w:asciiTheme="minorHAnsi" w:hAnsiTheme="minorHAnsi" w:cs="Arial"/>
          <w:lang w:val="en-GB"/>
        </w:rPr>
        <w:t xml:space="preserve"> </w:t>
      </w:r>
      <w:r w:rsidR="000B3D25">
        <w:rPr>
          <w:rFonts w:asciiTheme="minorHAnsi" w:hAnsiTheme="minorHAnsi" w:cs="Arial"/>
          <w:bCs/>
          <w:lang w:val="en-GB"/>
        </w:rPr>
        <w:t xml:space="preserve">(mark applicable </w:t>
      </w:r>
      <w:r w:rsidR="00E8131F">
        <w:rPr>
          <w:rFonts w:asciiTheme="minorHAnsi" w:hAnsiTheme="minorHAnsi" w:cs="Arial"/>
          <w:bCs/>
          <w:lang w:val="en-GB"/>
        </w:rPr>
        <w:t>box</w:t>
      </w:r>
      <w:r w:rsidR="000B3D25">
        <w:rPr>
          <w:rFonts w:asciiTheme="minorHAnsi" w:hAnsiTheme="minorHAnsi" w:cs="Arial"/>
          <w:bCs/>
          <w:lang w:val="en-GB"/>
        </w:rPr>
        <w:t xml:space="preserve"> with a X)</w:t>
      </w:r>
      <w:r w:rsidR="000B3D25" w:rsidRPr="00A21FCD">
        <w:rPr>
          <w:rFonts w:asciiTheme="minorHAnsi" w:hAnsiTheme="minorHAnsi" w:cs="Arial"/>
          <w:lang w:val="en-GB"/>
        </w:rPr>
        <w:t xml:space="preserve"> </w:t>
      </w:r>
      <w:r w:rsidR="000B3D25">
        <w:rPr>
          <w:rFonts w:asciiTheme="minorHAnsi" w:hAnsiTheme="minorHAnsi" w:cs="Arial"/>
          <w:b/>
          <w:bCs/>
          <w:lang w:val="en-GB"/>
        </w:rPr>
        <w:t xml:space="preserve"> </w:t>
      </w:r>
    </w:p>
    <w:p w14:paraId="5C64FC24" w14:textId="77777777" w:rsidR="00A21FCD" w:rsidRDefault="000B3D25" w:rsidP="00E14656">
      <w:pPr>
        <w:tabs>
          <w:tab w:val="left" w:pos="-963"/>
          <w:tab w:val="left" w:pos="-720"/>
          <w:tab w:val="left" w:pos="900"/>
          <w:tab w:val="left" w:pos="1215"/>
          <w:tab w:val="left" w:pos="2250"/>
          <w:tab w:val="left" w:pos="7363"/>
        </w:tabs>
        <w:rPr>
          <w:rFonts w:asciiTheme="minorHAnsi" w:hAnsiTheme="minorHAnsi" w:cs="Arial"/>
          <w:lang w:val="en-GB"/>
        </w:rPr>
      </w:pPr>
      <w:r>
        <w:rPr>
          <w:rFonts w:asciiTheme="minorHAnsi" w:hAnsiTheme="minorHAnsi" w:cs="Arial"/>
          <w:lang w:val="en-GB"/>
        </w:rPr>
        <w:t xml:space="preserve"> </w:t>
      </w:r>
      <w:r w:rsidR="00A21FCD" w:rsidRPr="00A21FCD">
        <w:rPr>
          <w:rFonts w:asciiTheme="minorHAnsi" w:hAnsiTheme="minorHAnsi" w:cs="Arial"/>
          <w:lang w:val="en-GB"/>
        </w:rPr>
        <w:t>If yes provide particulars in the table below:</w:t>
      </w:r>
    </w:p>
    <w:p w14:paraId="2929C97F" w14:textId="77777777" w:rsidR="00A21FCD" w:rsidRDefault="00A21FCD" w:rsidP="00A21FCD">
      <w:pPr>
        <w:pStyle w:val="Caption"/>
        <w:rPr>
          <w:rFonts w:cs="Arial"/>
        </w:rPr>
      </w:pPr>
      <w:bookmarkStart w:id="64" w:name="_Toc107394440"/>
      <w:r>
        <w:t xml:space="preserve">Table </w:t>
      </w:r>
      <w:r>
        <w:fldChar w:fldCharType="begin"/>
      </w:r>
      <w:r>
        <w:instrText xml:space="preserve"> SEQ Table \* ARABIC </w:instrText>
      </w:r>
      <w:r>
        <w:fldChar w:fldCharType="separate"/>
      </w:r>
      <w:r w:rsidR="00311971">
        <w:rPr>
          <w:noProof/>
        </w:rPr>
        <w:t>6</w:t>
      </w:r>
      <w:r>
        <w:fldChar w:fldCharType="end"/>
      </w:r>
      <w:r>
        <w:t>: Connections with procuring institution</w:t>
      </w:r>
      <w:bookmarkEnd w:id="64"/>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A21FCD" w14:paraId="6907898A" w14:textId="77777777" w:rsidTr="001F62B5">
        <w:tc>
          <w:tcPr>
            <w:tcW w:w="3209" w:type="dxa"/>
            <w:shd w:val="clear" w:color="auto" w:fill="DBE5F1" w:themeFill="accent1" w:themeFillTint="33"/>
          </w:tcPr>
          <w:p w14:paraId="4323CD80"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clear" w:color="auto" w:fill="DBE5F1" w:themeFill="accent1" w:themeFillTint="33"/>
          </w:tcPr>
          <w:p w14:paraId="4F8F8276"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clear" w:color="auto" w:fill="DBE5F1" w:themeFill="accent1" w:themeFillTint="33"/>
          </w:tcPr>
          <w:p w14:paraId="4F8CD656"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Nature of Relationship</w:t>
            </w:r>
          </w:p>
        </w:tc>
      </w:tr>
      <w:tr w:rsidR="00A21FCD" w14:paraId="2A0AC464" w14:textId="77777777" w:rsidTr="001F62B5">
        <w:tc>
          <w:tcPr>
            <w:tcW w:w="3209" w:type="dxa"/>
          </w:tcPr>
          <w:p w14:paraId="61346D57"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33538643"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26528225"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46579C0F"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r w:rsidR="00A21FCD" w14:paraId="1DFE3987" w14:textId="77777777" w:rsidTr="001F62B5">
        <w:tc>
          <w:tcPr>
            <w:tcW w:w="3209" w:type="dxa"/>
          </w:tcPr>
          <w:p w14:paraId="7A1CFB1A"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44DA1F4A"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7EEF23AF"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3738ED8E"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r w:rsidR="00A21FCD" w14:paraId="52EAF509" w14:textId="77777777" w:rsidTr="001F62B5">
        <w:tc>
          <w:tcPr>
            <w:tcW w:w="3209" w:type="dxa"/>
          </w:tcPr>
          <w:p w14:paraId="3CF1BAD2"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2098EEC5"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260CC54C"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52F9C442"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bl>
    <w:p w14:paraId="1AC74B0A" w14:textId="77777777" w:rsidR="00A21FCD" w:rsidRP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bl>
      <w:tblPr>
        <w:tblStyle w:val="TableGrid"/>
        <w:tblpPr w:leftFromText="180" w:rightFromText="180" w:vertAnchor="text" w:horzAnchor="page" w:tblpX="6625" w:tblpY="645"/>
        <w:tblW w:w="0" w:type="auto"/>
        <w:tblLook w:val="04A0" w:firstRow="1" w:lastRow="0" w:firstColumn="1" w:lastColumn="0" w:noHBand="0" w:noVBand="1"/>
      </w:tblPr>
      <w:tblGrid>
        <w:gridCol w:w="514"/>
        <w:gridCol w:w="474"/>
        <w:gridCol w:w="472"/>
        <w:gridCol w:w="520"/>
      </w:tblGrid>
      <w:tr w:rsidR="000B3D25" w14:paraId="034FBC4D" w14:textId="77777777" w:rsidTr="000B3D25">
        <w:tc>
          <w:tcPr>
            <w:tcW w:w="514" w:type="dxa"/>
          </w:tcPr>
          <w:p w14:paraId="6A968045"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2AC3B567" w14:textId="77777777" w:rsidR="000B3D25" w:rsidRDefault="000B3D25" w:rsidP="000B3D25">
            <w:pPr>
              <w:widowControl w:val="0"/>
              <w:tabs>
                <w:tab w:val="left" w:pos="-963"/>
                <w:tab w:val="left" w:pos="-720"/>
              </w:tabs>
              <w:rPr>
                <w:rFonts w:asciiTheme="minorHAnsi" w:hAnsiTheme="minorHAnsi" w:cs="Arial"/>
                <w:b/>
                <w:lang w:val="en-GB"/>
              </w:rPr>
            </w:pPr>
          </w:p>
        </w:tc>
        <w:tc>
          <w:tcPr>
            <w:tcW w:w="472" w:type="dxa"/>
          </w:tcPr>
          <w:p w14:paraId="3112FE32"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40AE8C78" w14:textId="77777777" w:rsidR="000B3D25" w:rsidRDefault="000B3D25" w:rsidP="000B3D25">
            <w:pPr>
              <w:widowControl w:val="0"/>
              <w:tabs>
                <w:tab w:val="left" w:pos="-963"/>
                <w:tab w:val="left" w:pos="-720"/>
              </w:tabs>
              <w:rPr>
                <w:rFonts w:asciiTheme="minorHAnsi" w:hAnsiTheme="minorHAnsi" w:cs="Arial"/>
                <w:b/>
                <w:lang w:val="en-GB"/>
              </w:rPr>
            </w:pPr>
          </w:p>
        </w:tc>
      </w:tr>
    </w:tbl>
    <w:p w14:paraId="24F78E3F" w14:textId="77777777" w:rsidR="000B3D25" w:rsidRPr="00F6669C"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r w:rsidRPr="00F6669C">
        <w:rPr>
          <w:rFonts w:asciiTheme="minorHAnsi" w:hAnsiTheme="minorHAnsi" w:cs="Arial"/>
        </w:rPr>
        <w:t>Does the bidder or any of its directors / trustees / shareholders / members / partners or any person having a controlling interest in the enterprise have any interest in any other related enterprise whether or not they are bidding for this contract?</w:t>
      </w:r>
      <w:r w:rsidR="00F6669C">
        <w:rPr>
          <w:rFonts w:asciiTheme="minorHAnsi" w:hAnsiTheme="minorHAnsi" w:cs="Arial"/>
        </w:rPr>
        <w:t xml:space="preserve">  </w:t>
      </w:r>
      <w:r w:rsidR="000B3D25" w:rsidRPr="000B3D25">
        <w:rPr>
          <w:rFonts w:asciiTheme="minorHAnsi" w:hAnsiTheme="minorHAnsi" w:cs="Arial"/>
        </w:rPr>
        <w:t xml:space="preserve">(mark applicable </w:t>
      </w:r>
      <w:r w:rsidR="00E8131F">
        <w:rPr>
          <w:rFonts w:asciiTheme="minorHAnsi" w:hAnsiTheme="minorHAnsi" w:cs="Arial"/>
        </w:rPr>
        <w:t>box</w:t>
      </w:r>
      <w:r w:rsidR="000B3D25" w:rsidRPr="000B3D25">
        <w:rPr>
          <w:rFonts w:asciiTheme="minorHAnsi" w:hAnsiTheme="minorHAnsi" w:cs="Arial"/>
        </w:rPr>
        <w:t xml:space="preserve"> with a X)  </w:t>
      </w:r>
    </w:p>
    <w:p w14:paraId="4818CA2D" w14:textId="77777777" w:rsidR="00A21FCD" w:rsidRPr="00F6669C" w:rsidRDefault="000B3D25" w:rsidP="00E14656">
      <w:pPr>
        <w:tabs>
          <w:tab w:val="left" w:pos="-963"/>
          <w:tab w:val="left" w:pos="-720"/>
          <w:tab w:val="left" w:pos="900"/>
          <w:tab w:val="left" w:pos="1215"/>
          <w:tab w:val="left" w:pos="2250"/>
          <w:tab w:val="left" w:pos="7363"/>
        </w:tabs>
        <w:rPr>
          <w:rFonts w:asciiTheme="minorHAnsi" w:hAnsiTheme="minorHAnsi" w:cs="Arial"/>
          <w:lang w:val="en-GB"/>
        </w:rPr>
      </w:pPr>
      <w:r>
        <w:rPr>
          <w:rFonts w:asciiTheme="minorHAnsi" w:hAnsiTheme="minorHAnsi" w:cs="Arial"/>
          <w:lang w:val="en-GB"/>
        </w:rPr>
        <w:t>If Yes, provide the following details:</w:t>
      </w:r>
    </w:p>
    <w:p w14:paraId="7A10EF2B" w14:textId="77777777" w:rsidR="00E14656" w:rsidRDefault="00F6669C" w:rsidP="00F6669C">
      <w:pPr>
        <w:pStyle w:val="Caption"/>
        <w:rPr>
          <w:rFonts w:ascii="Arial" w:hAnsi="Arial" w:cs="Arial"/>
          <w:sz w:val="20"/>
          <w:szCs w:val="20"/>
        </w:rPr>
      </w:pPr>
      <w:bookmarkStart w:id="65" w:name="_Toc107394441"/>
      <w:r>
        <w:t xml:space="preserve">Table </w:t>
      </w:r>
      <w:r>
        <w:fldChar w:fldCharType="begin"/>
      </w:r>
      <w:r>
        <w:instrText xml:space="preserve"> SEQ Table \* ARABIC </w:instrText>
      </w:r>
      <w:r>
        <w:fldChar w:fldCharType="separate"/>
      </w:r>
      <w:r w:rsidR="00311971">
        <w:rPr>
          <w:noProof/>
        </w:rPr>
        <w:t>7</w:t>
      </w:r>
      <w:r>
        <w:fldChar w:fldCharType="end"/>
      </w:r>
      <w:r>
        <w:t>: Related Enterprise Details</w:t>
      </w:r>
      <w:bookmarkEnd w:id="65"/>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F6669C" w14:paraId="1AC77E7B" w14:textId="77777777" w:rsidTr="001F62B5">
        <w:tc>
          <w:tcPr>
            <w:tcW w:w="3209" w:type="dxa"/>
            <w:shd w:val="solid" w:color="DBE5F1" w:themeColor="accent1" w:themeTint="33" w:fill="DBE5F1" w:themeFill="accent1" w:themeFillTint="33"/>
          </w:tcPr>
          <w:p w14:paraId="76B4481E"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solid" w:color="DBE5F1" w:themeColor="accent1" w:themeTint="33" w:fill="DBE5F1" w:themeFill="accent1" w:themeFillTint="33"/>
          </w:tcPr>
          <w:p w14:paraId="7D3F9EB5"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solid" w:color="DBE5F1" w:themeColor="accent1" w:themeTint="33" w:fill="DBE5F1" w:themeFill="accent1" w:themeFillTint="33"/>
          </w:tcPr>
          <w:p w14:paraId="0CB870AE"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Related Enterprise Name</w:t>
            </w:r>
          </w:p>
        </w:tc>
      </w:tr>
      <w:tr w:rsidR="00F6669C" w14:paraId="569FAE1A" w14:textId="77777777" w:rsidTr="001F62B5">
        <w:tc>
          <w:tcPr>
            <w:tcW w:w="3209" w:type="dxa"/>
          </w:tcPr>
          <w:p w14:paraId="724C0228"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68FBB1B0"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1ADCA234"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1D4762A2"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r w:rsidR="00F6669C" w14:paraId="2E87DE96" w14:textId="77777777" w:rsidTr="001F62B5">
        <w:tc>
          <w:tcPr>
            <w:tcW w:w="3209" w:type="dxa"/>
          </w:tcPr>
          <w:p w14:paraId="46E6FFB3"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26EC5138"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52F486FE"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09EB9A37"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r w:rsidR="00F6669C" w14:paraId="28C27767" w14:textId="77777777" w:rsidTr="001F62B5">
        <w:tc>
          <w:tcPr>
            <w:tcW w:w="3209" w:type="dxa"/>
          </w:tcPr>
          <w:p w14:paraId="2D72F995"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2EDDA1D8"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0796B7B6"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3C12653C"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bl>
    <w:p w14:paraId="476B84A2" w14:textId="77777777" w:rsidR="00F6669C" w:rsidRPr="00F6669C" w:rsidRDefault="00F6669C" w:rsidP="00F6669C">
      <w:pPr>
        <w:pStyle w:val="Heading2"/>
        <w:rPr>
          <w:lang w:val="en-GB"/>
        </w:rPr>
      </w:pPr>
      <w:bookmarkStart w:id="66" w:name="_Toc222498910"/>
      <w:r w:rsidRPr="00F6669C">
        <w:rPr>
          <w:lang w:val="en-GB"/>
        </w:rPr>
        <w:t>Bidder’s Declaration</w:t>
      </w:r>
      <w:bookmarkEnd w:id="66"/>
    </w:p>
    <w:p w14:paraId="02CC0901" w14:textId="4AEAFCC7" w:rsidR="00F6669C" w:rsidRPr="00625CDD" w:rsidRDefault="00F6669C" w:rsidP="00E14656">
      <w:pPr>
        <w:rPr>
          <w:rFonts w:asciiTheme="minorHAnsi" w:hAnsiTheme="minorHAnsi" w:cstheme="minorHAnsi"/>
        </w:rPr>
      </w:pPr>
      <w:r w:rsidRPr="00625CDD">
        <w:rPr>
          <w:rFonts w:asciiTheme="minorHAnsi" w:hAnsiTheme="minorHAnsi" w:cstheme="minorHAnsi"/>
        </w:rPr>
        <w:t>I, the undersigned, (name in print)</w:t>
      </w:r>
      <w:r w:rsidR="0079039A">
        <w:rPr>
          <w:rFonts w:asciiTheme="minorHAnsi" w:hAnsiTheme="minorHAnsi" w:cstheme="minorHAnsi"/>
        </w:rPr>
        <w:t xml:space="preserve"> </w:t>
      </w:r>
      <w:r w:rsidRPr="00625CDD">
        <w:rPr>
          <w:rFonts w:asciiTheme="minorHAnsi" w:hAnsiTheme="minorHAnsi" w:cstheme="minorHAnsi"/>
        </w:rPr>
        <w:t>___________________________________________ in submitting the accompanying bid, do hereby make the following statements that I certify to be true and complete in every respect:</w:t>
      </w:r>
    </w:p>
    <w:p w14:paraId="68823025" w14:textId="77777777" w:rsidR="00E14656" w:rsidRPr="00625CDD" w:rsidRDefault="00F6669C" w:rsidP="00C81B24">
      <w:pPr>
        <w:pStyle w:val="ListParagraph"/>
        <w:numPr>
          <w:ilvl w:val="3"/>
          <w:numId w:val="41"/>
        </w:numPr>
        <w:ind w:left="709" w:hanging="425"/>
        <w:rPr>
          <w:rFonts w:cstheme="minorHAnsi"/>
        </w:rPr>
      </w:pPr>
      <w:r w:rsidRPr="00625CDD">
        <w:rPr>
          <w:rFonts w:cstheme="minorHAnsi"/>
        </w:rPr>
        <w:t>I have read and I understand the contents of this disclosure</w:t>
      </w:r>
    </w:p>
    <w:p w14:paraId="657DF1E7"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The bidder has arrived at the accompanying bid independently from, and without consultation, communication, agreement or arrangement with any competitor. However, communication between partners in a joint venture or consortium</w:t>
      </w:r>
      <w:r w:rsidR="00625CDD" w:rsidRPr="00625CDD">
        <w:rPr>
          <w:rStyle w:val="FootnoteReference"/>
          <w:rFonts w:cstheme="minorHAnsi"/>
          <w:bCs/>
          <w:lang w:val="en-GB"/>
        </w:rPr>
        <w:t>2</w:t>
      </w:r>
      <w:r w:rsidRPr="00625CDD">
        <w:rPr>
          <w:rFonts w:cstheme="minorHAnsi"/>
        </w:rPr>
        <w:t xml:space="preserve"> will not be construed as collusive bidding</w:t>
      </w:r>
    </w:p>
    <w:p w14:paraId="2BB6226E"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In addition, there have been no consultations, communications, agreements or arrangements with any competitor regarding the quality, quantity, specifications, prices, including methods, factors or formulas used to calculate prices, market allocation, the intention or decision to submit or not to submit the bid, bidding with the intention not to win the bid and conditions or delivery particulars of the products or services to which this bid invitation relates</w:t>
      </w:r>
    </w:p>
    <w:p w14:paraId="0553A4F0"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The terms of the accompanying bid have not been, and will not be, disclosed by the bidder, directly or indirectly, to any competitor prior to the date and time of the official bid opening or of the awarding of the contract</w:t>
      </w:r>
    </w:p>
    <w:p w14:paraId="74EB4FE5" w14:textId="77777777" w:rsidR="008F2913" w:rsidRPr="00625CDD" w:rsidRDefault="008F2913" w:rsidP="00C81B24">
      <w:pPr>
        <w:pStyle w:val="ListParagraph"/>
        <w:numPr>
          <w:ilvl w:val="3"/>
          <w:numId w:val="41"/>
        </w:numPr>
        <w:ind w:left="709" w:hanging="425"/>
        <w:rPr>
          <w:rFonts w:cstheme="minorHAnsi"/>
        </w:rPr>
      </w:pPr>
      <w:r w:rsidRPr="00625CDD">
        <w:rPr>
          <w:rFonts w:cstheme="minorHAnsi"/>
        </w:rPr>
        <w:t>I understand that the accompanying bid will be disqualified if this disclosure is found not to be true and complete in every respect</w:t>
      </w:r>
    </w:p>
    <w:p w14:paraId="0264F3B0" w14:textId="77777777" w:rsidR="008F2913" w:rsidRPr="00625CDD" w:rsidRDefault="008F2913" w:rsidP="00C81B24">
      <w:pPr>
        <w:pStyle w:val="ListParagraph"/>
        <w:numPr>
          <w:ilvl w:val="3"/>
          <w:numId w:val="41"/>
        </w:numPr>
        <w:ind w:left="709" w:hanging="425"/>
        <w:rPr>
          <w:rFonts w:cstheme="minorHAnsi"/>
        </w:rPr>
      </w:pPr>
      <w:r w:rsidRPr="00625CDD">
        <w:rPr>
          <w:rFonts w:cstheme="minorHAnsi"/>
        </w:rPr>
        <w:t>There have been no consultations, communications, agreements or arrangements made by the bidder with any official of the procuring institution in relation to this procurement process prior to and during the bidding process except to provide clarification on the bid submitted where so required by the institution; and the bidder was not involved in the drafting of the specifications or terms of reference for this bid</w:t>
      </w:r>
    </w:p>
    <w:p w14:paraId="75E56533" w14:textId="77777777" w:rsidR="008F2913" w:rsidRDefault="008F2913" w:rsidP="00C81B24">
      <w:pPr>
        <w:pStyle w:val="ListParagraph"/>
        <w:numPr>
          <w:ilvl w:val="3"/>
          <w:numId w:val="41"/>
        </w:numPr>
        <w:ind w:left="709" w:hanging="425"/>
        <w:rPr>
          <w:rFonts w:cstheme="minorHAnsi"/>
        </w:rPr>
      </w:pPr>
      <w:r w:rsidRPr="00625CDD">
        <w:rPr>
          <w:rFonts w:cstheme="minorHAnsi"/>
        </w:rPr>
        <w:t>I am aware that, in addition and without prejudice to any other remedy provided to combat any restrictive practices related to bids and contracts, bids that are suspicious will be reported to the Competition Commission for investigation and possible imposition of administrative penalties in terms of section 59 of the Competition Act No 89 of 1998 and or may be reported to the National Prosecuting Authority (NPA) for criminal investigation and or may be restricted from conducting business with the public sector for a period not exceeding ten (10) years in terms of the Prevention and Combating of Corrupt Activities Act No 12 of 2004 or any other applicable legislation</w:t>
      </w:r>
    </w:p>
    <w:p w14:paraId="7C68538E" w14:textId="77777777" w:rsidR="00625CDD" w:rsidRDefault="00625CDD" w:rsidP="00625CDD">
      <w:pPr>
        <w:pStyle w:val="ListParagraph"/>
        <w:ind w:left="2268"/>
        <w:rPr>
          <w:rFonts w:cstheme="minorHAnsi"/>
        </w:rPr>
      </w:pPr>
    </w:p>
    <w:p w14:paraId="495A736F" w14:textId="77777777" w:rsidR="00625CDD" w:rsidRDefault="00625CDD" w:rsidP="00625CDD">
      <w:pPr>
        <w:pStyle w:val="ListParagraph"/>
        <w:ind w:left="2268"/>
        <w:rPr>
          <w:rFonts w:cstheme="minorHAnsi"/>
        </w:rPr>
      </w:pPr>
    </w:p>
    <w:p w14:paraId="2E0B451D" w14:textId="77777777" w:rsidR="00625CDD" w:rsidRPr="00625CDD" w:rsidRDefault="00625CDD" w:rsidP="00625CDD">
      <w:pPr>
        <w:pStyle w:val="FootnoteText"/>
        <w:rPr>
          <w:rStyle w:val="FootnoteReference"/>
          <w:sz w:val="16"/>
          <w:szCs w:val="16"/>
        </w:rPr>
      </w:pPr>
      <w:r w:rsidRPr="00625CDD">
        <w:rPr>
          <w:rStyle w:val="FootnoteReference"/>
          <w:b/>
          <w:bCs/>
          <w:sz w:val="16"/>
          <w:szCs w:val="16"/>
        </w:rPr>
        <w:t>2</w:t>
      </w:r>
      <w:r w:rsidRPr="00625CDD">
        <w:rPr>
          <w:sz w:val="16"/>
          <w:szCs w:val="16"/>
        </w:rPr>
        <w:t xml:space="preserve"> Joint venture or Consortium means an association of persons for the purpose of combining their expertise, property, capital, efforts, skill and knowledge in an activity for the execution of a contract</w:t>
      </w:r>
    </w:p>
    <w:p w14:paraId="01673092" w14:textId="77777777" w:rsidR="008F2913" w:rsidRDefault="008F2913" w:rsidP="00C81B24">
      <w:pPr>
        <w:pStyle w:val="ListParagraph"/>
        <w:numPr>
          <w:ilvl w:val="3"/>
          <w:numId w:val="41"/>
        </w:numPr>
        <w:ind w:left="709" w:hanging="425"/>
        <w:rPr>
          <w:rFonts w:cstheme="minorHAnsi"/>
        </w:rPr>
      </w:pPr>
      <w:r w:rsidRPr="00625CDD">
        <w:rPr>
          <w:rFonts w:cstheme="minorHAnsi"/>
        </w:rPr>
        <w:t xml:space="preserve">I certify that the information furnished in paragraph 3 of this document is correct and true. I accept that the SITA may reject the bid or act against me in terms of paragraph 6 of the PFMA and/or </w:t>
      </w:r>
      <w:r w:rsidR="000B3D25">
        <w:rPr>
          <w:rFonts w:cstheme="minorHAnsi"/>
        </w:rPr>
        <w:t xml:space="preserve">National Treasury </w:t>
      </w:r>
      <w:r w:rsidRPr="00625CDD">
        <w:rPr>
          <w:rFonts w:cstheme="minorHAnsi"/>
        </w:rPr>
        <w:t xml:space="preserve">Instruction Note 3 of 2021/22 on preventing and combating </w:t>
      </w:r>
      <w:r w:rsidR="001A12A9">
        <w:rPr>
          <w:rFonts w:cstheme="minorHAnsi"/>
        </w:rPr>
        <w:t xml:space="preserve">of </w:t>
      </w:r>
      <w:r w:rsidRPr="00625CDD">
        <w:rPr>
          <w:rFonts w:cstheme="minorHAnsi"/>
        </w:rPr>
        <w:t>abuse in the Supply Chain Management system should this declaration prove to be false.</w:t>
      </w:r>
    </w:p>
    <w:p w14:paraId="6EBF0C01" w14:textId="77777777" w:rsidR="00625CDD" w:rsidRPr="00625CDD" w:rsidRDefault="00625CDD" w:rsidP="00625CDD">
      <w:pPr>
        <w:pStyle w:val="ListParagraph"/>
        <w:ind w:left="709"/>
        <w:rPr>
          <w:rFonts w:cstheme="minorHAnsi"/>
        </w:rPr>
      </w:pPr>
    </w:p>
    <w:p w14:paraId="323C80B2" w14:textId="77777777" w:rsidR="00534B6F" w:rsidRPr="00625CDD" w:rsidRDefault="00534B6F" w:rsidP="008F2913">
      <w:pPr>
        <w:pStyle w:val="ListParagraph"/>
        <w:ind w:left="709"/>
        <w:rPr>
          <w:rFonts w:cstheme="minorHAnsi"/>
        </w:rPr>
      </w:pPr>
    </w:p>
    <w:p w14:paraId="5621F51E" w14:textId="77777777" w:rsidR="00E14656" w:rsidRPr="00625CDD" w:rsidRDefault="008F2913" w:rsidP="008F2913">
      <w:pPr>
        <w:ind w:left="709"/>
        <w:rPr>
          <w:rFonts w:asciiTheme="minorHAnsi" w:hAnsiTheme="minorHAnsi" w:cstheme="minorHAnsi"/>
        </w:rPr>
      </w:pPr>
      <w:r w:rsidRPr="00625CDD">
        <w:rPr>
          <w:rFonts w:asciiTheme="minorHAnsi" w:hAnsiTheme="minorHAnsi" w:cstheme="minorHAnsi"/>
        </w:rPr>
        <w:t>__________________________</w:t>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t>__________________</w:t>
      </w:r>
    </w:p>
    <w:p w14:paraId="6FC57289" w14:textId="77777777" w:rsidR="001A12A9" w:rsidRDefault="008F2913" w:rsidP="008F2913">
      <w:pPr>
        <w:ind w:left="709"/>
        <w:rPr>
          <w:rFonts w:asciiTheme="minorHAnsi" w:hAnsiTheme="minorHAnsi" w:cstheme="minorHAnsi"/>
          <w:b/>
          <w:bCs/>
        </w:rPr>
      </w:pPr>
      <w:r w:rsidRPr="001A12A9">
        <w:rPr>
          <w:rFonts w:asciiTheme="minorHAnsi" w:hAnsiTheme="minorHAnsi" w:cstheme="minorHAnsi"/>
          <w:b/>
          <w:bCs/>
        </w:rPr>
        <w:t>Signature</w:t>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sidRPr="001A12A9">
        <w:rPr>
          <w:rFonts w:asciiTheme="minorHAnsi" w:hAnsiTheme="minorHAnsi" w:cstheme="minorHAnsi"/>
          <w:b/>
          <w:bCs/>
        </w:rPr>
        <w:t>Date</w:t>
      </w:r>
    </w:p>
    <w:p w14:paraId="04C7EE87" w14:textId="77777777" w:rsidR="008F2913" w:rsidRPr="001A12A9" w:rsidRDefault="008F2913" w:rsidP="008F2913">
      <w:pPr>
        <w:ind w:left="709"/>
        <w:rPr>
          <w:rFonts w:asciiTheme="minorHAnsi" w:hAnsiTheme="minorHAnsi" w:cstheme="minorHAnsi"/>
          <w:b/>
          <w:bCs/>
        </w:rPr>
      </w:pP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p>
    <w:p w14:paraId="05167528" w14:textId="77777777" w:rsidR="001B41E3" w:rsidRPr="00625CDD" w:rsidRDefault="008F2913" w:rsidP="008F2913">
      <w:pPr>
        <w:ind w:left="709"/>
        <w:rPr>
          <w:rFonts w:asciiTheme="minorHAnsi" w:hAnsiTheme="minorHAnsi" w:cstheme="minorHAnsi"/>
        </w:rPr>
      </w:pPr>
      <w:r w:rsidRPr="00625CDD">
        <w:rPr>
          <w:rFonts w:asciiTheme="minorHAnsi" w:hAnsiTheme="minorHAnsi" w:cstheme="minorHAnsi"/>
        </w:rPr>
        <w:t>_____________________</w:t>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t>___________________</w:t>
      </w:r>
      <w:r w:rsidRPr="00625CDD">
        <w:rPr>
          <w:rFonts w:asciiTheme="minorHAnsi" w:hAnsiTheme="minorHAnsi" w:cstheme="minorHAnsi"/>
        </w:rPr>
        <w:tab/>
      </w:r>
    </w:p>
    <w:p w14:paraId="49993747" w14:textId="77777777" w:rsidR="008F2913" w:rsidRDefault="00534B6F" w:rsidP="008F2913">
      <w:pPr>
        <w:ind w:left="709"/>
        <w:rPr>
          <w:rFonts w:asciiTheme="minorHAnsi" w:hAnsiTheme="minorHAnsi" w:cstheme="minorHAnsi"/>
          <w:b/>
          <w:bCs/>
        </w:rPr>
      </w:pPr>
      <w:r w:rsidRPr="001A12A9">
        <w:rPr>
          <w:rFonts w:asciiTheme="minorHAnsi" w:hAnsiTheme="minorHAnsi" w:cstheme="minorHAnsi"/>
          <w:b/>
          <w:bCs/>
        </w:rPr>
        <w:t>Position</w:t>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t>Name of Bidder</w:t>
      </w:r>
    </w:p>
    <w:p w14:paraId="15EA7E08" w14:textId="77777777" w:rsidR="001A12A9" w:rsidRPr="001A12A9" w:rsidRDefault="001A12A9" w:rsidP="008F2913">
      <w:pPr>
        <w:ind w:left="709"/>
        <w:rPr>
          <w:rFonts w:asciiTheme="minorHAnsi" w:hAnsiTheme="minorHAnsi" w:cstheme="minorHAnsi"/>
          <w:b/>
          <w:bCs/>
        </w:rPr>
      </w:pPr>
    </w:p>
    <w:p w14:paraId="5FF1A736" w14:textId="77777777" w:rsidR="00625CDD" w:rsidRDefault="00625CDD">
      <w:pPr>
        <w:jc w:val="left"/>
        <w:rPr>
          <w:rFonts w:asciiTheme="minorHAnsi" w:hAnsiTheme="minorHAnsi" w:cstheme="minorHAnsi"/>
        </w:rPr>
      </w:pPr>
    </w:p>
    <w:p w14:paraId="54A8A632" w14:textId="77777777" w:rsidR="00625CDD" w:rsidRDefault="00625CDD">
      <w:pPr>
        <w:jc w:val="left"/>
        <w:rPr>
          <w:rFonts w:asciiTheme="minorHAnsi" w:hAnsiTheme="minorHAnsi" w:cstheme="minorHAnsi"/>
        </w:rPr>
      </w:pPr>
    </w:p>
    <w:p w14:paraId="64FCB55D" w14:textId="77777777" w:rsidR="00625CDD" w:rsidRDefault="00625CDD">
      <w:pPr>
        <w:jc w:val="left"/>
        <w:rPr>
          <w:rFonts w:asciiTheme="minorHAnsi" w:hAnsiTheme="minorHAnsi" w:cstheme="minorHAnsi"/>
        </w:rPr>
      </w:pPr>
    </w:p>
    <w:p w14:paraId="4DC68B86" w14:textId="77777777" w:rsidR="00625CDD" w:rsidRDefault="00625CDD">
      <w:pPr>
        <w:jc w:val="left"/>
        <w:rPr>
          <w:rFonts w:asciiTheme="minorHAnsi" w:hAnsiTheme="minorHAnsi" w:cstheme="minorHAnsi"/>
        </w:rPr>
      </w:pPr>
    </w:p>
    <w:p w14:paraId="54E36C3E" w14:textId="77777777" w:rsidR="00625CDD" w:rsidRDefault="00625CDD">
      <w:pPr>
        <w:jc w:val="left"/>
        <w:rPr>
          <w:rFonts w:asciiTheme="minorHAnsi" w:hAnsiTheme="minorHAnsi" w:cstheme="minorHAnsi"/>
        </w:rPr>
      </w:pPr>
    </w:p>
    <w:p w14:paraId="33BC7B30" w14:textId="77777777" w:rsidR="00625CDD" w:rsidRDefault="00625CDD">
      <w:pPr>
        <w:jc w:val="left"/>
        <w:rPr>
          <w:rFonts w:asciiTheme="minorHAnsi" w:hAnsiTheme="minorHAnsi" w:cstheme="minorHAnsi"/>
        </w:rPr>
      </w:pPr>
    </w:p>
    <w:p w14:paraId="60CEB328" w14:textId="77777777" w:rsidR="00625CDD" w:rsidRDefault="00625CDD">
      <w:pPr>
        <w:jc w:val="left"/>
        <w:rPr>
          <w:rFonts w:asciiTheme="minorHAnsi" w:hAnsiTheme="minorHAnsi" w:cstheme="minorHAnsi"/>
        </w:rPr>
      </w:pPr>
    </w:p>
    <w:p w14:paraId="74BBF3BF" w14:textId="77777777" w:rsidR="00625CDD" w:rsidRDefault="00625CDD">
      <w:pPr>
        <w:jc w:val="left"/>
        <w:rPr>
          <w:rFonts w:asciiTheme="minorHAnsi" w:hAnsiTheme="minorHAnsi" w:cstheme="minorHAnsi"/>
        </w:rPr>
      </w:pPr>
    </w:p>
    <w:p w14:paraId="6982EE01" w14:textId="77777777" w:rsidR="00625CDD" w:rsidRDefault="00625CDD">
      <w:pPr>
        <w:jc w:val="left"/>
        <w:rPr>
          <w:rFonts w:asciiTheme="minorHAnsi" w:hAnsiTheme="minorHAnsi" w:cstheme="minorHAnsi"/>
        </w:rPr>
      </w:pPr>
    </w:p>
    <w:p w14:paraId="5EF193DF" w14:textId="77777777" w:rsidR="00625CDD" w:rsidRDefault="00625CDD">
      <w:pPr>
        <w:jc w:val="left"/>
        <w:rPr>
          <w:rFonts w:asciiTheme="minorHAnsi" w:hAnsiTheme="minorHAnsi" w:cstheme="minorHAnsi"/>
        </w:rPr>
      </w:pPr>
    </w:p>
    <w:p w14:paraId="74C2C759" w14:textId="77777777" w:rsidR="00625CDD" w:rsidRDefault="00625CDD">
      <w:pPr>
        <w:jc w:val="left"/>
        <w:rPr>
          <w:rFonts w:asciiTheme="minorHAnsi" w:hAnsiTheme="minorHAnsi" w:cstheme="minorHAnsi"/>
        </w:rPr>
      </w:pPr>
    </w:p>
    <w:p w14:paraId="6F668C67" w14:textId="77777777" w:rsidR="00625CDD" w:rsidRDefault="00625CDD">
      <w:pPr>
        <w:jc w:val="left"/>
        <w:rPr>
          <w:rFonts w:asciiTheme="minorHAnsi" w:hAnsiTheme="minorHAnsi" w:cstheme="minorHAnsi"/>
        </w:rPr>
      </w:pPr>
    </w:p>
    <w:p w14:paraId="4C253AFC" w14:textId="77777777" w:rsidR="00625CDD" w:rsidRDefault="00625CDD">
      <w:pPr>
        <w:jc w:val="left"/>
        <w:rPr>
          <w:rFonts w:asciiTheme="minorHAnsi" w:hAnsiTheme="minorHAnsi" w:cstheme="minorHAnsi"/>
        </w:rPr>
      </w:pPr>
    </w:p>
    <w:p w14:paraId="4B54C138" w14:textId="77777777" w:rsidR="00625CDD" w:rsidRDefault="00625CDD">
      <w:pPr>
        <w:jc w:val="left"/>
        <w:rPr>
          <w:rFonts w:asciiTheme="minorHAnsi" w:hAnsiTheme="minorHAnsi" w:cstheme="minorHAnsi"/>
        </w:rPr>
      </w:pPr>
    </w:p>
    <w:p w14:paraId="0D855BDC" w14:textId="77777777" w:rsidR="00625CDD" w:rsidRDefault="00625CDD">
      <w:pPr>
        <w:jc w:val="left"/>
        <w:rPr>
          <w:rFonts w:asciiTheme="minorHAnsi" w:hAnsiTheme="minorHAnsi" w:cstheme="minorHAnsi"/>
        </w:rPr>
      </w:pPr>
    </w:p>
    <w:p w14:paraId="5021CA95" w14:textId="77777777" w:rsidR="00625CDD" w:rsidRDefault="00625CDD">
      <w:pPr>
        <w:jc w:val="left"/>
        <w:rPr>
          <w:rFonts w:asciiTheme="minorHAnsi" w:hAnsiTheme="minorHAnsi" w:cstheme="minorHAnsi"/>
        </w:rPr>
      </w:pPr>
    </w:p>
    <w:p w14:paraId="3B6590CB" w14:textId="77777777" w:rsidR="00625CDD" w:rsidRDefault="00625CDD">
      <w:pPr>
        <w:jc w:val="left"/>
        <w:rPr>
          <w:rFonts w:asciiTheme="minorHAnsi" w:hAnsiTheme="minorHAnsi" w:cstheme="minorHAnsi"/>
        </w:rPr>
      </w:pPr>
    </w:p>
    <w:p w14:paraId="42708D58" w14:textId="77777777" w:rsidR="00625CDD" w:rsidRDefault="00625CDD">
      <w:pPr>
        <w:jc w:val="left"/>
        <w:rPr>
          <w:rFonts w:asciiTheme="minorHAnsi" w:hAnsiTheme="minorHAnsi" w:cstheme="minorHAnsi"/>
        </w:rPr>
      </w:pPr>
    </w:p>
    <w:p w14:paraId="72EB3B63" w14:textId="77777777" w:rsidR="00625CDD" w:rsidRDefault="00625CDD">
      <w:pPr>
        <w:jc w:val="left"/>
        <w:rPr>
          <w:rFonts w:asciiTheme="minorHAnsi" w:hAnsiTheme="minorHAnsi" w:cstheme="minorHAnsi"/>
        </w:rPr>
      </w:pPr>
    </w:p>
    <w:p w14:paraId="45523DAD" w14:textId="77777777" w:rsidR="00625CDD" w:rsidRDefault="00625CDD">
      <w:pPr>
        <w:jc w:val="left"/>
        <w:rPr>
          <w:rFonts w:asciiTheme="minorHAnsi" w:hAnsiTheme="minorHAnsi" w:cstheme="minorHAnsi"/>
        </w:rPr>
      </w:pPr>
    </w:p>
    <w:p w14:paraId="7F14E14C" w14:textId="77777777" w:rsidR="00625CDD" w:rsidRDefault="00625CDD">
      <w:pPr>
        <w:jc w:val="left"/>
        <w:rPr>
          <w:rFonts w:asciiTheme="minorHAnsi" w:hAnsiTheme="minorHAnsi" w:cstheme="minorHAnsi"/>
        </w:rPr>
      </w:pPr>
    </w:p>
    <w:p w14:paraId="5F141D70" w14:textId="77777777" w:rsidR="00625CDD" w:rsidRDefault="00625CDD">
      <w:pPr>
        <w:jc w:val="left"/>
        <w:rPr>
          <w:rFonts w:asciiTheme="minorHAnsi" w:hAnsiTheme="minorHAnsi" w:cstheme="minorHAnsi"/>
        </w:rPr>
      </w:pPr>
    </w:p>
    <w:p w14:paraId="21BA4335" w14:textId="77777777" w:rsidR="00625CDD" w:rsidRDefault="00625CDD">
      <w:pPr>
        <w:jc w:val="left"/>
        <w:rPr>
          <w:rFonts w:asciiTheme="minorHAnsi" w:hAnsiTheme="minorHAnsi" w:cstheme="minorHAnsi"/>
        </w:rPr>
      </w:pPr>
      <w:r>
        <w:rPr>
          <w:rFonts w:asciiTheme="minorHAnsi" w:hAnsiTheme="minorHAnsi" w:cstheme="minorHAnsi"/>
        </w:rPr>
        <w:br w:type="page"/>
      </w:r>
    </w:p>
    <w:p w14:paraId="01B102DA" w14:textId="77777777" w:rsidR="00E14656" w:rsidRDefault="007531A4" w:rsidP="007531A4">
      <w:pPr>
        <w:pStyle w:val="Heading1"/>
      </w:pPr>
      <w:bookmarkStart w:id="67" w:name="_Toc222498911"/>
      <w:r w:rsidRPr="007531A4">
        <w:t>Preferential Procurement Claim</w:t>
      </w:r>
      <w:r>
        <w:t xml:space="preserve"> Form</w:t>
      </w:r>
      <w:r w:rsidR="00B21670">
        <w:t xml:space="preserve"> (SBD 6.1)</w:t>
      </w:r>
      <w:bookmarkEnd w:id="67"/>
    </w:p>
    <w:p w14:paraId="7EC71A51" w14:textId="77777777" w:rsidR="00E14656" w:rsidRPr="00E83E33" w:rsidRDefault="00E83E33" w:rsidP="00E14656">
      <w:pPr>
        <w:tabs>
          <w:tab w:val="left" w:pos="900"/>
          <w:tab w:val="left" w:pos="2880"/>
          <w:tab w:val="left" w:pos="5760"/>
          <w:tab w:val="left" w:pos="7920"/>
        </w:tabs>
        <w:rPr>
          <w:rFonts w:asciiTheme="minorHAnsi" w:hAnsiTheme="minorHAnsi" w:cstheme="minorHAnsi"/>
          <w:lang w:val="en-GB"/>
        </w:rPr>
      </w:pPr>
      <w:r w:rsidRPr="00E83E33">
        <w:rPr>
          <w:rFonts w:asciiTheme="minorHAnsi" w:hAnsiTheme="minorHAnsi" w:cstheme="minorHAnsi"/>
          <w:b/>
          <w:bCs/>
          <w:lang w:val="en-GB"/>
        </w:rPr>
        <w:t>PLEASE NOTE:</w:t>
      </w:r>
      <w:r w:rsidRPr="00E83E33">
        <w:rPr>
          <w:rFonts w:asciiTheme="minorHAnsi" w:hAnsiTheme="minorHAnsi" w:cstheme="minorHAnsi"/>
          <w:lang w:val="en-GB"/>
        </w:rPr>
        <w:t xml:space="preserve"> Before completing this form, bidders must study the general </w:t>
      </w:r>
      <w:r w:rsidR="007750E3">
        <w:rPr>
          <w:rFonts w:asciiTheme="minorHAnsi" w:hAnsiTheme="minorHAnsi" w:cstheme="minorHAnsi"/>
          <w:lang w:val="en-GB"/>
        </w:rPr>
        <w:t>c</w:t>
      </w:r>
      <w:r w:rsidRPr="00E83E33">
        <w:rPr>
          <w:rFonts w:asciiTheme="minorHAnsi" w:hAnsiTheme="minorHAnsi" w:cstheme="minorHAnsi"/>
          <w:lang w:val="en-GB"/>
        </w:rPr>
        <w:t xml:space="preserve">onditions, definitions and directives applicable </w:t>
      </w:r>
      <w:r w:rsidR="00DC36C3">
        <w:rPr>
          <w:rFonts w:asciiTheme="minorHAnsi" w:hAnsiTheme="minorHAnsi" w:cstheme="minorHAnsi"/>
          <w:lang w:val="en-GB"/>
        </w:rPr>
        <w:t>in respect of the Tender and Preferential Procurement Regulations, 2022</w:t>
      </w:r>
    </w:p>
    <w:p w14:paraId="37498D50" w14:textId="77777777" w:rsidR="007A76D4" w:rsidRPr="00FD5364" w:rsidRDefault="007A76D4" w:rsidP="00FD5364">
      <w:pPr>
        <w:pStyle w:val="Heading2"/>
      </w:pPr>
      <w:bookmarkStart w:id="68" w:name="_Toc222498912"/>
      <w:r w:rsidRPr="00FD5364">
        <w:t>Specific conditions for this bid</w:t>
      </w:r>
      <w:bookmarkEnd w:id="68"/>
    </w:p>
    <w:p w14:paraId="1BBF1899" w14:textId="77777777" w:rsidR="007A76D4" w:rsidRPr="00335353" w:rsidRDefault="007A76D4" w:rsidP="00C81B24">
      <w:pPr>
        <w:pStyle w:val="CM9"/>
        <w:numPr>
          <w:ilvl w:val="0"/>
          <w:numId w:val="100"/>
        </w:numPr>
        <w:spacing w:line="276" w:lineRule="auto"/>
        <w:jc w:val="both"/>
        <w:rPr>
          <w:rFonts w:asciiTheme="minorHAnsi" w:hAnsiTheme="minorHAnsi" w:cs="Arial"/>
          <w:sz w:val="22"/>
          <w:szCs w:val="22"/>
        </w:rPr>
      </w:pPr>
      <w:r w:rsidRPr="00335353">
        <w:rPr>
          <w:rFonts w:asciiTheme="minorHAnsi" w:hAnsiTheme="minorHAnsi" w:cs="Arial"/>
          <w:sz w:val="22"/>
          <w:szCs w:val="22"/>
        </w:rPr>
        <w:t>The applicable preference point system for this tender is the 90/10 preference point system.</w:t>
      </w:r>
    </w:p>
    <w:p w14:paraId="134E5AA3" w14:textId="77777777" w:rsidR="007A76D4" w:rsidRPr="00335353" w:rsidRDefault="007A76D4" w:rsidP="00C81B24">
      <w:pPr>
        <w:pStyle w:val="ListParagraph"/>
        <w:widowControl w:val="0"/>
        <w:numPr>
          <w:ilvl w:val="0"/>
          <w:numId w:val="100"/>
        </w:numPr>
        <w:tabs>
          <w:tab w:val="left" w:pos="2880"/>
          <w:tab w:val="left" w:pos="5760"/>
          <w:tab w:val="left" w:pos="7920"/>
        </w:tabs>
        <w:spacing w:after="120" w:line="240" w:lineRule="auto"/>
        <w:contextualSpacing/>
        <w:outlineLvl w:val="9"/>
        <w:rPr>
          <w:rFonts w:cstheme="minorHAnsi"/>
          <w:snapToGrid w:val="0"/>
          <w:lang w:val="en-GB"/>
        </w:rPr>
      </w:pPr>
      <w:r w:rsidRPr="00335353">
        <w:rPr>
          <w:rFonts w:cstheme="minorHAnsi"/>
          <w:snapToGrid w:val="0"/>
          <w:lang w:val="en-GB"/>
        </w:rPr>
        <w:t xml:space="preserve">Points for this tender shall be awarded for: </w:t>
      </w:r>
    </w:p>
    <w:p w14:paraId="3FF7D217" w14:textId="77777777" w:rsidR="007A76D4" w:rsidRPr="000E703C" w:rsidRDefault="007A76D4" w:rsidP="00C81B24">
      <w:pPr>
        <w:pStyle w:val="ListParagraph"/>
        <w:numPr>
          <w:ilvl w:val="1"/>
          <w:numId w:val="101"/>
        </w:numPr>
        <w:rPr>
          <w:rStyle w:val="Hyperlink"/>
          <w:color w:val="auto"/>
          <w:u w:val="none"/>
        </w:rPr>
      </w:pPr>
      <w:r w:rsidRPr="000E703C">
        <w:rPr>
          <w:rStyle w:val="Hyperlink"/>
          <w:color w:val="auto"/>
          <w:u w:val="none"/>
        </w:rPr>
        <w:t>Price; and</w:t>
      </w:r>
    </w:p>
    <w:p w14:paraId="2143A302" w14:textId="77777777" w:rsidR="007A76D4" w:rsidRPr="000E703C" w:rsidRDefault="00646787" w:rsidP="00C81B24">
      <w:pPr>
        <w:pStyle w:val="ListParagraph"/>
        <w:numPr>
          <w:ilvl w:val="1"/>
          <w:numId w:val="101"/>
        </w:numPr>
        <w:rPr>
          <w:rStyle w:val="Hyperlink"/>
          <w:color w:val="auto"/>
          <w:u w:val="none"/>
        </w:rPr>
      </w:pPr>
      <w:r>
        <w:rPr>
          <w:rStyle w:val="Hyperlink"/>
          <w:color w:val="auto"/>
          <w:u w:val="none"/>
        </w:rPr>
        <w:t>Preference points for s</w:t>
      </w:r>
      <w:r w:rsidR="007A76D4" w:rsidRPr="000E703C">
        <w:rPr>
          <w:rStyle w:val="Hyperlink"/>
          <w:color w:val="auto"/>
          <w:u w:val="none"/>
        </w:rPr>
        <w:t xml:space="preserve">pecific </w:t>
      </w:r>
      <w:r>
        <w:rPr>
          <w:rStyle w:val="Hyperlink"/>
          <w:color w:val="auto"/>
          <w:u w:val="none"/>
        </w:rPr>
        <w:t>g</w:t>
      </w:r>
      <w:r w:rsidR="007A76D4" w:rsidRPr="000E703C">
        <w:rPr>
          <w:rStyle w:val="Hyperlink"/>
          <w:color w:val="auto"/>
          <w:u w:val="none"/>
        </w:rPr>
        <w:t>oals.</w:t>
      </w:r>
    </w:p>
    <w:p w14:paraId="3AD157B9" w14:textId="77777777" w:rsidR="0055137F" w:rsidRPr="0055137F" w:rsidRDefault="0055137F" w:rsidP="0055137F">
      <w:pPr>
        <w:pStyle w:val="ListParagraph"/>
        <w:ind w:left="1701"/>
        <w:rPr>
          <w:rStyle w:val="Hyperlink"/>
          <w:rFonts w:cstheme="minorHAnsi"/>
          <w:color w:val="auto"/>
          <w:u w:val="none"/>
        </w:rPr>
      </w:pPr>
    </w:p>
    <w:p w14:paraId="0C1F1F70" w14:textId="10A922A9" w:rsidR="00E14656" w:rsidRDefault="00E14656" w:rsidP="00C81B24">
      <w:pPr>
        <w:pStyle w:val="CM9"/>
        <w:numPr>
          <w:ilvl w:val="0"/>
          <w:numId w:val="100"/>
        </w:numPr>
        <w:spacing w:line="276" w:lineRule="auto"/>
        <w:jc w:val="both"/>
        <w:rPr>
          <w:rFonts w:asciiTheme="minorHAnsi" w:hAnsiTheme="minorHAnsi" w:cs="Arial"/>
          <w:sz w:val="22"/>
          <w:szCs w:val="22"/>
        </w:rPr>
      </w:pPr>
      <w:r w:rsidRPr="0055137F">
        <w:rPr>
          <w:rFonts w:asciiTheme="minorHAnsi" w:hAnsiTheme="minorHAnsi" w:cs="Arial"/>
          <w:sz w:val="22"/>
          <w:szCs w:val="22"/>
        </w:rPr>
        <w:t xml:space="preserve">The maximum points for this </w:t>
      </w:r>
      <w:r w:rsidR="00311971">
        <w:rPr>
          <w:rFonts w:asciiTheme="minorHAnsi" w:hAnsiTheme="minorHAnsi" w:cs="Arial"/>
          <w:sz w:val="22"/>
          <w:szCs w:val="22"/>
        </w:rPr>
        <w:t>RFB</w:t>
      </w:r>
      <w:r w:rsidRPr="0055137F">
        <w:rPr>
          <w:rFonts w:asciiTheme="minorHAnsi" w:hAnsiTheme="minorHAnsi" w:cs="Arial"/>
          <w:sz w:val="22"/>
          <w:szCs w:val="22"/>
        </w:rPr>
        <w:t xml:space="preserve"> </w:t>
      </w:r>
      <w:r w:rsidR="007750E3">
        <w:rPr>
          <w:rFonts w:asciiTheme="minorHAnsi" w:hAnsiTheme="minorHAnsi" w:cs="Arial"/>
          <w:sz w:val="22"/>
          <w:szCs w:val="22"/>
        </w:rPr>
        <w:t>will be</w:t>
      </w:r>
      <w:r w:rsidRPr="0055137F">
        <w:rPr>
          <w:rFonts w:asciiTheme="minorHAnsi" w:hAnsiTheme="minorHAnsi" w:cs="Arial"/>
          <w:sz w:val="22"/>
          <w:szCs w:val="22"/>
        </w:rPr>
        <w:t xml:space="preserve"> allocated as follows</w:t>
      </w:r>
      <w:r w:rsidR="00335353">
        <w:rPr>
          <w:rFonts w:asciiTheme="minorHAnsi" w:hAnsiTheme="minorHAnsi" w:cs="Arial"/>
          <w:sz w:val="22"/>
          <w:szCs w:val="22"/>
        </w:rPr>
        <w:t>:</w:t>
      </w:r>
    </w:p>
    <w:p w14:paraId="2105CD41" w14:textId="77777777" w:rsidR="0055137F" w:rsidRPr="0055137F" w:rsidRDefault="0055137F" w:rsidP="001F62B5">
      <w:pPr>
        <w:pStyle w:val="Caption"/>
        <w:jc w:val="left"/>
      </w:pPr>
      <w:r>
        <w:tab/>
      </w:r>
      <w:r>
        <w:tab/>
      </w:r>
      <w:r w:rsidR="004452B2">
        <w:tab/>
      </w:r>
      <w:r w:rsidR="004452B2">
        <w:tab/>
      </w:r>
      <w:r w:rsidR="004452B2">
        <w:tab/>
      </w:r>
      <w:r w:rsidR="004452B2">
        <w:tab/>
      </w:r>
      <w:bookmarkStart w:id="69" w:name="_Toc107394442"/>
      <w:r w:rsidR="00AC0513">
        <w:t xml:space="preserve">Table </w:t>
      </w:r>
      <w:r w:rsidR="00AC0513">
        <w:fldChar w:fldCharType="begin"/>
      </w:r>
      <w:r w:rsidR="00AC0513">
        <w:instrText xml:space="preserve"> SEQ Table \* ARABIC </w:instrText>
      </w:r>
      <w:r w:rsidR="00AC0513">
        <w:fldChar w:fldCharType="separate"/>
      </w:r>
      <w:r w:rsidR="00311971">
        <w:rPr>
          <w:noProof/>
        </w:rPr>
        <w:t>8</w:t>
      </w:r>
      <w:r w:rsidR="00AC0513">
        <w:fldChar w:fldCharType="end"/>
      </w:r>
      <w:r w:rsidR="00AC0513">
        <w:t>: Points allocation</w:t>
      </w:r>
      <w:bookmarkEnd w:id="69"/>
    </w:p>
    <w:tbl>
      <w:tblPr>
        <w:tblStyle w:val="TableGrid"/>
        <w:tblW w:w="0" w:type="auto"/>
        <w:tblInd w:w="1694"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4957"/>
        <w:gridCol w:w="1275"/>
      </w:tblGrid>
      <w:tr w:rsidR="0055137F" w14:paraId="6C4BAD9D" w14:textId="77777777" w:rsidTr="004452B2">
        <w:tc>
          <w:tcPr>
            <w:tcW w:w="4957" w:type="dxa"/>
            <w:shd w:val="solid" w:color="DBE5F1" w:themeColor="accent1" w:themeTint="33" w:fill="DBE5F1" w:themeFill="accent1" w:themeFillTint="33"/>
          </w:tcPr>
          <w:p w14:paraId="769FE79D" w14:textId="77777777" w:rsidR="0055137F" w:rsidRPr="00AC0513" w:rsidRDefault="007F2F8F" w:rsidP="0055137F">
            <w:pPr>
              <w:pStyle w:val="Default"/>
              <w:rPr>
                <w:rFonts w:asciiTheme="minorHAnsi" w:hAnsiTheme="minorHAnsi" w:cstheme="minorHAnsi"/>
                <w:b/>
                <w:bCs/>
                <w:color w:val="002060"/>
              </w:rPr>
            </w:pPr>
            <w:r>
              <w:rPr>
                <w:rFonts w:asciiTheme="minorHAnsi" w:hAnsiTheme="minorHAnsi" w:cstheme="minorHAnsi"/>
                <w:b/>
                <w:bCs/>
                <w:color w:val="002060"/>
              </w:rPr>
              <w:t>Description</w:t>
            </w:r>
          </w:p>
        </w:tc>
        <w:tc>
          <w:tcPr>
            <w:tcW w:w="1275" w:type="dxa"/>
            <w:shd w:val="solid" w:color="DBE5F1" w:themeColor="accent1" w:themeTint="33" w:fill="DBE5F1" w:themeFill="accent1" w:themeFillTint="33"/>
          </w:tcPr>
          <w:p w14:paraId="6F856A4B" w14:textId="77777777" w:rsidR="0055137F" w:rsidRPr="00AC0513" w:rsidRDefault="0055137F" w:rsidP="0055137F">
            <w:pPr>
              <w:pStyle w:val="Default"/>
              <w:rPr>
                <w:rFonts w:asciiTheme="minorHAnsi" w:hAnsiTheme="minorHAnsi" w:cstheme="minorHAnsi"/>
                <w:b/>
                <w:bCs/>
                <w:color w:val="002060"/>
              </w:rPr>
            </w:pPr>
            <w:r w:rsidRPr="00AC0513">
              <w:rPr>
                <w:rFonts w:asciiTheme="minorHAnsi" w:hAnsiTheme="minorHAnsi" w:cstheme="minorHAnsi"/>
                <w:b/>
                <w:bCs/>
                <w:color w:val="002060"/>
              </w:rPr>
              <w:t>Points</w:t>
            </w:r>
          </w:p>
        </w:tc>
      </w:tr>
      <w:tr w:rsidR="0055137F" w14:paraId="2E598A5A" w14:textId="77777777" w:rsidTr="004452B2">
        <w:tc>
          <w:tcPr>
            <w:tcW w:w="4957" w:type="dxa"/>
          </w:tcPr>
          <w:p w14:paraId="2E504F4E"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Price</w:t>
            </w:r>
          </w:p>
        </w:tc>
        <w:tc>
          <w:tcPr>
            <w:tcW w:w="1275" w:type="dxa"/>
          </w:tcPr>
          <w:p w14:paraId="59FF3322" w14:textId="49E40B02" w:rsidR="0055137F" w:rsidRPr="00335353" w:rsidRDefault="0055137F" w:rsidP="0055137F">
            <w:pPr>
              <w:pStyle w:val="Default"/>
              <w:rPr>
                <w:rFonts w:asciiTheme="minorHAnsi" w:hAnsiTheme="minorHAnsi" w:cstheme="minorHAnsi"/>
                <w:sz w:val="22"/>
                <w:szCs w:val="22"/>
              </w:rPr>
            </w:pPr>
            <w:r w:rsidRPr="00335353">
              <w:rPr>
                <w:rFonts w:asciiTheme="minorHAnsi" w:hAnsiTheme="minorHAnsi" w:cstheme="minorHAnsi"/>
                <w:sz w:val="22"/>
                <w:szCs w:val="22"/>
              </w:rPr>
              <w:t>90</w:t>
            </w:r>
          </w:p>
        </w:tc>
      </w:tr>
      <w:tr w:rsidR="0055137F" w14:paraId="47419FFE" w14:textId="77777777" w:rsidTr="004452B2">
        <w:tc>
          <w:tcPr>
            <w:tcW w:w="4957" w:type="dxa"/>
          </w:tcPr>
          <w:p w14:paraId="3C1D60DC" w14:textId="77777777" w:rsidR="0055137F" w:rsidRPr="00AC0513" w:rsidRDefault="00646787" w:rsidP="0055137F">
            <w:pPr>
              <w:pStyle w:val="Default"/>
              <w:rPr>
                <w:rFonts w:asciiTheme="minorHAnsi" w:hAnsiTheme="minorHAnsi" w:cstheme="minorHAnsi"/>
                <w:sz w:val="22"/>
                <w:szCs w:val="22"/>
              </w:rPr>
            </w:pPr>
            <w:r>
              <w:rPr>
                <w:rFonts w:asciiTheme="minorHAnsi" w:hAnsiTheme="minorHAnsi" w:cstheme="minorHAnsi"/>
                <w:sz w:val="22"/>
                <w:szCs w:val="22"/>
              </w:rPr>
              <w:t>Preference points for s</w:t>
            </w:r>
            <w:r w:rsidR="007A76D4">
              <w:rPr>
                <w:rFonts w:asciiTheme="minorHAnsi" w:hAnsiTheme="minorHAnsi" w:cstheme="minorHAnsi"/>
                <w:sz w:val="22"/>
                <w:szCs w:val="22"/>
              </w:rPr>
              <w:t>pecific goals</w:t>
            </w:r>
          </w:p>
        </w:tc>
        <w:tc>
          <w:tcPr>
            <w:tcW w:w="1275" w:type="dxa"/>
          </w:tcPr>
          <w:p w14:paraId="4E199A4F" w14:textId="1EEA5189" w:rsidR="0055137F" w:rsidRPr="00335353" w:rsidRDefault="0055137F" w:rsidP="0055137F">
            <w:pPr>
              <w:pStyle w:val="Default"/>
              <w:rPr>
                <w:rFonts w:asciiTheme="minorHAnsi" w:hAnsiTheme="minorHAnsi" w:cstheme="minorHAnsi"/>
                <w:sz w:val="22"/>
                <w:szCs w:val="22"/>
              </w:rPr>
            </w:pPr>
            <w:r w:rsidRPr="00335353">
              <w:rPr>
                <w:rFonts w:asciiTheme="minorHAnsi" w:hAnsiTheme="minorHAnsi" w:cstheme="minorHAnsi"/>
                <w:sz w:val="22"/>
                <w:szCs w:val="22"/>
              </w:rPr>
              <w:t>10</w:t>
            </w:r>
          </w:p>
        </w:tc>
      </w:tr>
      <w:tr w:rsidR="0055137F" w14:paraId="010C9168" w14:textId="77777777" w:rsidTr="004452B2">
        <w:tc>
          <w:tcPr>
            <w:tcW w:w="4957" w:type="dxa"/>
          </w:tcPr>
          <w:p w14:paraId="3BA39E34"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Total points for Price and</w:t>
            </w:r>
            <w:r w:rsidR="007A76D4">
              <w:rPr>
                <w:rFonts w:asciiTheme="minorHAnsi" w:hAnsiTheme="minorHAnsi" w:cstheme="minorHAnsi"/>
                <w:sz w:val="22"/>
                <w:szCs w:val="22"/>
              </w:rPr>
              <w:t xml:space="preserve"> </w:t>
            </w:r>
            <w:r w:rsidR="00646787">
              <w:rPr>
                <w:rFonts w:asciiTheme="minorHAnsi" w:hAnsiTheme="minorHAnsi" w:cstheme="minorHAnsi"/>
                <w:sz w:val="22"/>
                <w:szCs w:val="22"/>
              </w:rPr>
              <w:t xml:space="preserve">preference points for </w:t>
            </w:r>
            <w:r w:rsidR="007A76D4">
              <w:rPr>
                <w:rFonts w:asciiTheme="minorHAnsi" w:hAnsiTheme="minorHAnsi" w:cstheme="minorHAnsi"/>
                <w:sz w:val="22"/>
                <w:szCs w:val="22"/>
              </w:rPr>
              <w:t>specific goals</w:t>
            </w:r>
          </w:p>
        </w:tc>
        <w:tc>
          <w:tcPr>
            <w:tcW w:w="1275" w:type="dxa"/>
          </w:tcPr>
          <w:p w14:paraId="0EF8FCF2"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100</w:t>
            </w:r>
          </w:p>
        </w:tc>
      </w:tr>
    </w:tbl>
    <w:p w14:paraId="5A32ECD1" w14:textId="77777777" w:rsidR="0055137F" w:rsidRDefault="0055137F" w:rsidP="0055137F">
      <w:pPr>
        <w:pStyle w:val="Default"/>
      </w:pPr>
    </w:p>
    <w:p w14:paraId="6EB3E3F1" w14:textId="77777777" w:rsidR="00286FBD" w:rsidRDefault="00286FBD" w:rsidP="00C81B24">
      <w:pPr>
        <w:pStyle w:val="CM9"/>
        <w:numPr>
          <w:ilvl w:val="0"/>
          <w:numId w:val="100"/>
        </w:numPr>
        <w:spacing w:line="276" w:lineRule="auto"/>
        <w:jc w:val="both"/>
        <w:rPr>
          <w:rFonts w:asciiTheme="minorHAnsi" w:hAnsiTheme="minorHAnsi" w:cs="Arial"/>
          <w:sz w:val="22"/>
          <w:szCs w:val="22"/>
        </w:rPr>
      </w:pPr>
      <w:r w:rsidRPr="00286FBD">
        <w:rPr>
          <w:rFonts w:asciiTheme="minorHAnsi" w:hAnsiTheme="minorHAnsi" w:cs="Arial"/>
          <w:sz w:val="22"/>
          <w:szCs w:val="22"/>
        </w:rPr>
        <w:t>Failure on the part of a</w:t>
      </w:r>
      <w:r>
        <w:rPr>
          <w:rFonts w:asciiTheme="minorHAnsi" w:hAnsiTheme="minorHAnsi" w:cs="Arial"/>
          <w:sz w:val="22"/>
          <w:szCs w:val="22"/>
        </w:rPr>
        <w:t xml:space="preserve"> bidder</w:t>
      </w:r>
      <w:r w:rsidRPr="00286FBD">
        <w:rPr>
          <w:rFonts w:asciiTheme="minorHAnsi" w:hAnsiTheme="minorHAnsi" w:cs="Arial"/>
          <w:sz w:val="22"/>
          <w:szCs w:val="22"/>
        </w:rPr>
        <w:t xml:space="preserve"> to submit proof or documentation required in terms of this tender to claim </w:t>
      </w:r>
      <w:r w:rsidR="00646787">
        <w:rPr>
          <w:rFonts w:asciiTheme="minorHAnsi" w:hAnsiTheme="minorHAnsi" w:cs="Arial"/>
          <w:sz w:val="22"/>
          <w:szCs w:val="22"/>
        </w:rPr>
        <w:t xml:space="preserve">preference </w:t>
      </w:r>
      <w:r w:rsidRPr="00286FBD">
        <w:rPr>
          <w:rFonts w:asciiTheme="minorHAnsi" w:hAnsiTheme="minorHAnsi" w:cs="Arial"/>
          <w:sz w:val="22"/>
          <w:szCs w:val="22"/>
        </w:rPr>
        <w:t>points for specific goals with the tender, will be interpreted to mean that preference points for specific goals are not claimed</w:t>
      </w:r>
      <w:r>
        <w:rPr>
          <w:rFonts w:asciiTheme="minorHAnsi" w:hAnsiTheme="minorHAnsi" w:cs="Arial"/>
          <w:sz w:val="22"/>
          <w:szCs w:val="22"/>
        </w:rPr>
        <w:t>.</w:t>
      </w:r>
    </w:p>
    <w:p w14:paraId="063C8DF0" w14:textId="77777777" w:rsidR="00E14656" w:rsidRPr="00AC0513" w:rsidRDefault="00E14656" w:rsidP="00C81B24">
      <w:pPr>
        <w:pStyle w:val="CM9"/>
        <w:numPr>
          <w:ilvl w:val="0"/>
          <w:numId w:val="100"/>
        </w:numPr>
        <w:spacing w:line="276" w:lineRule="auto"/>
        <w:jc w:val="both"/>
        <w:rPr>
          <w:rFonts w:asciiTheme="minorHAnsi" w:hAnsiTheme="minorHAnsi" w:cstheme="minorHAnsi"/>
          <w:sz w:val="22"/>
          <w:szCs w:val="22"/>
        </w:rPr>
      </w:pPr>
      <w:r w:rsidRPr="00AC0513">
        <w:rPr>
          <w:rFonts w:asciiTheme="minorHAnsi" w:hAnsiTheme="minorHAnsi" w:cs="Arial"/>
          <w:sz w:val="22"/>
          <w:szCs w:val="22"/>
        </w:rPr>
        <w:t xml:space="preserve">SITA reserves the right to require of a Bidder, either before a bid is adjudicated or at any time subsequently, to substantiate any claim with regards to preferences, in any manner required </w:t>
      </w:r>
      <w:r w:rsidRPr="00AC0513">
        <w:rPr>
          <w:rFonts w:asciiTheme="minorHAnsi" w:hAnsiTheme="minorHAnsi" w:cstheme="minorHAnsi"/>
          <w:sz w:val="22"/>
          <w:szCs w:val="22"/>
        </w:rPr>
        <w:t>by SITA.</w:t>
      </w:r>
    </w:p>
    <w:p w14:paraId="5C1DED8D" w14:textId="77777777" w:rsidR="005F6B08" w:rsidRPr="000E703C" w:rsidRDefault="005F6B08" w:rsidP="00AC0513">
      <w:pPr>
        <w:pStyle w:val="Heading2"/>
        <w:rPr>
          <w:rFonts w:asciiTheme="minorHAnsi" w:hAnsiTheme="minorHAnsi" w:cstheme="minorHAnsi"/>
        </w:rPr>
      </w:pPr>
      <w:bookmarkStart w:id="70" w:name="_Toc222498913"/>
      <w:r>
        <w:t>Formulae for procurement of goods and services</w:t>
      </w:r>
      <w:bookmarkEnd w:id="70"/>
    </w:p>
    <w:p w14:paraId="032F315D" w14:textId="77777777" w:rsidR="00AC0513" w:rsidRPr="00AC0513" w:rsidRDefault="00AC0513" w:rsidP="000E703C">
      <w:pPr>
        <w:pStyle w:val="Heading3"/>
        <w:rPr>
          <w:rFonts w:asciiTheme="minorHAnsi" w:hAnsiTheme="minorHAnsi" w:cstheme="minorHAnsi"/>
        </w:rPr>
      </w:pPr>
      <w:bookmarkStart w:id="71" w:name="_Toc222498914"/>
      <w:r w:rsidRPr="00AC0513">
        <w:t>Points awarded for price</w:t>
      </w:r>
      <w:bookmarkEnd w:id="71"/>
    </w:p>
    <w:p w14:paraId="448568EB" w14:textId="174B7870" w:rsidR="00E14656" w:rsidRPr="00335353" w:rsidRDefault="00E14656" w:rsidP="00C81B24">
      <w:pPr>
        <w:pStyle w:val="CM9"/>
        <w:numPr>
          <w:ilvl w:val="0"/>
          <w:numId w:val="92"/>
        </w:numPr>
        <w:spacing w:line="276" w:lineRule="auto"/>
        <w:jc w:val="both"/>
        <w:rPr>
          <w:rFonts w:asciiTheme="minorHAnsi" w:hAnsiTheme="minorHAnsi" w:cs="Arial"/>
          <w:sz w:val="22"/>
          <w:szCs w:val="22"/>
        </w:rPr>
      </w:pPr>
      <w:r w:rsidRPr="00AC0513">
        <w:rPr>
          <w:rFonts w:asciiTheme="minorHAnsi" w:hAnsiTheme="minorHAnsi" w:cs="Arial"/>
          <w:sz w:val="22"/>
          <w:szCs w:val="22"/>
        </w:rPr>
        <w:tab/>
        <w:t xml:space="preserve">A maximum of </w:t>
      </w:r>
      <w:r w:rsidRPr="00335353">
        <w:rPr>
          <w:rFonts w:asciiTheme="minorHAnsi" w:hAnsiTheme="minorHAnsi" w:cs="Arial"/>
          <w:sz w:val="22"/>
          <w:szCs w:val="22"/>
        </w:rPr>
        <w:t>90 points is allocated for price on the following basis:</w:t>
      </w:r>
    </w:p>
    <w:p w14:paraId="4D16D8B0" w14:textId="45581AC2" w:rsidR="00E14656" w:rsidRPr="00335353" w:rsidRDefault="00E14656" w:rsidP="00E14656">
      <w:pPr>
        <w:ind w:left="180" w:firstLine="720"/>
        <w:rPr>
          <w:rFonts w:asciiTheme="minorHAnsi" w:hAnsiTheme="minorHAnsi" w:cstheme="minorHAnsi"/>
          <w:b/>
        </w:rPr>
      </w:pPr>
      <w:r w:rsidRPr="00335353">
        <w:rPr>
          <w:rFonts w:asciiTheme="minorHAnsi" w:hAnsiTheme="minorHAnsi" w:cstheme="minorHAnsi"/>
          <w:b/>
        </w:rPr>
        <w:tab/>
      </w:r>
      <w:r w:rsidRPr="00335353">
        <w:rPr>
          <w:rFonts w:asciiTheme="minorHAnsi" w:hAnsiTheme="minorHAnsi" w:cstheme="minorHAnsi"/>
          <w:b/>
        </w:rPr>
        <w:tab/>
        <w:t>90/10</w:t>
      </w:r>
      <w:r w:rsidRPr="00335353">
        <w:rPr>
          <w:rFonts w:asciiTheme="minorHAnsi" w:hAnsiTheme="minorHAnsi" w:cstheme="minorHAnsi"/>
          <w:b/>
        </w:rPr>
        <w:tab/>
      </w:r>
    </w:p>
    <w:p w14:paraId="0083B634" w14:textId="6007558C" w:rsidR="00E14656" w:rsidRPr="00AC0513" w:rsidRDefault="00E14656" w:rsidP="00E14656">
      <w:pPr>
        <w:tabs>
          <w:tab w:val="left" w:pos="900"/>
          <w:tab w:val="left" w:pos="1440"/>
          <w:tab w:val="left" w:pos="2340"/>
          <w:tab w:val="left" w:pos="4050"/>
          <w:tab w:val="left" w:pos="5310"/>
          <w:tab w:val="left" w:pos="7920"/>
        </w:tabs>
        <w:ind w:left="900" w:hanging="900"/>
        <w:rPr>
          <w:rFonts w:asciiTheme="minorHAnsi" w:hAnsiTheme="minorHAnsi" w:cstheme="minorHAnsi"/>
        </w:rPr>
      </w:pPr>
      <w:r w:rsidRPr="00335353">
        <w:rPr>
          <w:rFonts w:asciiTheme="minorHAnsi" w:hAnsiTheme="minorHAnsi" w:cstheme="minorHAnsi"/>
          <w:b/>
        </w:rPr>
        <w:tab/>
      </w:r>
      <w:r w:rsidRPr="00335353">
        <w:rPr>
          <w:rFonts w:asciiTheme="minorHAnsi" w:hAnsiTheme="minorHAnsi" w:cstheme="minorHAnsi"/>
        </w:rPr>
        <w:tab/>
      </w:r>
      <w:r w:rsidRPr="00335353">
        <w:rPr>
          <w:rFonts w:asciiTheme="minorHAnsi" w:hAnsiTheme="minorHAnsi" w:cstheme="minorHAnsi"/>
          <w:b/>
          <w:position w:val="-28"/>
        </w:rPr>
        <w:object w:dxaOrig="2439" w:dyaOrig="680" w14:anchorId="4FAB2F02">
          <v:shapetype id="_x0000_t75" coordsize="21600,21600" o:spt="75" o:preferrelative="t" path="m@4@5l@4@11@9@11@9@5xe" filled="f" stroked="f">
            <v:stroke joinstyle="miter"/>
            <v:formulas>
              <v:f eqn="if lineDrawn pixelLineWidth 0"/>
              <v:f eqn="sum @0 1 0"/>
              <v:f eqn="sum 0 0 @1"/>
              <v:f eqn="prod @2 1 2"/>
              <v:f eqn="prod @3 21600 pixelWidth"/>
              <v:f eqn="prod @3 21600 pixelHeight"/>
              <v:f eqn="sum @0 0 1"/>
              <v:f eqn="prod @6 1 2"/>
              <v:f eqn="prod @7 21600 pixelWidth"/>
              <v:f eqn="sum @8 21600 0"/>
              <v:f eqn="prod @7 21600 pixelHeight"/>
              <v:f eqn="sum @10 21600 0"/>
            </v:formulas>
            <v:path o:extrusionok="f" gradientshapeok="t" o:connecttype="rect"/>
            <o:lock v:ext="edit" aspectratio="t"/>
          </v:shapetype>
          <v:shape id="_x0000_i1025" type="#_x0000_t75" style="width:123.5pt;height:36pt" o:ole="" fillcolor="window">
            <v:imagedata r:id="rId23" o:title=""/>
          </v:shape>
          <o:OLEObject Type="Embed" ProgID="Equation.3" ShapeID="_x0000_i1025" DrawAspect="Content" ObjectID="_1843996527" r:id="rId24"/>
        </w:object>
      </w:r>
    </w:p>
    <w:p w14:paraId="57F18955"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color w:val="FF0000"/>
          <w:lang w:val="en-GB"/>
        </w:rPr>
      </w:pPr>
      <w:r w:rsidRPr="00AC0513">
        <w:rPr>
          <w:rFonts w:asciiTheme="minorHAnsi" w:hAnsiTheme="minorHAnsi" w:cstheme="minorHAnsi"/>
          <w:color w:val="FF0000"/>
          <w:lang w:val="en-GB"/>
        </w:rPr>
        <w:tab/>
      </w:r>
      <w:r w:rsidRPr="00AC0513">
        <w:rPr>
          <w:rFonts w:asciiTheme="minorHAnsi" w:hAnsiTheme="minorHAnsi" w:cstheme="minorHAnsi"/>
          <w:lang w:val="en-GB"/>
        </w:rPr>
        <w:t>Where</w:t>
      </w:r>
    </w:p>
    <w:p w14:paraId="682E74AB"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t>Ps</w:t>
      </w:r>
      <w:r w:rsidRPr="00AC0513">
        <w:rPr>
          <w:rFonts w:asciiTheme="minorHAnsi" w:hAnsiTheme="minorHAnsi" w:cstheme="minorHAnsi"/>
          <w:lang w:val="en-GB"/>
        </w:rPr>
        <w:tab/>
        <w:t>=</w:t>
      </w:r>
      <w:r w:rsidRPr="00AC0513">
        <w:rPr>
          <w:rFonts w:asciiTheme="minorHAnsi" w:hAnsiTheme="minorHAnsi" w:cstheme="minorHAnsi"/>
          <w:lang w:val="en-GB"/>
        </w:rPr>
        <w:tab/>
        <w:t>Points scored for price of bid under consideration</w:t>
      </w:r>
    </w:p>
    <w:p w14:paraId="593EB3EA"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t>Pt</w:t>
      </w:r>
      <w:r w:rsidRPr="00AC0513">
        <w:rPr>
          <w:rFonts w:asciiTheme="minorHAnsi" w:hAnsiTheme="minorHAnsi" w:cstheme="minorHAnsi"/>
          <w:lang w:val="en-GB"/>
        </w:rPr>
        <w:tab/>
        <w:t>=</w:t>
      </w:r>
      <w:r w:rsidRPr="00AC0513">
        <w:rPr>
          <w:rFonts w:asciiTheme="minorHAnsi" w:hAnsiTheme="minorHAnsi" w:cstheme="minorHAnsi"/>
          <w:lang w:val="en-GB"/>
        </w:rPr>
        <w:tab/>
        <w:t>Price of bid under consideration</w:t>
      </w:r>
    </w:p>
    <w:p w14:paraId="5588F225" w14:textId="77777777" w:rsidR="00E14656"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r>
      <w:proofErr w:type="spellStart"/>
      <w:r w:rsidRPr="00AC0513">
        <w:rPr>
          <w:rFonts w:asciiTheme="minorHAnsi" w:hAnsiTheme="minorHAnsi" w:cstheme="minorHAnsi"/>
          <w:lang w:val="en-GB"/>
        </w:rPr>
        <w:t>Pmin</w:t>
      </w:r>
      <w:proofErr w:type="spellEnd"/>
      <w:r w:rsidRPr="00AC0513">
        <w:rPr>
          <w:rFonts w:asciiTheme="minorHAnsi" w:hAnsiTheme="minorHAnsi" w:cstheme="minorHAnsi"/>
          <w:lang w:val="en-GB"/>
        </w:rPr>
        <w:tab/>
        <w:t>=</w:t>
      </w:r>
      <w:r w:rsidRPr="00AC0513">
        <w:rPr>
          <w:rFonts w:asciiTheme="minorHAnsi" w:hAnsiTheme="minorHAnsi" w:cstheme="minorHAnsi"/>
          <w:lang w:val="en-GB"/>
        </w:rPr>
        <w:tab/>
        <w:t>Price of lowest acceptable bid</w:t>
      </w:r>
    </w:p>
    <w:p w14:paraId="01BE62FE" w14:textId="77777777" w:rsidR="00E14656" w:rsidRDefault="00AC0513" w:rsidP="00AC0513">
      <w:pPr>
        <w:pStyle w:val="Heading2"/>
      </w:pPr>
      <w:bookmarkStart w:id="72" w:name="_Toc222498915"/>
      <w:r>
        <w:t>P</w:t>
      </w:r>
      <w:r w:rsidR="008B2782">
        <w:t xml:space="preserve">reference points </w:t>
      </w:r>
      <w:r>
        <w:t xml:space="preserve">awarded for </w:t>
      </w:r>
      <w:r w:rsidR="00760521">
        <w:t>specific goals</w:t>
      </w:r>
      <w:bookmarkEnd w:id="72"/>
    </w:p>
    <w:p w14:paraId="7FE84CD0" w14:textId="77777777" w:rsidR="00760521" w:rsidRDefault="00E14656" w:rsidP="00C81B24">
      <w:pPr>
        <w:pStyle w:val="CM9"/>
        <w:numPr>
          <w:ilvl w:val="0"/>
          <w:numId w:val="93"/>
        </w:numPr>
        <w:spacing w:line="276" w:lineRule="auto"/>
        <w:jc w:val="both"/>
        <w:rPr>
          <w:rFonts w:asciiTheme="minorHAnsi" w:hAnsiTheme="minorHAnsi" w:cstheme="minorHAnsi"/>
          <w:sz w:val="22"/>
          <w:szCs w:val="22"/>
          <w:lang w:val="en-GB"/>
        </w:rPr>
      </w:pPr>
      <w:r w:rsidRPr="00AC0513">
        <w:rPr>
          <w:rFonts w:asciiTheme="minorHAnsi" w:hAnsiTheme="minorHAnsi" w:cstheme="minorHAnsi"/>
          <w:sz w:val="22"/>
          <w:szCs w:val="22"/>
          <w:lang w:val="en-GB"/>
        </w:rPr>
        <w:t>In</w:t>
      </w:r>
      <w:r w:rsidR="00760521">
        <w:rPr>
          <w:rFonts w:asciiTheme="minorHAnsi" w:hAnsiTheme="minorHAnsi" w:cstheme="minorHAnsi"/>
          <w:sz w:val="22"/>
          <w:szCs w:val="22"/>
          <w:lang w:val="en-GB"/>
        </w:rPr>
        <w:t xml:space="preserve"> </w:t>
      </w:r>
      <w:r w:rsidR="00760521" w:rsidRPr="00760521">
        <w:rPr>
          <w:rFonts w:asciiTheme="minorHAnsi" w:hAnsiTheme="minorHAnsi" w:cstheme="minorHAnsi"/>
          <w:sz w:val="22"/>
          <w:szCs w:val="22"/>
          <w:lang w:val="en-GB"/>
        </w:rPr>
        <w:t xml:space="preserve">terms of Regulation 4(2); 5(2); 6(2) and 7(2) of the Preferential Procurement Regulations, preference points must be awarded for specific goals stated in the tender. For the purposes of this tender the tenderer will be allocated points based on the </w:t>
      </w:r>
      <w:r w:rsidR="008B2782">
        <w:rPr>
          <w:rFonts w:asciiTheme="minorHAnsi" w:hAnsiTheme="minorHAnsi" w:cstheme="minorHAnsi"/>
          <w:sz w:val="22"/>
          <w:szCs w:val="22"/>
          <w:lang w:val="en-GB"/>
        </w:rPr>
        <w:t xml:space="preserve">specific </w:t>
      </w:r>
      <w:r w:rsidR="00760521" w:rsidRPr="00760521">
        <w:rPr>
          <w:rFonts w:asciiTheme="minorHAnsi" w:hAnsiTheme="minorHAnsi" w:cstheme="minorHAnsi"/>
          <w:sz w:val="22"/>
          <w:szCs w:val="22"/>
          <w:lang w:val="en-GB"/>
        </w:rPr>
        <w:t xml:space="preserve">goals stated in </w:t>
      </w:r>
      <w:r w:rsidR="00760521">
        <w:rPr>
          <w:rFonts w:asciiTheme="minorHAnsi" w:hAnsiTheme="minorHAnsi" w:cstheme="minorHAnsi"/>
          <w:sz w:val="22"/>
          <w:szCs w:val="22"/>
          <w:lang w:val="en-GB"/>
        </w:rPr>
        <w:t xml:space="preserve">the </w:t>
      </w:r>
      <w:r w:rsidR="00760521" w:rsidRPr="00760521">
        <w:rPr>
          <w:rFonts w:asciiTheme="minorHAnsi" w:hAnsiTheme="minorHAnsi" w:cstheme="minorHAnsi"/>
          <w:sz w:val="22"/>
          <w:szCs w:val="22"/>
          <w:lang w:val="en-GB"/>
        </w:rPr>
        <w:t>table below as supported by proof/ documentation stated in the conditions of this tender</w:t>
      </w:r>
      <w:r w:rsidR="00760521">
        <w:rPr>
          <w:rFonts w:asciiTheme="minorHAnsi" w:hAnsiTheme="minorHAnsi" w:cstheme="minorHAnsi"/>
          <w:sz w:val="22"/>
          <w:szCs w:val="22"/>
          <w:lang w:val="en-GB"/>
        </w:rPr>
        <w:t>.</w:t>
      </w:r>
    </w:p>
    <w:p w14:paraId="0DD7BDA8" w14:textId="77777777" w:rsidR="00912911" w:rsidRPr="00792D4C" w:rsidRDefault="00912911" w:rsidP="00912911">
      <w:pPr>
        <w:pStyle w:val="Default"/>
        <w:rPr>
          <w:rFonts w:asciiTheme="majorHAnsi" w:hAnsiTheme="majorHAnsi" w:cstheme="majorHAnsi"/>
          <w:b/>
          <w:bCs/>
          <w:color w:val="auto"/>
          <w:u w:val="single"/>
          <w:lang w:val="en-GB"/>
        </w:rPr>
      </w:pPr>
      <w:r w:rsidRPr="00792D4C">
        <w:rPr>
          <w:rFonts w:asciiTheme="majorHAnsi" w:hAnsiTheme="majorHAnsi" w:cstheme="majorHAnsi"/>
          <w:b/>
          <w:bCs/>
          <w:color w:val="auto"/>
          <w:u w:val="single"/>
          <w:lang w:val="en-GB"/>
        </w:rPr>
        <w:t>IMPORTANT NOTE:</w:t>
      </w:r>
    </w:p>
    <w:p w14:paraId="2893846A" w14:textId="77777777" w:rsidR="00912911" w:rsidRPr="00792D4C" w:rsidRDefault="00912911" w:rsidP="00912911">
      <w:pPr>
        <w:pStyle w:val="CM9"/>
        <w:numPr>
          <w:ilvl w:val="0"/>
          <w:numId w:val="93"/>
        </w:numPr>
        <w:spacing w:line="276" w:lineRule="auto"/>
        <w:jc w:val="both"/>
        <w:rPr>
          <w:rFonts w:asciiTheme="minorHAnsi" w:hAnsiTheme="minorHAnsi" w:cstheme="minorHAnsi"/>
          <w:sz w:val="22"/>
          <w:szCs w:val="22"/>
          <w:u w:val="single"/>
          <w:lang w:val="en-GB"/>
        </w:rPr>
      </w:pPr>
      <w:r w:rsidRPr="00792D4C">
        <w:rPr>
          <w:rFonts w:asciiTheme="minorHAnsi" w:hAnsiTheme="minorHAnsi" w:cstheme="minorHAnsi"/>
          <w:sz w:val="22"/>
          <w:szCs w:val="22"/>
          <w:u w:val="single"/>
          <w:lang w:val="en-GB"/>
        </w:rPr>
        <w:t>Please refer to Annexure 1 Bid Specification for the details of the specific goals for this tender.</w:t>
      </w:r>
    </w:p>
    <w:p w14:paraId="3E4B9AB1" w14:textId="77777777" w:rsidR="00A9736F" w:rsidRPr="008C2D3B" w:rsidRDefault="00A9736F" w:rsidP="00A9736F">
      <w:pPr>
        <w:pStyle w:val="Heading2"/>
      </w:pPr>
      <w:bookmarkStart w:id="73" w:name="_Toc222498916"/>
      <w:r>
        <w:t>Sub-Contracting</w:t>
      </w:r>
      <w:bookmarkEnd w:id="73"/>
    </w:p>
    <w:tbl>
      <w:tblPr>
        <w:tblStyle w:val="TableGrid"/>
        <w:tblpPr w:leftFromText="180" w:rightFromText="180" w:vertAnchor="text" w:horzAnchor="page" w:tblpX="7093" w:tblpY="3"/>
        <w:tblW w:w="0" w:type="auto"/>
        <w:tblLook w:val="04A0" w:firstRow="1" w:lastRow="0" w:firstColumn="1" w:lastColumn="0" w:noHBand="0" w:noVBand="1"/>
      </w:tblPr>
      <w:tblGrid>
        <w:gridCol w:w="514"/>
        <w:gridCol w:w="474"/>
        <w:gridCol w:w="472"/>
        <w:gridCol w:w="520"/>
      </w:tblGrid>
      <w:tr w:rsidR="00A9736F" w14:paraId="58FEEB62" w14:textId="77777777" w:rsidTr="00912911">
        <w:tc>
          <w:tcPr>
            <w:tcW w:w="514" w:type="dxa"/>
          </w:tcPr>
          <w:p w14:paraId="757A5D60" w14:textId="77777777" w:rsidR="00A9736F" w:rsidRDefault="00A9736F" w:rsidP="00912911">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725D2D59" w14:textId="77777777" w:rsidR="00A9736F" w:rsidRDefault="00A9736F" w:rsidP="00912911">
            <w:pPr>
              <w:widowControl w:val="0"/>
              <w:tabs>
                <w:tab w:val="left" w:pos="-963"/>
                <w:tab w:val="left" w:pos="-720"/>
              </w:tabs>
              <w:rPr>
                <w:rFonts w:asciiTheme="minorHAnsi" w:hAnsiTheme="minorHAnsi" w:cs="Arial"/>
                <w:b/>
                <w:lang w:val="en-GB"/>
              </w:rPr>
            </w:pPr>
          </w:p>
        </w:tc>
        <w:tc>
          <w:tcPr>
            <w:tcW w:w="472" w:type="dxa"/>
          </w:tcPr>
          <w:p w14:paraId="7BA1AABC" w14:textId="77777777" w:rsidR="00A9736F" w:rsidRDefault="00A9736F" w:rsidP="00912911">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041FF4CC" w14:textId="77777777" w:rsidR="00A9736F" w:rsidRDefault="00A9736F" w:rsidP="00912911">
            <w:pPr>
              <w:widowControl w:val="0"/>
              <w:tabs>
                <w:tab w:val="left" w:pos="-963"/>
                <w:tab w:val="left" w:pos="-720"/>
              </w:tabs>
              <w:rPr>
                <w:rFonts w:asciiTheme="minorHAnsi" w:hAnsiTheme="minorHAnsi" w:cs="Arial"/>
                <w:b/>
                <w:lang w:val="en-GB"/>
              </w:rPr>
            </w:pPr>
          </w:p>
        </w:tc>
      </w:tr>
    </w:tbl>
    <w:p w14:paraId="4698EE0F" w14:textId="77777777" w:rsidR="00A9736F" w:rsidRDefault="00A9736F" w:rsidP="00C81B24">
      <w:pPr>
        <w:pStyle w:val="CM9"/>
        <w:numPr>
          <w:ilvl w:val="0"/>
          <w:numId w:val="94"/>
        </w:numPr>
        <w:spacing w:line="276" w:lineRule="auto"/>
        <w:jc w:val="both"/>
        <w:rPr>
          <w:rFonts w:asciiTheme="minorHAnsi" w:hAnsiTheme="minorHAnsi" w:cstheme="minorHAnsi"/>
          <w:sz w:val="22"/>
          <w:szCs w:val="22"/>
          <w:lang w:val="en-GB"/>
        </w:rPr>
      </w:pPr>
      <w:r w:rsidRPr="008C2D3B">
        <w:rPr>
          <w:rFonts w:asciiTheme="minorHAnsi" w:hAnsiTheme="minorHAnsi" w:cstheme="minorHAnsi"/>
          <w:sz w:val="22"/>
          <w:szCs w:val="22"/>
          <w:lang w:val="en-GB"/>
        </w:rPr>
        <w:t xml:space="preserve">Will any portion of the contract be sub-contracted?  </w:t>
      </w:r>
    </w:p>
    <w:p w14:paraId="73F19F05" w14:textId="77777777" w:rsidR="00A9736F" w:rsidRDefault="00A9736F" w:rsidP="00A9736F">
      <w:pPr>
        <w:pStyle w:val="CM9"/>
        <w:spacing w:line="276" w:lineRule="auto"/>
        <w:ind w:left="1134"/>
        <w:jc w:val="both"/>
        <w:rPr>
          <w:rFonts w:asciiTheme="minorHAnsi" w:hAnsiTheme="minorHAnsi" w:cstheme="minorHAnsi"/>
          <w:sz w:val="22"/>
          <w:szCs w:val="22"/>
          <w:lang w:val="en-GB"/>
        </w:rPr>
      </w:pPr>
      <w:r w:rsidRPr="008C2D3B">
        <w:rPr>
          <w:rFonts w:asciiTheme="minorHAnsi" w:hAnsiTheme="minorHAnsi" w:cstheme="minorHAnsi"/>
          <w:sz w:val="22"/>
          <w:szCs w:val="22"/>
          <w:lang w:val="en-GB"/>
        </w:rPr>
        <w:t>If Yes please complete the following information</w:t>
      </w:r>
    </w:p>
    <w:p w14:paraId="176E8066" w14:textId="4526EF9E" w:rsidR="00A9736F" w:rsidRPr="008C2D3B" w:rsidRDefault="00A9736F" w:rsidP="00A9736F">
      <w:pPr>
        <w:pStyle w:val="Caption"/>
      </w:pPr>
      <w:r>
        <w:t xml:space="preserve">Table </w:t>
      </w:r>
      <w:r>
        <w:fldChar w:fldCharType="begin"/>
      </w:r>
      <w:r>
        <w:instrText xml:space="preserve"> SEQ Table \* ARABIC </w:instrText>
      </w:r>
      <w:r>
        <w:fldChar w:fldCharType="separate"/>
      </w:r>
      <w:r w:rsidR="00311971">
        <w:rPr>
          <w:noProof/>
        </w:rPr>
        <w:t>9</w:t>
      </w:r>
      <w:r>
        <w:fldChar w:fldCharType="end"/>
      </w:r>
      <w:r>
        <w:t>: Sub-Contracting</w:t>
      </w:r>
    </w:p>
    <w:tbl>
      <w:tblPr>
        <w:tblStyle w:val="TableGrid"/>
        <w:tblW w:w="0" w:type="auto"/>
        <w:tblInd w:w="1484"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5524"/>
        <w:gridCol w:w="1134"/>
      </w:tblGrid>
      <w:tr w:rsidR="00A9736F" w14:paraId="6761BB99" w14:textId="77777777" w:rsidTr="00912911">
        <w:tc>
          <w:tcPr>
            <w:tcW w:w="5524" w:type="dxa"/>
          </w:tcPr>
          <w:p w14:paraId="05408D05"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What percentage of the contract will be sub-contracted</w:t>
            </w:r>
          </w:p>
        </w:tc>
        <w:tc>
          <w:tcPr>
            <w:tcW w:w="1134" w:type="dxa"/>
          </w:tcPr>
          <w:p w14:paraId="186EA2A1" w14:textId="77777777" w:rsidR="00A9736F" w:rsidRPr="00525C33" w:rsidRDefault="00A9736F" w:rsidP="00912911">
            <w:pPr>
              <w:pStyle w:val="Default"/>
              <w:rPr>
                <w:rFonts w:asciiTheme="minorHAnsi" w:hAnsiTheme="minorHAnsi" w:cstheme="minorHAnsi"/>
                <w:sz w:val="22"/>
                <w:szCs w:val="22"/>
                <w:lang w:val="en-GB"/>
              </w:rPr>
            </w:pPr>
          </w:p>
        </w:tc>
      </w:tr>
      <w:tr w:rsidR="00A9736F" w14:paraId="6CCAD381" w14:textId="77777777" w:rsidTr="00912911">
        <w:tc>
          <w:tcPr>
            <w:tcW w:w="5524" w:type="dxa"/>
          </w:tcPr>
          <w:p w14:paraId="234DC6E9" w14:textId="34BE3AD3"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Name of the sub-contractor</w:t>
            </w:r>
          </w:p>
        </w:tc>
        <w:tc>
          <w:tcPr>
            <w:tcW w:w="1134" w:type="dxa"/>
          </w:tcPr>
          <w:p w14:paraId="79D49E53" w14:textId="77777777" w:rsidR="00A9736F" w:rsidRPr="00525C33" w:rsidRDefault="00A9736F" w:rsidP="00912911">
            <w:pPr>
              <w:pStyle w:val="Default"/>
              <w:rPr>
                <w:rFonts w:asciiTheme="minorHAnsi" w:hAnsiTheme="minorHAnsi" w:cstheme="minorHAnsi"/>
                <w:sz w:val="22"/>
                <w:szCs w:val="22"/>
                <w:lang w:val="en-GB"/>
              </w:rPr>
            </w:pPr>
          </w:p>
        </w:tc>
      </w:tr>
      <w:tr w:rsidR="00A9736F" w14:paraId="4F90E56F" w14:textId="77777777" w:rsidTr="00912911">
        <w:tc>
          <w:tcPr>
            <w:tcW w:w="5524" w:type="dxa"/>
          </w:tcPr>
          <w:p w14:paraId="3C20F7B8"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B-BBEE status level of the sub-contractor</w:t>
            </w:r>
          </w:p>
        </w:tc>
        <w:tc>
          <w:tcPr>
            <w:tcW w:w="1134" w:type="dxa"/>
          </w:tcPr>
          <w:p w14:paraId="57CC316C" w14:textId="77777777" w:rsidR="00A9736F" w:rsidRPr="00525C33" w:rsidRDefault="00A9736F" w:rsidP="00912911">
            <w:pPr>
              <w:pStyle w:val="Default"/>
              <w:rPr>
                <w:rFonts w:asciiTheme="minorHAnsi" w:hAnsiTheme="minorHAnsi" w:cstheme="minorHAnsi"/>
                <w:sz w:val="22"/>
                <w:szCs w:val="22"/>
                <w:lang w:val="en-GB"/>
              </w:rPr>
            </w:pPr>
          </w:p>
        </w:tc>
      </w:tr>
      <w:tr w:rsidR="00A9736F" w14:paraId="05057B8B" w14:textId="77777777" w:rsidTr="00912911">
        <w:tc>
          <w:tcPr>
            <w:tcW w:w="5524" w:type="dxa"/>
          </w:tcPr>
          <w:p w14:paraId="04BEAE11"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Sub-contractor is a</w:t>
            </w:r>
            <w:r>
              <w:rPr>
                <w:rFonts w:asciiTheme="minorHAnsi" w:hAnsiTheme="minorHAnsi" w:cstheme="minorHAnsi"/>
                <w:sz w:val="22"/>
                <w:szCs w:val="22"/>
                <w:lang w:val="en-GB"/>
              </w:rPr>
              <w:t>n</w:t>
            </w:r>
            <w:r w:rsidRPr="00525C33">
              <w:rPr>
                <w:rFonts w:asciiTheme="minorHAnsi" w:hAnsiTheme="minorHAnsi" w:cstheme="minorHAnsi"/>
                <w:sz w:val="22"/>
                <w:szCs w:val="22"/>
                <w:lang w:val="en-GB"/>
              </w:rPr>
              <w:t xml:space="preserve"> EME</w:t>
            </w:r>
          </w:p>
        </w:tc>
        <w:tc>
          <w:tcPr>
            <w:tcW w:w="1134" w:type="dxa"/>
          </w:tcPr>
          <w:p w14:paraId="22287461"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Yes / No</w:t>
            </w:r>
          </w:p>
        </w:tc>
      </w:tr>
      <w:tr w:rsidR="00A9736F" w14:paraId="0A643FC5" w14:textId="77777777" w:rsidTr="00912911">
        <w:tc>
          <w:tcPr>
            <w:tcW w:w="5524" w:type="dxa"/>
          </w:tcPr>
          <w:p w14:paraId="3E612FDB"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Sub-contractor is a QSE</w:t>
            </w:r>
          </w:p>
        </w:tc>
        <w:tc>
          <w:tcPr>
            <w:tcW w:w="1134" w:type="dxa"/>
          </w:tcPr>
          <w:p w14:paraId="3175AC6B"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Yes / No</w:t>
            </w:r>
          </w:p>
        </w:tc>
      </w:tr>
    </w:tbl>
    <w:p w14:paraId="42EF1333" w14:textId="77777777" w:rsidR="00716354" w:rsidRDefault="00716354" w:rsidP="008C2D3B">
      <w:pPr>
        <w:pStyle w:val="Default"/>
        <w:rPr>
          <w:lang w:val="en-GB"/>
        </w:rPr>
      </w:pPr>
    </w:p>
    <w:p w14:paraId="68C072ED" w14:textId="77777777" w:rsidR="00E14656" w:rsidRDefault="00525C33" w:rsidP="00525C33">
      <w:pPr>
        <w:pStyle w:val="Heading2"/>
      </w:pPr>
      <w:bookmarkStart w:id="74" w:name="_Toc222498917"/>
      <w:r>
        <w:t>Declaration with regard to Company / Firm</w:t>
      </w:r>
      <w:bookmarkEnd w:id="74"/>
    </w:p>
    <w:p w14:paraId="3A05E16A" w14:textId="77777777" w:rsidR="004814E8" w:rsidRPr="004814E8" w:rsidRDefault="004814E8" w:rsidP="004814E8">
      <w:pPr>
        <w:pStyle w:val="Caption"/>
      </w:pPr>
      <w:bookmarkStart w:id="75" w:name="_Toc107394446"/>
      <w:r>
        <w:t xml:space="preserve">Table </w:t>
      </w:r>
      <w:r>
        <w:fldChar w:fldCharType="begin"/>
      </w:r>
      <w:r>
        <w:instrText xml:space="preserve"> SEQ Table \* ARABIC </w:instrText>
      </w:r>
      <w:r>
        <w:fldChar w:fldCharType="separate"/>
      </w:r>
      <w:r w:rsidR="00311971">
        <w:rPr>
          <w:noProof/>
        </w:rPr>
        <w:t>10</w:t>
      </w:r>
      <w:r>
        <w:fldChar w:fldCharType="end"/>
      </w:r>
      <w:r>
        <w:t xml:space="preserve">: Company </w:t>
      </w:r>
      <w:r w:rsidR="00C15393">
        <w:t>declaration</w:t>
      </w:r>
      <w:bookmarkEnd w:id="75"/>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5291"/>
        <w:gridCol w:w="1128"/>
      </w:tblGrid>
      <w:tr w:rsidR="00C15393" w14:paraId="161C2319" w14:textId="77777777" w:rsidTr="00564988">
        <w:tc>
          <w:tcPr>
            <w:tcW w:w="3209" w:type="dxa"/>
          </w:tcPr>
          <w:p w14:paraId="0EA567E4" w14:textId="77777777" w:rsidR="00C15393" w:rsidRDefault="00C15393" w:rsidP="00525C33">
            <w:r>
              <w:t>Name of Company / Firm</w:t>
            </w:r>
          </w:p>
        </w:tc>
        <w:tc>
          <w:tcPr>
            <w:tcW w:w="6419" w:type="dxa"/>
            <w:gridSpan w:val="2"/>
          </w:tcPr>
          <w:p w14:paraId="7A8F5B22" w14:textId="77777777" w:rsidR="00C15393" w:rsidRDefault="00C15393" w:rsidP="00525C33"/>
          <w:p w14:paraId="68A8283A" w14:textId="77777777" w:rsidR="00C15393" w:rsidRDefault="00C15393" w:rsidP="00525C33"/>
        </w:tc>
      </w:tr>
      <w:tr w:rsidR="00C15393" w14:paraId="3A3135A0" w14:textId="77777777" w:rsidTr="00564988">
        <w:tc>
          <w:tcPr>
            <w:tcW w:w="3209" w:type="dxa"/>
          </w:tcPr>
          <w:p w14:paraId="507B2A62" w14:textId="77777777" w:rsidR="00C15393" w:rsidRDefault="00C15393" w:rsidP="00525C33">
            <w:r>
              <w:t>Company Registration number</w:t>
            </w:r>
          </w:p>
        </w:tc>
        <w:tc>
          <w:tcPr>
            <w:tcW w:w="6419" w:type="dxa"/>
            <w:gridSpan w:val="2"/>
          </w:tcPr>
          <w:p w14:paraId="2015C333" w14:textId="77777777" w:rsidR="00C15393" w:rsidRDefault="00C15393" w:rsidP="004814E8">
            <w:pPr>
              <w:jc w:val="left"/>
            </w:pPr>
          </w:p>
          <w:p w14:paraId="7DEE4DF2" w14:textId="77777777" w:rsidR="00C15393" w:rsidRDefault="00C15393" w:rsidP="00525C33"/>
        </w:tc>
      </w:tr>
      <w:tr w:rsidR="004814E8" w14:paraId="4CE92660" w14:textId="77777777" w:rsidTr="00564988">
        <w:tc>
          <w:tcPr>
            <w:tcW w:w="3209" w:type="dxa"/>
          </w:tcPr>
          <w:p w14:paraId="0CE30695" w14:textId="77777777" w:rsidR="004814E8" w:rsidRDefault="004814E8" w:rsidP="00525C33">
            <w:r>
              <w:t>Type of Company / Firm</w:t>
            </w:r>
            <w:r w:rsidR="00C15393">
              <w:t xml:space="preserve"> (mark the applicable option with X)</w:t>
            </w:r>
          </w:p>
        </w:tc>
        <w:tc>
          <w:tcPr>
            <w:tcW w:w="5291" w:type="dxa"/>
          </w:tcPr>
          <w:p w14:paraId="7C80323B" w14:textId="77777777" w:rsidR="004814E8" w:rsidRDefault="004814E8" w:rsidP="004814E8">
            <w:pPr>
              <w:jc w:val="left"/>
            </w:pPr>
            <w:r>
              <w:t>Partnership / Joint Venture / Consortium</w:t>
            </w:r>
          </w:p>
          <w:p w14:paraId="5D13F2CC" w14:textId="77777777" w:rsidR="004814E8" w:rsidRDefault="004814E8" w:rsidP="004814E8">
            <w:pPr>
              <w:jc w:val="left"/>
            </w:pPr>
          </w:p>
        </w:tc>
        <w:tc>
          <w:tcPr>
            <w:tcW w:w="1128" w:type="dxa"/>
          </w:tcPr>
          <w:p w14:paraId="61567591" w14:textId="77777777" w:rsidR="004814E8" w:rsidRDefault="004814E8" w:rsidP="00525C33"/>
        </w:tc>
      </w:tr>
      <w:tr w:rsidR="004814E8" w14:paraId="028A9E29" w14:textId="77777777" w:rsidTr="00564988">
        <w:tc>
          <w:tcPr>
            <w:tcW w:w="3209" w:type="dxa"/>
          </w:tcPr>
          <w:p w14:paraId="2771FD87" w14:textId="77777777" w:rsidR="004814E8" w:rsidRDefault="004814E8" w:rsidP="00525C33"/>
        </w:tc>
        <w:tc>
          <w:tcPr>
            <w:tcW w:w="5291" w:type="dxa"/>
          </w:tcPr>
          <w:p w14:paraId="5B17F6EA" w14:textId="77777777" w:rsidR="004814E8" w:rsidRDefault="004814E8" w:rsidP="004814E8">
            <w:pPr>
              <w:jc w:val="left"/>
            </w:pPr>
            <w:r>
              <w:t>One person business / Sole proprietor</w:t>
            </w:r>
          </w:p>
          <w:p w14:paraId="416844CD" w14:textId="77777777" w:rsidR="004814E8" w:rsidRDefault="004814E8" w:rsidP="004814E8">
            <w:pPr>
              <w:jc w:val="left"/>
            </w:pPr>
          </w:p>
        </w:tc>
        <w:tc>
          <w:tcPr>
            <w:tcW w:w="1128" w:type="dxa"/>
          </w:tcPr>
          <w:p w14:paraId="5824457C" w14:textId="77777777" w:rsidR="004814E8" w:rsidRDefault="004814E8" w:rsidP="00525C33"/>
        </w:tc>
      </w:tr>
      <w:tr w:rsidR="004814E8" w14:paraId="7C9E80A9" w14:textId="77777777" w:rsidTr="00564988">
        <w:tc>
          <w:tcPr>
            <w:tcW w:w="3209" w:type="dxa"/>
          </w:tcPr>
          <w:p w14:paraId="1AE244E4" w14:textId="77777777" w:rsidR="004814E8" w:rsidRDefault="004814E8" w:rsidP="00525C33"/>
        </w:tc>
        <w:tc>
          <w:tcPr>
            <w:tcW w:w="5291" w:type="dxa"/>
          </w:tcPr>
          <w:p w14:paraId="7579A8EE" w14:textId="77777777" w:rsidR="004814E8" w:rsidRDefault="004814E8" w:rsidP="004814E8">
            <w:pPr>
              <w:jc w:val="left"/>
            </w:pPr>
            <w:r>
              <w:t>Closed Corporation</w:t>
            </w:r>
          </w:p>
          <w:p w14:paraId="5752BBF4" w14:textId="77777777" w:rsidR="004814E8" w:rsidRDefault="004814E8" w:rsidP="004814E8">
            <w:pPr>
              <w:jc w:val="left"/>
            </w:pPr>
          </w:p>
        </w:tc>
        <w:tc>
          <w:tcPr>
            <w:tcW w:w="1128" w:type="dxa"/>
          </w:tcPr>
          <w:p w14:paraId="1C016578" w14:textId="77777777" w:rsidR="004814E8" w:rsidRDefault="004814E8" w:rsidP="00525C33"/>
        </w:tc>
      </w:tr>
      <w:tr w:rsidR="004814E8" w14:paraId="71D41E2C" w14:textId="77777777" w:rsidTr="00564988">
        <w:tc>
          <w:tcPr>
            <w:tcW w:w="3209" w:type="dxa"/>
          </w:tcPr>
          <w:p w14:paraId="67BACBF4" w14:textId="77777777" w:rsidR="004814E8" w:rsidRDefault="004814E8" w:rsidP="00525C33"/>
        </w:tc>
        <w:tc>
          <w:tcPr>
            <w:tcW w:w="5291" w:type="dxa"/>
          </w:tcPr>
          <w:p w14:paraId="042F3386" w14:textId="77777777" w:rsidR="004814E8" w:rsidRDefault="00E01861" w:rsidP="004814E8">
            <w:pPr>
              <w:jc w:val="left"/>
            </w:pPr>
            <w:r>
              <w:t xml:space="preserve">Public </w:t>
            </w:r>
            <w:r w:rsidR="004814E8">
              <w:t>Company</w:t>
            </w:r>
          </w:p>
          <w:p w14:paraId="21D85407" w14:textId="77777777" w:rsidR="004814E8" w:rsidRDefault="004814E8" w:rsidP="004814E8">
            <w:pPr>
              <w:jc w:val="left"/>
            </w:pPr>
          </w:p>
        </w:tc>
        <w:tc>
          <w:tcPr>
            <w:tcW w:w="1128" w:type="dxa"/>
          </w:tcPr>
          <w:p w14:paraId="031C5ACD" w14:textId="77777777" w:rsidR="004814E8" w:rsidRDefault="004814E8" w:rsidP="00525C33"/>
        </w:tc>
      </w:tr>
      <w:tr w:rsidR="004814E8" w14:paraId="38C3E97F" w14:textId="77777777" w:rsidTr="00564988">
        <w:tc>
          <w:tcPr>
            <w:tcW w:w="3209" w:type="dxa"/>
          </w:tcPr>
          <w:p w14:paraId="71966490" w14:textId="77777777" w:rsidR="004814E8" w:rsidRDefault="004814E8" w:rsidP="00525C33"/>
        </w:tc>
        <w:tc>
          <w:tcPr>
            <w:tcW w:w="5291" w:type="dxa"/>
          </w:tcPr>
          <w:p w14:paraId="319CCC58" w14:textId="77777777" w:rsidR="004814E8" w:rsidRDefault="00E01861">
            <w:pPr>
              <w:jc w:val="left"/>
            </w:pPr>
            <w:r>
              <w:t>Personal Liability Company</w:t>
            </w:r>
          </w:p>
        </w:tc>
        <w:tc>
          <w:tcPr>
            <w:tcW w:w="1128" w:type="dxa"/>
          </w:tcPr>
          <w:p w14:paraId="67581253" w14:textId="77777777" w:rsidR="004814E8" w:rsidRDefault="004814E8" w:rsidP="00525C33"/>
        </w:tc>
      </w:tr>
      <w:tr w:rsidR="00E01861" w14:paraId="799EC14C" w14:textId="77777777" w:rsidTr="00564988">
        <w:tc>
          <w:tcPr>
            <w:tcW w:w="3209" w:type="dxa"/>
          </w:tcPr>
          <w:p w14:paraId="4EE183D4" w14:textId="77777777" w:rsidR="00E01861" w:rsidRDefault="00E01861" w:rsidP="00525C33"/>
        </w:tc>
        <w:tc>
          <w:tcPr>
            <w:tcW w:w="5291" w:type="dxa"/>
          </w:tcPr>
          <w:p w14:paraId="3C8B3BED" w14:textId="77777777" w:rsidR="00E01861" w:rsidRDefault="00E01861" w:rsidP="004814E8">
            <w:pPr>
              <w:jc w:val="left"/>
            </w:pPr>
            <w:r>
              <w:t>(Pty) Limited</w:t>
            </w:r>
          </w:p>
          <w:p w14:paraId="4486B9C1" w14:textId="77777777" w:rsidR="00E01861" w:rsidRDefault="00E01861" w:rsidP="004814E8">
            <w:pPr>
              <w:jc w:val="left"/>
            </w:pPr>
          </w:p>
        </w:tc>
        <w:tc>
          <w:tcPr>
            <w:tcW w:w="1128" w:type="dxa"/>
          </w:tcPr>
          <w:p w14:paraId="7F9105F7" w14:textId="77777777" w:rsidR="00E01861" w:rsidRDefault="00E01861" w:rsidP="00525C33"/>
        </w:tc>
      </w:tr>
      <w:tr w:rsidR="00E01861" w14:paraId="747D4859" w14:textId="77777777" w:rsidTr="00564988">
        <w:tc>
          <w:tcPr>
            <w:tcW w:w="3209" w:type="dxa"/>
          </w:tcPr>
          <w:p w14:paraId="5A6A8874" w14:textId="77777777" w:rsidR="00E01861" w:rsidRDefault="00E01861" w:rsidP="00525C33"/>
        </w:tc>
        <w:tc>
          <w:tcPr>
            <w:tcW w:w="5291" w:type="dxa"/>
          </w:tcPr>
          <w:p w14:paraId="4401B01E" w14:textId="77777777" w:rsidR="00E01861" w:rsidRDefault="00E01861" w:rsidP="004814E8">
            <w:pPr>
              <w:jc w:val="left"/>
            </w:pPr>
            <w:r>
              <w:t>Non-profit company</w:t>
            </w:r>
          </w:p>
          <w:p w14:paraId="0FCE50E8" w14:textId="77777777" w:rsidR="00E01861" w:rsidRDefault="00E01861" w:rsidP="004814E8">
            <w:pPr>
              <w:jc w:val="left"/>
            </w:pPr>
          </w:p>
        </w:tc>
        <w:tc>
          <w:tcPr>
            <w:tcW w:w="1128" w:type="dxa"/>
          </w:tcPr>
          <w:p w14:paraId="79029E3B" w14:textId="77777777" w:rsidR="00E01861" w:rsidRDefault="00E01861" w:rsidP="00525C33"/>
        </w:tc>
      </w:tr>
      <w:tr w:rsidR="00E01861" w14:paraId="78091777" w14:textId="77777777" w:rsidTr="00564988">
        <w:tc>
          <w:tcPr>
            <w:tcW w:w="3209" w:type="dxa"/>
          </w:tcPr>
          <w:p w14:paraId="054D758C" w14:textId="77777777" w:rsidR="00E01861" w:rsidRDefault="00E01861" w:rsidP="00525C33"/>
        </w:tc>
        <w:tc>
          <w:tcPr>
            <w:tcW w:w="5291" w:type="dxa"/>
          </w:tcPr>
          <w:p w14:paraId="07A32F0A" w14:textId="77777777" w:rsidR="00E01861" w:rsidRDefault="00E01861" w:rsidP="004814E8">
            <w:pPr>
              <w:jc w:val="left"/>
            </w:pPr>
            <w:r>
              <w:t>State Owned Company</w:t>
            </w:r>
          </w:p>
          <w:p w14:paraId="1A50486F" w14:textId="77777777" w:rsidR="00E01861" w:rsidRDefault="00E01861" w:rsidP="004814E8">
            <w:pPr>
              <w:jc w:val="left"/>
            </w:pPr>
          </w:p>
        </w:tc>
        <w:tc>
          <w:tcPr>
            <w:tcW w:w="1128" w:type="dxa"/>
          </w:tcPr>
          <w:p w14:paraId="14F78DD6" w14:textId="77777777" w:rsidR="00E01861" w:rsidRDefault="00E01861" w:rsidP="00525C33"/>
        </w:tc>
      </w:tr>
    </w:tbl>
    <w:p w14:paraId="0FD63070" w14:textId="77777777" w:rsidR="004814E8" w:rsidRDefault="004814E8" w:rsidP="00E14656">
      <w:pPr>
        <w:tabs>
          <w:tab w:val="left" w:pos="900"/>
        </w:tabs>
        <w:spacing w:line="312" w:lineRule="auto"/>
        <w:ind w:left="1571"/>
        <w:rPr>
          <w:rFonts w:ascii="Arial" w:hAnsi="Arial" w:cs="Arial"/>
          <w:sz w:val="20"/>
          <w:szCs w:val="20"/>
          <w:lang w:val="en-GB"/>
        </w:rPr>
      </w:pPr>
    </w:p>
    <w:p w14:paraId="270CE413" w14:textId="77777777" w:rsidR="00E14656" w:rsidRPr="00C15393" w:rsidRDefault="00E01861" w:rsidP="00C81B24">
      <w:pPr>
        <w:pStyle w:val="CM9"/>
        <w:numPr>
          <w:ilvl w:val="0"/>
          <w:numId w:val="96"/>
        </w:numPr>
        <w:spacing w:line="276" w:lineRule="auto"/>
        <w:jc w:val="both"/>
        <w:rPr>
          <w:rFonts w:asciiTheme="minorHAnsi" w:hAnsiTheme="minorHAnsi" w:cstheme="minorHAnsi"/>
          <w:sz w:val="22"/>
          <w:szCs w:val="22"/>
          <w:lang w:val="en-GB"/>
        </w:rPr>
      </w:pPr>
      <w:r w:rsidRPr="00E01861">
        <w:rPr>
          <w:rFonts w:asciiTheme="minorHAnsi" w:hAnsiTheme="minorHAnsi" w:cstheme="minorHAnsi"/>
          <w:sz w:val="22"/>
          <w:szCs w:val="22"/>
          <w:lang w:val="en-GB"/>
        </w:rPr>
        <w:t xml:space="preserve">I, the undersigned, who is duly authorised to do so on behalf of the company/firm, certify that the points claimed, based on the specific goals as advised in the tender, qualifies the company/ firm for the preference(s) shown and I acknowledge </w:t>
      </w:r>
      <w:proofErr w:type="gramStart"/>
      <w:r w:rsidRPr="00E01861">
        <w:rPr>
          <w:rFonts w:asciiTheme="minorHAnsi" w:hAnsiTheme="minorHAnsi" w:cstheme="minorHAnsi"/>
          <w:sz w:val="22"/>
          <w:szCs w:val="22"/>
          <w:lang w:val="en-GB"/>
        </w:rPr>
        <w:t>that</w:t>
      </w:r>
      <w:r>
        <w:rPr>
          <w:rFonts w:asciiTheme="minorHAnsi" w:hAnsiTheme="minorHAnsi" w:cstheme="minorHAnsi"/>
          <w:sz w:val="22"/>
          <w:szCs w:val="22"/>
          <w:lang w:val="en-GB"/>
        </w:rPr>
        <w:t>:</w:t>
      </w:r>
      <w:r w:rsidR="00E14656" w:rsidRPr="00C15393">
        <w:rPr>
          <w:rFonts w:asciiTheme="minorHAnsi" w:hAnsiTheme="minorHAnsi" w:cstheme="minorHAnsi"/>
          <w:sz w:val="22"/>
          <w:szCs w:val="22"/>
          <w:lang w:val="en-GB"/>
        </w:rPr>
        <w:t>:</w:t>
      </w:r>
      <w:proofErr w:type="gramEnd"/>
    </w:p>
    <w:p w14:paraId="349666E6" w14:textId="77777777" w:rsidR="00E14656" w:rsidRPr="00C15393" w:rsidRDefault="00E14656" w:rsidP="00C81B24">
      <w:pPr>
        <w:pStyle w:val="ListParagraph"/>
        <w:numPr>
          <w:ilvl w:val="1"/>
          <w:numId w:val="95"/>
        </w:numPr>
        <w:rPr>
          <w:rStyle w:val="Hyperlink"/>
          <w:rFonts w:cstheme="minorHAnsi"/>
          <w:color w:val="auto"/>
          <w:u w:val="none"/>
        </w:rPr>
      </w:pPr>
      <w:r w:rsidRPr="00C15393">
        <w:rPr>
          <w:rStyle w:val="Hyperlink"/>
          <w:rFonts w:cstheme="minorHAnsi"/>
          <w:color w:val="auto"/>
          <w:u w:val="none"/>
        </w:rPr>
        <w:t>The information furnished is true and correct;</w:t>
      </w:r>
    </w:p>
    <w:p w14:paraId="08F64FAA" w14:textId="77777777" w:rsidR="00C15393" w:rsidRDefault="00E14656" w:rsidP="00C81B24">
      <w:pPr>
        <w:pStyle w:val="ListParagraph"/>
        <w:numPr>
          <w:ilvl w:val="1"/>
          <w:numId w:val="95"/>
        </w:numPr>
        <w:rPr>
          <w:rStyle w:val="Hyperlink"/>
          <w:rFonts w:cstheme="minorHAnsi"/>
          <w:color w:val="auto"/>
          <w:u w:val="none"/>
        </w:rPr>
      </w:pPr>
      <w:r w:rsidRPr="00C15393">
        <w:rPr>
          <w:rStyle w:val="Hyperlink"/>
          <w:rFonts w:cstheme="minorHAnsi"/>
          <w:color w:val="auto"/>
          <w:u w:val="none"/>
        </w:rPr>
        <w:t xml:space="preserve">The preference points claimed are in accordance with the General Conditions as indicated in paragraph </w:t>
      </w:r>
      <w:proofErr w:type="gramStart"/>
      <w:r w:rsidR="00E01861" w:rsidRPr="00552EE5">
        <w:rPr>
          <w:rStyle w:val="Hyperlink"/>
          <w:rFonts w:cstheme="minorHAnsi"/>
          <w:color w:val="auto"/>
          <w:u w:val="none"/>
        </w:rPr>
        <w:t xml:space="preserve">4.1 </w:t>
      </w:r>
      <w:r w:rsidRPr="00C15393">
        <w:rPr>
          <w:rStyle w:val="Hyperlink"/>
          <w:rFonts w:cstheme="minorHAnsi"/>
          <w:color w:val="auto"/>
          <w:u w:val="none"/>
        </w:rPr>
        <w:t xml:space="preserve"> of</w:t>
      </w:r>
      <w:proofErr w:type="gramEnd"/>
      <w:r w:rsidRPr="00C15393">
        <w:rPr>
          <w:rStyle w:val="Hyperlink"/>
          <w:rFonts w:cstheme="minorHAnsi"/>
          <w:color w:val="auto"/>
          <w:u w:val="none"/>
        </w:rPr>
        <w:t xml:space="preserve"> this </w:t>
      </w:r>
      <w:r w:rsidR="00E01861">
        <w:rPr>
          <w:rStyle w:val="Hyperlink"/>
          <w:rFonts w:cstheme="minorHAnsi"/>
          <w:color w:val="auto"/>
          <w:u w:val="none"/>
        </w:rPr>
        <w:t>document</w:t>
      </w:r>
      <w:r w:rsidRPr="00C15393">
        <w:rPr>
          <w:rStyle w:val="Hyperlink"/>
          <w:rFonts w:cstheme="minorHAnsi"/>
          <w:color w:val="auto"/>
          <w:u w:val="none"/>
        </w:rPr>
        <w:t>;</w:t>
      </w:r>
    </w:p>
    <w:p w14:paraId="6C5AD285" w14:textId="77777777" w:rsidR="00E14656" w:rsidRPr="00C15393" w:rsidRDefault="00E14656" w:rsidP="00C81B24">
      <w:pPr>
        <w:pStyle w:val="CM9"/>
        <w:numPr>
          <w:ilvl w:val="0"/>
          <w:numId w:val="96"/>
        </w:numPr>
        <w:spacing w:line="276" w:lineRule="auto"/>
        <w:jc w:val="both"/>
        <w:rPr>
          <w:rFonts w:asciiTheme="minorHAnsi" w:hAnsiTheme="minorHAnsi" w:cstheme="minorHAnsi"/>
          <w:sz w:val="22"/>
          <w:szCs w:val="22"/>
          <w:lang w:val="en-GB"/>
        </w:rPr>
      </w:pPr>
      <w:r w:rsidRPr="00C15393">
        <w:rPr>
          <w:rFonts w:asciiTheme="minorHAnsi" w:hAnsiTheme="minorHAnsi" w:cstheme="minorHAnsi"/>
          <w:sz w:val="22"/>
          <w:szCs w:val="22"/>
          <w:lang w:val="en-GB"/>
        </w:rPr>
        <w:t>In the event of a contract being awarded as a result of points claimed as shown in</w:t>
      </w:r>
      <w:r w:rsidR="00A9736F">
        <w:rPr>
          <w:rFonts w:asciiTheme="minorHAnsi" w:hAnsiTheme="minorHAnsi" w:cstheme="minorHAnsi"/>
          <w:sz w:val="22"/>
          <w:szCs w:val="22"/>
          <w:lang w:val="en-GB"/>
        </w:rPr>
        <w:t xml:space="preserve"> paragraph </w:t>
      </w:r>
      <w:proofErr w:type="gramStart"/>
      <w:r w:rsidR="00A9736F">
        <w:rPr>
          <w:rFonts w:asciiTheme="minorHAnsi" w:hAnsiTheme="minorHAnsi" w:cstheme="minorHAnsi"/>
          <w:sz w:val="22"/>
          <w:szCs w:val="22"/>
          <w:lang w:val="en-GB"/>
        </w:rPr>
        <w:t>4.3</w:t>
      </w:r>
      <w:r w:rsidRPr="00C15393">
        <w:rPr>
          <w:rFonts w:asciiTheme="minorHAnsi" w:hAnsiTheme="minorHAnsi" w:cstheme="minorHAnsi"/>
          <w:sz w:val="22"/>
          <w:szCs w:val="22"/>
          <w:lang w:val="en-GB"/>
        </w:rPr>
        <w:t xml:space="preserve">  the</w:t>
      </w:r>
      <w:proofErr w:type="gramEnd"/>
      <w:r w:rsidRPr="00C15393">
        <w:rPr>
          <w:rFonts w:asciiTheme="minorHAnsi" w:hAnsiTheme="minorHAnsi" w:cstheme="minorHAnsi"/>
          <w:sz w:val="22"/>
          <w:szCs w:val="22"/>
          <w:lang w:val="en-GB"/>
        </w:rPr>
        <w:t xml:space="preserve"> contractor may be required to furnish documentary proof to the satisfaction of the purchaser that the claims are correct; </w:t>
      </w:r>
    </w:p>
    <w:p w14:paraId="734B2722" w14:textId="77777777" w:rsidR="00E14656" w:rsidRPr="00C15393" w:rsidRDefault="00E14656" w:rsidP="00C81B24">
      <w:pPr>
        <w:pStyle w:val="CM9"/>
        <w:numPr>
          <w:ilvl w:val="0"/>
          <w:numId w:val="96"/>
        </w:numPr>
        <w:spacing w:line="276" w:lineRule="auto"/>
        <w:jc w:val="both"/>
        <w:rPr>
          <w:rFonts w:asciiTheme="minorHAnsi" w:hAnsiTheme="minorHAnsi" w:cstheme="minorHAnsi"/>
          <w:sz w:val="22"/>
          <w:szCs w:val="22"/>
          <w:lang w:val="en-GB"/>
        </w:rPr>
      </w:pPr>
      <w:r w:rsidRPr="00C15393">
        <w:rPr>
          <w:rFonts w:asciiTheme="minorHAnsi" w:hAnsiTheme="minorHAnsi" w:cstheme="minorHAnsi"/>
          <w:sz w:val="22"/>
          <w:szCs w:val="22"/>
          <w:lang w:val="en-GB"/>
        </w:rPr>
        <w:t xml:space="preserve">If the </w:t>
      </w:r>
      <w:r w:rsidR="00BB048D">
        <w:rPr>
          <w:rFonts w:asciiTheme="minorHAnsi" w:hAnsiTheme="minorHAnsi" w:cstheme="minorHAnsi"/>
          <w:sz w:val="22"/>
          <w:szCs w:val="22"/>
          <w:lang w:val="en-GB"/>
        </w:rPr>
        <w:t xml:space="preserve">preference points for </w:t>
      </w:r>
      <w:r w:rsidR="006875BE">
        <w:rPr>
          <w:rFonts w:asciiTheme="minorHAnsi" w:hAnsiTheme="minorHAnsi" w:cstheme="minorHAnsi"/>
          <w:sz w:val="22"/>
          <w:szCs w:val="22"/>
          <w:lang w:val="en-GB"/>
        </w:rPr>
        <w:t>specific goals have</w:t>
      </w:r>
      <w:r w:rsidRPr="00C15393">
        <w:rPr>
          <w:rFonts w:asciiTheme="minorHAnsi" w:hAnsiTheme="minorHAnsi" w:cstheme="minorHAnsi"/>
          <w:sz w:val="22"/>
          <w:szCs w:val="22"/>
          <w:lang w:val="en-GB"/>
        </w:rPr>
        <w:t xml:space="preserve"> been claimed or obtained on a fraudulent basis or any of the conditions of contract have not been fulfilled, the purchaser may, in addition to any other remedy it may have –</w:t>
      </w:r>
    </w:p>
    <w:p w14:paraId="25293612"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disqualify the person from the bidding process;</w:t>
      </w:r>
    </w:p>
    <w:p w14:paraId="390C079D"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recover costs, losses or damages it has incurred or suffered as a result of that person’s conduct;</w:t>
      </w:r>
    </w:p>
    <w:p w14:paraId="1D8CD8EB"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cancel the contract and claim any damages which it has suffered as a result of having to make less favourable arrangements due to such cancellation;</w:t>
      </w:r>
    </w:p>
    <w:p w14:paraId="3F6A82C4"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 xml:space="preserve">recommend that the bidder or contractor, its shareholders and directors, or only the shareholders and directors who acted on a fraudulent basis, be restricted by the National Treasury from obtaining business from any organ of state for a period not exceeding 10 years, after the </w:t>
      </w:r>
      <w:proofErr w:type="spellStart"/>
      <w:r w:rsidRPr="00EB29DD">
        <w:rPr>
          <w:rStyle w:val="Hyperlink"/>
          <w:rFonts w:cstheme="minorHAnsi"/>
          <w:color w:val="auto"/>
          <w:u w:val="none"/>
        </w:rPr>
        <w:t>audi</w:t>
      </w:r>
      <w:proofErr w:type="spellEnd"/>
      <w:r w:rsidRPr="00EB29DD">
        <w:rPr>
          <w:rStyle w:val="Hyperlink"/>
          <w:rFonts w:cstheme="minorHAnsi"/>
          <w:color w:val="auto"/>
          <w:u w:val="none"/>
        </w:rPr>
        <w:t xml:space="preserve"> alteram partem (hear the other side) rule has been applied; and</w:t>
      </w:r>
    </w:p>
    <w:p w14:paraId="74277968" w14:textId="77777777" w:rsidR="00E14656" w:rsidRDefault="00E14656" w:rsidP="00C81B24">
      <w:pPr>
        <w:pStyle w:val="ListParagraph"/>
        <w:numPr>
          <w:ilvl w:val="1"/>
          <w:numId w:val="97"/>
        </w:numPr>
        <w:rPr>
          <w:rFonts w:ascii="Arial" w:hAnsi="Arial" w:cs="Arial"/>
          <w:sz w:val="20"/>
          <w:szCs w:val="20"/>
          <w:lang w:val="en-GB"/>
        </w:rPr>
      </w:pPr>
      <w:r w:rsidRPr="00EB29DD">
        <w:rPr>
          <w:rStyle w:val="Hyperlink"/>
          <w:rFonts w:cstheme="minorHAnsi"/>
          <w:color w:val="auto"/>
          <w:u w:val="none"/>
        </w:rPr>
        <w:t>forward the matter for criminal prosecution</w:t>
      </w:r>
      <w:r w:rsidR="006875BE" w:rsidRPr="000E703C">
        <w:rPr>
          <w:rFonts w:cstheme="minorHAnsi"/>
          <w:lang w:val="en-GB"/>
        </w:rPr>
        <w:t>, if deemed necessary</w:t>
      </w:r>
    </w:p>
    <w:p w14:paraId="296993AD" w14:textId="77777777" w:rsidR="0060074E" w:rsidRDefault="0060074E" w:rsidP="0060074E">
      <w:pPr>
        <w:rPr>
          <w:rFonts w:ascii="Arial" w:hAnsi="Arial" w:cs="Arial"/>
          <w:sz w:val="20"/>
          <w:szCs w:val="20"/>
          <w:lang w:val="en-GB"/>
        </w:rPr>
      </w:pPr>
    </w:p>
    <w:p w14:paraId="5253284B" w14:textId="77777777" w:rsidR="00EB29DD" w:rsidRDefault="00EB29DD" w:rsidP="00EB29DD">
      <w:pPr>
        <w:rPr>
          <w:rFonts w:ascii="Arial" w:hAnsi="Arial" w:cs="Arial"/>
          <w:sz w:val="20"/>
          <w:szCs w:val="20"/>
          <w:lang w:val="en-GB"/>
        </w:rPr>
      </w:pPr>
    </w:p>
    <w:p w14:paraId="5B3D93EB"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Signature of Bidder(s)</w:t>
      </w:r>
      <w:r w:rsidRPr="0060074E">
        <w:rPr>
          <w:rFonts w:asciiTheme="minorHAnsi" w:hAnsiTheme="minorHAnsi" w:cstheme="minorHAnsi"/>
          <w:lang w:val="en-GB"/>
        </w:rPr>
        <w:t>___________________________________________________________</w:t>
      </w:r>
    </w:p>
    <w:p w14:paraId="646093EF" w14:textId="77777777" w:rsidR="00EB29DD" w:rsidRPr="0060074E" w:rsidRDefault="00EB29DD" w:rsidP="00EB29DD">
      <w:pPr>
        <w:rPr>
          <w:rFonts w:asciiTheme="minorHAnsi" w:hAnsiTheme="minorHAnsi" w:cstheme="minorHAnsi"/>
          <w:lang w:val="en-GB"/>
        </w:rPr>
      </w:pPr>
    </w:p>
    <w:p w14:paraId="68181170"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Address</w:t>
      </w:r>
      <w:r w:rsidRPr="0060074E">
        <w:rPr>
          <w:rFonts w:asciiTheme="minorHAnsi" w:hAnsiTheme="minorHAnsi" w:cstheme="minorHAnsi"/>
          <w:lang w:val="en-GB"/>
        </w:rPr>
        <w:t>_______________________________________________________________________</w:t>
      </w:r>
    </w:p>
    <w:p w14:paraId="7E61D8D0" w14:textId="77777777" w:rsidR="00EB29DD" w:rsidRPr="0060074E" w:rsidRDefault="00EB29DD" w:rsidP="00EB29DD">
      <w:pPr>
        <w:rPr>
          <w:rFonts w:asciiTheme="minorHAnsi" w:hAnsiTheme="minorHAnsi" w:cstheme="minorHAnsi"/>
          <w:lang w:val="en-GB"/>
        </w:rPr>
      </w:pPr>
    </w:p>
    <w:p w14:paraId="0AC7AFAF"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Date</w:t>
      </w:r>
      <w:r w:rsidRPr="0060074E">
        <w:rPr>
          <w:rFonts w:asciiTheme="minorHAnsi" w:hAnsiTheme="minorHAnsi" w:cstheme="minorHAnsi"/>
          <w:lang w:val="en-GB"/>
        </w:rPr>
        <w:t>____________________</w:t>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9C21F4">
        <w:rPr>
          <w:rFonts w:asciiTheme="minorHAnsi" w:hAnsiTheme="minorHAnsi" w:cstheme="minorHAnsi"/>
          <w:b/>
          <w:bCs/>
          <w:lang w:val="en-GB"/>
        </w:rPr>
        <w:t>Witnesses</w:t>
      </w:r>
      <w:r w:rsidRPr="0060074E">
        <w:rPr>
          <w:rFonts w:asciiTheme="minorHAnsi" w:hAnsiTheme="minorHAnsi" w:cstheme="minorHAnsi"/>
          <w:lang w:val="en-GB"/>
        </w:rPr>
        <w:tab/>
      </w:r>
      <w:proofErr w:type="gramStart"/>
      <w:r w:rsidRPr="0060074E">
        <w:rPr>
          <w:rFonts w:asciiTheme="minorHAnsi" w:hAnsiTheme="minorHAnsi" w:cstheme="minorHAnsi"/>
          <w:lang w:val="en-GB"/>
        </w:rPr>
        <w:t>1)_</w:t>
      </w:r>
      <w:proofErr w:type="gramEnd"/>
      <w:r w:rsidRPr="0060074E">
        <w:rPr>
          <w:rFonts w:asciiTheme="minorHAnsi" w:hAnsiTheme="minorHAnsi" w:cstheme="minorHAnsi"/>
          <w:lang w:val="en-GB"/>
        </w:rPr>
        <w:t>_____________________________</w:t>
      </w:r>
    </w:p>
    <w:p w14:paraId="29AB7377" w14:textId="77777777" w:rsidR="00EB29DD" w:rsidRPr="0060074E" w:rsidRDefault="00EB29DD" w:rsidP="00EB29DD">
      <w:pPr>
        <w:rPr>
          <w:rFonts w:asciiTheme="minorHAnsi" w:hAnsiTheme="minorHAnsi" w:cstheme="minorHAnsi"/>
          <w:lang w:val="en-GB"/>
        </w:rPr>
      </w:pPr>
    </w:p>
    <w:p w14:paraId="31795A1F" w14:textId="77777777" w:rsidR="00EB29DD" w:rsidRPr="0060074E" w:rsidRDefault="00EB29DD" w:rsidP="00EB29DD">
      <w:pPr>
        <w:rPr>
          <w:rFonts w:asciiTheme="minorHAnsi" w:hAnsiTheme="minorHAnsi" w:cstheme="minorHAnsi"/>
          <w:lang w:val="en-GB"/>
        </w:rPr>
      </w:pP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t>2)______________________________</w:t>
      </w:r>
    </w:p>
    <w:p w14:paraId="17833274" w14:textId="77777777" w:rsidR="00EB29DD" w:rsidRDefault="00EB29DD" w:rsidP="00EB29DD">
      <w:pPr>
        <w:pStyle w:val="ListParagraph"/>
        <w:ind w:left="1701"/>
        <w:rPr>
          <w:rFonts w:ascii="Arial" w:hAnsi="Arial" w:cs="Arial"/>
          <w:sz w:val="20"/>
          <w:szCs w:val="20"/>
          <w:lang w:val="en-GB"/>
        </w:rPr>
      </w:pPr>
    </w:p>
    <w:p w14:paraId="1F3341CB" w14:textId="77777777" w:rsidR="0060074E" w:rsidRDefault="0060074E">
      <w:pPr>
        <w:jc w:val="left"/>
        <w:rPr>
          <w:rFonts w:ascii="Arial" w:hAnsi="Arial" w:cs="Arial"/>
          <w:b/>
          <w:color w:val="000080"/>
          <w:sz w:val="28"/>
          <w:szCs w:val="28"/>
          <w:u w:val="single"/>
        </w:rPr>
      </w:pPr>
    </w:p>
    <w:p w14:paraId="0C6FBE53" w14:textId="77777777" w:rsidR="00B21670" w:rsidRDefault="00B21670" w:rsidP="00B21670">
      <w:pPr>
        <w:pStyle w:val="Heading1"/>
      </w:pPr>
      <w:bookmarkStart w:id="76" w:name="_Toc222498918"/>
      <w:r w:rsidRPr="007531A4">
        <w:t>Government Procurement: General Conditions of Contract</w:t>
      </w:r>
      <w:r w:rsidR="009C21F4">
        <w:t xml:space="preserve"> (GCC)</w:t>
      </w:r>
      <w:bookmarkEnd w:id="76"/>
    </w:p>
    <w:p w14:paraId="35E524C2" w14:textId="77777777" w:rsidR="00B21670" w:rsidRPr="008A2B1A" w:rsidRDefault="00B21670" w:rsidP="00B21670">
      <w:pPr>
        <w:pStyle w:val="Heading2"/>
        <w:rPr>
          <w:lang w:val="en-GB"/>
        </w:rPr>
      </w:pPr>
      <w:bookmarkStart w:id="77" w:name="_Toc222498919"/>
      <w:r>
        <w:rPr>
          <w:lang w:val="en-GB"/>
        </w:rPr>
        <w:t>Purpose</w:t>
      </w:r>
      <w:bookmarkEnd w:id="77"/>
    </w:p>
    <w:p w14:paraId="32BFFF91" w14:textId="77777777" w:rsidR="00B21670" w:rsidRPr="009D4A00" w:rsidRDefault="00B21670" w:rsidP="00C81B24">
      <w:pPr>
        <w:pStyle w:val="Tabletext0"/>
        <w:numPr>
          <w:ilvl w:val="0"/>
          <w:numId w:val="49"/>
        </w:numPr>
        <w:spacing w:line="276" w:lineRule="auto"/>
        <w:rPr>
          <w:rFonts w:asciiTheme="minorHAnsi" w:hAnsiTheme="minorHAnsi" w:cstheme="minorHAnsi"/>
          <w:sz w:val="22"/>
          <w:szCs w:val="22"/>
        </w:rPr>
      </w:pPr>
      <w:r w:rsidRPr="009D4A00">
        <w:rPr>
          <w:rFonts w:asciiTheme="minorHAnsi" w:hAnsiTheme="minorHAnsi" w:cstheme="minorHAnsi"/>
          <w:sz w:val="22"/>
          <w:szCs w:val="22"/>
        </w:rPr>
        <w:t xml:space="preserve">The purpose of this document is to: </w:t>
      </w:r>
    </w:p>
    <w:p w14:paraId="0ABC3665" w14:textId="77777777" w:rsidR="00B21670" w:rsidRDefault="00B21670" w:rsidP="00C81B24">
      <w:pPr>
        <w:pStyle w:val="ListParagraph"/>
        <w:numPr>
          <w:ilvl w:val="1"/>
          <w:numId w:val="50"/>
        </w:numPr>
        <w:rPr>
          <w:rStyle w:val="Hyperlink"/>
          <w:color w:val="auto"/>
          <w:u w:val="none"/>
        </w:rPr>
      </w:pPr>
      <w:r w:rsidRPr="009D4A00">
        <w:rPr>
          <w:rStyle w:val="Hyperlink"/>
          <w:color w:val="auto"/>
          <w:u w:val="none"/>
        </w:rPr>
        <w:t>Draw special attention to certain general conditions</w:t>
      </w:r>
      <w:r w:rsidR="005E4CC1">
        <w:rPr>
          <w:rStyle w:val="Hyperlink"/>
          <w:color w:val="auto"/>
          <w:u w:val="none"/>
        </w:rPr>
        <w:t xml:space="preserve"> (clauses)</w:t>
      </w:r>
      <w:r w:rsidRPr="009D4A00">
        <w:rPr>
          <w:rStyle w:val="Hyperlink"/>
          <w:color w:val="auto"/>
          <w:u w:val="none"/>
        </w:rPr>
        <w:t xml:space="preserve"> applicable to government </w:t>
      </w:r>
      <w:r w:rsidR="005E4CC1">
        <w:rPr>
          <w:rStyle w:val="Hyperlink"/>
          <w:color w:val="auto"/>
          <w:u w:val="none"/>
        </w:rPr>
        <w:t>b</w:t>
      </w:r>
      <w:r w:rsidRPr="009D4A00">
        <w:rPr>
          <w:rStyle w:val="Hyperlink"/>
          <w:color w:val="auto"/>
          <w:u w:val="none"/>
        </w:rPr>
        <w:t>ids, contracts and orders; and</w:t>
      </w:r>
    </w:p>
    <w:p w14:paraId="717F7690" w14:textId="77777777" w:rsidR="00B21670" w:rsidRPr="009D4A00" w:rsidRDefault="00B21670" w:rsidP="00C81B24">
      <w:pPr>
        <w:pStyle w:val="ListParagraph"/>
        <w:numPr>
          <w:ilvl w:val="1"/>
          <w:numId w:val="50"/>
        </w:numPr>
        <w:rPr>
          <w:rStyle w:val="Hyperlink"/>
          <w:color w:val="auto"/>
          <w:u w:val="none"/>
        </w:rPr>
      </w:pPr>
      <w:r w:rsidRPr="009D4A00">
        <w:rPr>
          <w:rStyle w:val="Hyperlink"/>
          <w:color w:val="auto"/>
          <w:u w:val="none"/>
        </w:rPr>
        <w:t>To ensure that clients are familiar with regard to the rights and obligations of all parties involved in doing business with government.</w:t>
      </w:r>
    </w:p>
    <w:p w14:paraId="41F46328" w14:textId="77777777" w:rsidR="00B21670" w:rsidRDefault="00B21670" w:rsidP="00C81B24">
      <w:pPr>
        <w:pStyle w:val="ListParagraph"/>
        <w:numPr>
          <w:ilvl w:val="0"/>
          <w:numId w:val="50"/>
        </w:numPr>
        <w:rPr>
          <w:lang w:val="en-US"/>
        </w:rPr>
      </w:pPr>
      <w:r w:rsidRPr="009D4A00">
        <w:rPr>
          <w:lang w:val="en-US"/>
        </w:rPr>
        <w:t>In this document words in the singular also mean in the plural and vice versa and words in the masculine also mean in the feminine and neuter.</w:t>
      </w:r>
    </w:p>
    <w:p w14:paraId="578CBE49" w14:textId="77777777" w:rsidR="00B21670" w:rsidRDefault="00B21670" w:rsidP="00C81B24">
      <w:pPr>
        <w:pStyle w:val="ListParagraph"/>
        <w:numPr>
          <w:ilvl w:val="0"/>
          <w:numId w:val="50"/>
        </w:numPr>
        <w:rPr>
          <w:lang w:val="en-US"/>
        </w:rPr>
      </w:pPr>
      <w:r w:rsidRPr="009D4A00">
        <w:rPr>
          <w:lang w:val="en-US"/>
        </w:rPr>
        <w:t>The GCC will form part of all bid documents and may not be amended</w:t>
      </w:r>
    </w:p>
    <w:p w14:paraId="4D6CDEAB" w14:textId="77777777" w:rsidR="00B21670" w:rsidRPr="004533CB" w:rsidRDefault="00B21670" w:rsidP="00C81B24">
      <w:pPr>
        <w:pStyle w:val="ListParagraph"/>
        <w:numPr>
          <w:ilvl w:val="0"/>
          <w:numId w:val="50"/>
        </w:numPr>
        <w:rPr>
          <w:lang w:val="en-US"/>
        </w:rPr>
      </w:pPr>
      <w:r w:rsidRPr="004533CB">
        <w:rPr>
          <w:rFonts w:cstheme="minorHAnsi"/>
        </w:rPr>
        <w:t xml:space="preserve">Conditions of </w:t>
      </w:r>
      <w:r w:rsidR="004533CB" w:rsidRPr="004533CB">
        <w:rPr>
          <w:rFonts w:cstheme="minorHAnsi"/>
        </w:rPr>
        <w:t>c</w:t>
      </w:r>
      <w:r w:rsidRPr="004533CB">
        <w:rPr>
          <w:rFonts w:cstheme="minorHAnsi"/>
        </w:rPr>
        <w:t xml:space="preserve">ontract relevant to </w:t>
      </w:r>
      <w:r w:rsidR="004533CB" w:rsidRPr="004533CB">
        <w:rPr>
          <w:rFonts w:cstheme="minorHAnsi"/>
        </w:rPr>
        <w:t>this</w:t>
      </w:r>
      <w:r w:rsidRPr="004533CB">
        <w:rPr>
          <w:rFonts w:cstheme="minorHAnsi"/>
        </w:rPr>
        <w:t xml:space="preserve"> bid, </w:t>
      </w:r>
      <w:r w:rsidR="004533CB" w:rsidRPr="004533CB">
        <w:rPr>
          <w:rFonts w:cstheme="minorHAnsi"/>
        </w:rPr>
        <w:t>will</w:t>
      </w:r>
      <w:r w:rsidRPr="004533CB">
        <w:rPr>
          <w:rFonts w:cstheme="minorHAnsi"/>
        </w:rPr>
        <w:t xml:space="preserve"> be compiled separately (if</w:t>
      </w:r>
      <w:r w:rsidR="004533CB" w:rsidRPr="004533CB">
        <w:rPr>
          <w:rFonts w:cstheme="minorHAnsi"/>
        </w:rPr>
        <w:t xml:space="preserve"> </w:t>
      </w:r>
      <w:r w:rsidRPr="004533CB">
        <w:rPr>
          <w:rFonts w:cstheme="minorHAnsi"/>
        </w:rPr>
        <w:t xml:space="preserve">applicable) and will supplement the GCC.  Whenever there is a conflict, the provisions in the </w:t>
      </w:r>
      <w:r w:rsidR="004533CB" w:rsidRPr="004533CB">
        <w:rPr>
          <w:rFonts w:cstheme="minorHAnsi"/>
        </w:rPr>
        <w:t>contract</w:t>
      </w:r>
      <w:r w:rsidRPr="004533CB">
        <w:rPr>
          <w:rFonts w:cstheme="minorHAnsi"/>
        </w:rPr>
        <w:t xml:space="preserve"> shall prevail</w:t>
      </w:r>
    </w:p>
    <w:p w14:paraId="64A73264" w14:textId="77777777" w:rsidR="00B21670" w:rsidRPr="0056332A" w:rsidRDefault="00B21670" w:rsidP="00B21670">
      <w:pPr>
        <w:pStyle w:val="Heading2"/>
      </w:pPr>
      <w:bookmarkStart w:id="78" w:name="_Toc222498920"/>
      <w:r w:rsidRPr="0056332A">
        <w:t>Application</w:t>
      </w:r>
      <w:bookmarkEnd w:id="78"/>
    </w:p>
    <w:p w14:paraId="7D451239" w14:textId="77777777" w:rsidR="00B21670" w:rsidRPr="008A2B1A" w:rsidRDefault="00B21670" w:rsidP="00C81B24">
      <w:pPr>
        <w:pStyle w:val="ListParagraph"/>
        <w:numPr>
          <w:ilvl w:val="0"/>
          <w:numId w:val="51"/>
        </w:numPr>
        <w:rPr>
          <w:rFonts w:cstheme="minorHAnsi"/>
        </w:rPr>
      </w:pPr>
      <w:r>
        <w:rPr>
          <w:rFonts w:ascii="Arial" w:hAnsi="Arial" w:cs="Arial"/>
          <w:sz w:val="20"/>
        </w:rPr>
        <w:tab/>
      </w:r>
      <w:r w:rsidRPr="008A2B1A">
        <w:rPr>
          <w:rFonts w:cstheme="minorHAnsi"/>
        </w:rPr>
        <w:t xml:space="preserve">These general conditions are applicable to all </w:t>
      </w:r>
      <w:r w:rsidR="005E4CC1">
        <w:rPr>
          <w:rFonts w:cstheme="minorHAnsi"/>
        </w:rPr>
        <w:t>b</w:t>
      </w:r>
      <w:r w:rsidRPr="008A2B1A">
        <w:rPr>
          <w:rFonts w:cstheme="minorHAnsi"/>
        </w:rPr>
        <w:t xml:space="preserve">ids, contracts and orders including </w:t>
      </w:r>
      <w:r w:rsidR="005E4CC1">
        <w:rPr>
          <w:rFonts w:cstheme="minorHAnsi"/>
        </w:rPr>
        <w:t>b</w:t>
      </w:r>
      <w:r w:rsidRPr="008A2B1A">
        <w:rPr>
          <w:rFonts w:cstheme="minorHAnsi"/>
        </w:rPr>
        <w:t xml:space="preserve">ids for functional and professional services, sales, hiring, letting and the granting or acquiring of rights, but excluding immovable property, unless otherwise indicated in the bidding documents. </w:t>
      </w:r>
    </w:p>
    <w:p w14:paraId="5DD90420" w14:textId="77777777" w:rsidR="00B21670" w:rsidRPr="004533CB" w:rsidRDefault="00B21670" w:rsidP="00C81B24">
      <w:pPr>
        <w:pStyle w:val="ListParagraph"/>
        <w:numPr>
          <w:ilvl w:val="0"/>
          <w:numId w:val="51"/>
        </w:numPr>
        <w:rPr>
          <w:rFonts w:cstheme="minorHAnsi"/>
        </w:rPr>
      </w:pPr>
      <w:r w:rsidRPr="008A2B1A">
        <w:rPr>
          <w:rFonts w:cstheme="minorHAnsi"/>
        </w:rPr>
        <w:tab/>
      </w:r>
      <w:r w:rsidRPr="004533CB">
        <w:rPr>
          <w:rFonts w:cstheme="minorHAnsi"/>
        </w:rPr>
        <w:t xml:space="preserve">Where applicable, </w:t>
      </w:r>
      <w:r w:rsidR="004533CB" w:rsidRPr="004533CB">
        <w:rPr>
          <w:rFonts w:cstheme="minorHAnsi"/>
        </w:rPr>
        <w:t>contractual provisions will be</w:t>
      </w:r>
      <w:r w:rsidRPr="004533CB">
        <w:rPr>
          <w:rFonts w:cstheme="minorHAnsi"/>
        </w:rPr>
        <w:t xml:space="preserve"> </w:t>
      </w:r>
      <w:r w:rsidR="004533CB" w:rsidRPr="004533CB">
        <w:rPr>
          <w:rFonts w:cstheme="minorHAnsi"/>
        </w:rPr>
        <w:t>drafted</w:t>
      </w:r>
      <w:r w:rsidRPr="004533CB">
        <w:rPr>
          <w:rFonts w:cstheme="minorHAnsi"/>
        </w:rPr>
        <w:t xml:space="preserve"> to cover specific supplies, services or works.  </w:t>
      </w:r>
    </w:p>
    <w:p w14:paraId="69801D5C" w14:textId="77777777" w:rsidR="00B21670" w:rsidRPr="0056332A" w:rsidRDefault="00B21670" w:rsidP="00B21670">
      <w:pPr>
        <w:pStyle w:val="Heading2"/>
      </w:pPr>
      <w:bookmarkStart w:id="79" w:name="_Toc222498921"/>
      <w:r w:rsidRPr="0056332A">
        <w:t>General</w:t>
      </w:r>
      <w:bookmarkEnd w:id="79"/>
    </w:p>
    <w:p w14:paraId="72F3352D" w14:textId="77777777" w:rsidR="009C21F4" w:rsidRPr="004533CB" w:rsidRDefault="00B21670" w:rsidP="00C81B24">
      <w:pPr>
        <w:pStyle w:val="ListParagraph"/>
        <w:numPr>
          <w:ilvl w:val="0"/>
          <w:numId w:val="52"/>
        </w:numPr>
        <w:rPr>
          <w:rFonts w:cstheme="minorHAnsi"/>
        </w:rPr>
      </w:pPr>
      <w:r w:rsidRPr="008A2B1A">
        <w:rPr>
          <w:rFonts w:cstheme="minorHAnsi"/>
        </w:rPr>
        <w:tab/>
        <w:t xml:space="preserve">Unless otherwise indicated in the bidding documents, the purchaser shall not be liable for any expense incurred in the preparation and submission of a bid. Where applicable a non-refundable fee for documents may be charged. </w:t>
      </w:r>
      <w:r w:rsidRPr="004533CB">
        <w:rPr>
          <w:rFonts w:cstheme="minorHAnsi"/>
        </w:rPr>
        <w:t xml:space="preserve"> </w:t>
      </w:r>
    </w:p>
    <w:p w14:paraId="774BE89E" w14:textId="77777777" w:rsidR="00B21670" w:rsidRPr="0056332A" w:rsidRDefault="00B21670" w:rsidP="00B21670">
      <w:pPr>
        <w:pStyle w:val="Heading2"/>
      </w:pPr>
      <w:bookmarkStart w:id="80" w:name="_Toc222498922"/>
      <w:r w:rsidRPr="0056332A">
        <w:t>Standards</w:t>
      </w:r>
      <w:bookmarkEnd w:id="80"/>
    </w:p>
    <w:p w14:paraId="3627FD8B" w14:textId="77777777" w:rsidR="00B21670" w:rsidRPr="008A2B1A" w:rsidRDefault="00B21670" w:rsidP="00C81B24">
      <w:pPr>
        <w:pStyle w:val="ListParagraph"/>
        <w:numPr>
          <w:ilvl w:val="0"/>
          <w:numId w:val="53"/>
        </w:numPr>
        <w:rPr>
          <w:rFonts w:cstheme="minorHAnsi"/>
        </w:rPr>
      </w:pPr>
      <w:r w:rsidRPr="008A2B1A">
        <w:rPr>
          <w:rFonts w:cstheme="minorHAnsi"/>
        </w:rPr>
        <w:t xml:space="preserve">The goods supplied shall conform to the standards mentioned in the bidding documents and specifications. </w:t>
      </w:r>
    </w:p>
    <w:p w14:paraId="373698FC" w14:textId="77777777" w:rsidR="00B21670" w:rsidRPr="0056332A" w:rsidRDefault="00B21670" w:rsidP="00B21670">
      <w:pPr>
        <w:pStyle w:val="Heading2"/>
      </w:pPr>
      <w:bookmarkStart w:id="81" w:name="_Toc222498923"/>
      <w:r w:rsidRPr="0056332A">
        <w:t>Use of contract documents</w:t>
      </w:r>
      <w:r w:rsidR="00C32641">
        <w:t>,</w:t>
      </w:r>
      <w:r w:rsidRPr="0056332A">
        <w:t xml:space="preserve"> information</w:t>
      </w:r>
      <w:r w:rsidR="00C32641">
        <w:t xml:space="preserve"> and</w:t>
      </w:r>
      <w:r w:rsidRPr="0056332A">
        <w:t xml:space="preserve"> inspection</w:t>
      </w:r>
      <w:bookmarkEnd w:id="81"/>
    </w:p>
    <w:p w14:paraId="4497CD12" w14:textId="77777777" w:rsidR="00B21670" w:rsidRPr="0056332A" w:rsidRDefault="00B21670" w:rsidP="00C81B24">
      <w:pPr>
        <w:pStyle w:val="ListParagraph"/>
        <w:numPr>
          <w:ilvl w:val="0"/>
          <w:numId w:val="54"/>
        </w:numPr>
        <w:rPr>
          <w:rFonts w:ascii="Arial" w:hAnsi="Arial" w:cs="Arial"/>
          <w:sz w:val="20"/>
        </w:rPr>
      </w:pPr>
      <w:r>
        <w:rPr>
          <w:rFonts w:ascii="Arial" w:hAnsi="Arial" w:cs="Arial"/>
          <w:sz w:val="20"/>
        </w:rPr>
        <w:tab/>
      </w:r>
      <w:r w:rsidRPr="0075293C">
        <w:rPr>
          <w:rFonts w:cstheme="minorHAnsi"/>
        </w:rPr>
        <w:t>The supplier shall not, without the purchaser’s prior written consent, disclose the contract, or any provision thereof, or any specification, plan, drawing, pattern, sample, or information furnished by or on behalf of the purchaser in connection therewith, to any person other than a person employed by the supplier in the performance of the contract.  Disclosure to any such employed person shall be made in confidence and shall extend only so far as may be necessary for purposes of such performance.</w:t>
      </w:r>
      <w:r w:rsidRPr="0056332A">
        <w:rPr>
          <w:rFonts w:ascii="Arial" w:hAnsi="Arial" w:cs="Arial"/>
          <w:sz w:val="20"/>
        </w:rPr>
        <w:t xml:space="preserve"> </w:t>
      </w:r>
    </w:p>
    <w:p w14:paraId="0EA2F6FF" w14:textId="77777777" w:rsidR="00B21670" w:rsidRPr="0075293C" w:rsidRDefault="00B21670" w:rsidP="00C81B24">
      <w:pPr>
        <w:pStyle w:val="ListParagraph"/>
        <w:numPr>
          <w:ilvl w:val="0"/>
          <w:numId w:val="54"/>
        </w:numPr>
        <w:rPr>
          <w:rFonts w:cstheme="minorHAnsi"/>
        </w:rPr>
      </w:pPr>
      <w:r w:rsidRPr="0075293C">
        <w:rPr>
          <w:rFonts w:cstheme="minorHAnsi"/>
        </w:rPr>
        <w:t xml:space="preserve">The supplier shall not, without the purchaser’s prior written consent, make use of any document or information mentioned in </w:t>
      </w:r>
      <w:r w:rsidR="00DC2B91">
        <w:rPr>
          <w:rFonts w:cstheme="minorHAnsi"/>
        </w:rPr>
        <w:t xml:space="preserve">GCC </w:t>
      </w:r>
      <w:r w:rsidR="005E4CC1">
        <w:rPr>
          <w:rFonts w:cstheme="minorHAnsi"/>
        </w:rPr>
        <w:t>clause</w:t>
      </w:r>
      <w:r w:rsidRPr="0075293C">
        <w:rPr>
          <w:rFonts w:cstheme="minorHAnsi"/>
        </w:rPr>
        <w:t xml:space="preserve"> </w:t>
      </w:r>
      <w:r w:rsidR="009C21F4">
        <w:rPr>
          <w:rFonts w:cstheme="minorHAnsi"/>
        </w:rPr>
        <w:t>5</w:t>
      </w:r>
      <w:r>
        <w:rPr>
          <w:rFonts w:cstheme="minorHAnsi"/>
        </w:rPr>
        <w:t>.5(a)</w:t>
      </w:r>
      <w:r w:rsidRPr="0075293C">
        <w:rPr>
          <w:rFonts w:cstheme="minorHAnsi"/>
        </w:rPr>
        <w:t xml:space="preserve"> except for purposes of performing the contract. </w:t>
      </w:r>
    </w:p>
    <w:p w14:paraId="1CEA44BE" w14:textId="77777777" w:rsidR="00B21670" w:rsidRPr="0075293C" w:rsidRDefault="00B21670" w:rsidP="00C81B24">
      <w:pPr>
        <w:pStyle w:val="ListParagraph"/>
        <w:numPr>
          <w:ilvl w:val="0"/>
          <w:numId w:val="54"/>
        </w:numPr>
        <w:rPr>
          <w:rFonts w:cstheme="minorHAnsi"/>
        </w:rPr>
      </w:pPr>
      <w:r>
        <w:rPr>
          <w:rFonts w:cstheme="minorHAnsi"/>
        </w:rPr>
        <w:tab/>
      </w:r>
      <w:r w:rsidRPr="0075293C">
        <w:rPr>
          <w:rFonts w:cstheme="minorHAnsi"/>
        </w:rPr>
        <w:t xml:space="preserve">Any document, other than the contract itself mentioned in </w:t>
      </w:r>
      <w:r w:rsidR="00DC2B91">
        <w:rPr>
          <w:rFonts w:cstheme="minorHAnsi"/>
        </w:rPr>
        <w:t xml:space="preserve">GCC </w:t>
      </w:r>
      <w:r w:rsidR="005E4CC1">
        <w:rPr>
          <w:rFonts w:cstheme="minorHAnsi"/>
        </w:rPr>
        <w:t>clause</w:t>
      </w:r>
      <w:r w:rsidRPr="0075293C">
        <w:rPr>
          <w:rFonts w:cstheme="minorHAnsi"/>
        </w:rPr>
        <w:t xml:space="preserve"> </w:t>
      </w:r>
      <w:r w:rsidR="009C21F4">
        <w:rPr>
          <w:rFonts w:cstheme="minorHAnsi"/>
        </w:rPr>
        <w:t>5</w:t>
      </w:r>
      <w:r w:rsidRPr="0075293C">
        <w:rPr>
          <w:rFonts w:cstheme="minorHAnsi"/>
        </w:rPr>
        <w:t xml:space="preserve">.5(a) shall remain the property of the purchaser and shall be returned (all copies) to the purchaser on completion of the supplier’s performance under the contract if so required by the purchaser. </w:t>
      </w:r>
    </w:p>
    <w:p w14:paraId="625BF806" w14:textId="77777777" w:rsidR="00B21670" w:rsidRPr="0075293C" w:rsidRDefault="00B21670" w:rsidP="00C81B24">
      <w:pPr>
        <w:pStyle w:val="ListParagraph"/>
        <w:numPr>
          <w:ilvl w:val="0"/>
          <w:numId w:val="54"/>
        </w:numPr>
        <w:rPr>
          <w:rFonts w:cstheme="minorHAnsi"/>
        </w:rPr>
      </w:pPr>
      <w:r w:rsidRPr="0075293C">
        <w:rPr>
          <w:rFonts w:cstheme="minorHAnsi"/>
        </w:rPr>
        <w:tab/>
        <w:t xml:space="preserve">The supplier shall permit the purchaser to inspect the supplier’s records relating to the performance of the supplier and to have them audited by auditors appointed by the purchaser, if so required by the purchaser. </w:t>
      </w:r>
    </w:p>
    <w:p w14:paraId="7D46F78F" w14:textId="77777777" w:rsidR="00B21670" w:rsidRPr="0056332A" w:rsidRDefault="00B21670" w:rsidP="00B21670">
      <w:pPr>
        <w:pStyle w:val="Heading2"/>
      </w:pPr>
      <w:bookmarkStart w:id="82" w:name="_Toc222498924"/>
      <w:r w:rsidRPr="0056332A">
        <w:t>Patent rights</w:t>
      </w:r>
      <w:bookmarkEnd w:id="82"/>
    </w:p>
    <w:p w14:paraId="2694330B" w14:textId="77777777" w:rsidR="00B21670" w:rsidRPr="0075293C" w:rsidRDefault="00B21670" w:rsidP="00C81B24">
      <w:pPr>
        <w:pStyle w:val="ListParagraph"/>
        <w:numPr>
          <w:ilvl w:val="0"/>
          <w:numId w:val="55"/>
        </w:numPr>
        <w:rPr>
          <w:rFonts w:cstheme="minorHAnsi"/>
        </w:rPr>
      </w:pPr>
      <w:r w:rsidRPr="0075293C">
        <w:rPr>
          <w:rFonts w:cstheme="minorHAnsi"/>
        </w:rPr>
        <w:t>The supplier shall indemnify the purchaser against all third-party claims of infringement of patent, trademark, or industrial design rights arising from use of the goods or any part thereof by the purchaser.</w:t>
      </w:r>
    </w:p>
    <w:p w14:paraId="1E76FDD9" w14:textId="77777777" w:rsidR="00B21670" w:rsidRPr="0056332A" w:rsidRDefault="00B21670" w:rsidP="00B21670">
      <w:pPr>
        <w:pStyle w:val="Heading2"/>
      </w:pPr>
      <w:bookmarkStart w:id="83" w:name="_Toc222498925"/>
      <w:r w:rsidRPr="0056332A">
        <w:t>Performance security</w:t>
      </w:r>
      <w:bookmarkEnd w:id="83"/>
    </w:p>
    <w:p w14:paraId="55F520EF" w14:textId="77777777" w:rsidR="00B21670" w:rsidRPr="0075293C" w:rsidRDefault="00B21670" w:rsidP="00C81B24">
      <w:pPr>
        <w:pStyle w:val="ListParagraph"/>
        <w:numPr>
          <w:ilvl w:val="0"/>
          <w:numId w:val="56"/>
        </w:numPr>
        <w:rPr>
          <w:rFonts w:cstheme="minorHAnsi"/>
        </w:rPr>
      </w:pPr>
      <w:r w:rsidRPr="0075293C">
        <w:rPr>
          <w:rFonts w:cstheme="minorHAnsi"/>
        </w:rPr>
        <w:tab/>
        <w:t xml:space="preserve">Within thirty (30) days of receipt of the notification of contract award, the successful bidder shall furnish to the purchaser the performance security of the amount specified in </w:t>
      </w:r>
      <w:r w:rsidR="009C21F4">
        <w:rPr>
          <w:rFonts w:cstheme="minorHAnsi"/>
        </w:rPr>
        <w:t>the contract</w:t>
      </w:r>
      <w:r w:rsidRPr="0075293C">
        <w:rPr>
          <w:rFonts w:cstheme="minorHAnsi"/>
        </w:rPr>
        <w:t xml:space="preserve">. </w:t>
      </w:r>
    </w:p>
    <w:p w14:paraId="37FD4605" w14:textId="77777777" w:rsidR="00B21670" w:rsidRPr="0075293C" w:rsidRDefault="00B21670" w:rsidP="00C81B24">
      <w:pPr>
        <w:pStyle w:val="ListParagraph"/>
        <w:numPr>
          <w:ilvl w:val="0"/>
          <w:numId w:val="56"/>
        </w:numPr>
        <w:rPr>
          <w:rFonts w:cstheme="minorHAnsi"/>
        </w:rPr>
      </w:pPr>
      <w:r w:rsidRPr="0075293C">
        <w:rPr>
          <w:rFonts w:cstheme="minorHAnsi"/>
        </w:rPr>
        <w:t xml:space="preserve">The proceeds of the performance security shall be payable to the purchaser as compensation for any loss resulting from the supplier’s failure to complete his obligations under the contract. </w:t>
      </w:r>
    </w:p>
    <w:p w14:paraId="0A73F574" w14:textId="77777777" w:rsidR="00B21670" w:rsidRPr="0075293C" w:rsidRDefault="00B21670" w:rsidP="00C81B24">
      <w:pPr>
        <w:pStyle w:val="ListParagraph"/>
        <w:numPr>
          <w:ilvl w:val="0"/>
          <w:numId w:val="56"/>
        </w:numPr>
        <w:rPr>
          <w:rFonts w:cstheme="minorHAnsi"/>
        </w:rPr>
      </w:pPr>
      <w:r w:rsidRPr="0075293C">
        <w:rPr>
          <w:rFonts w:cstheme="minorHAnsi"/>
        </w:rPr>
        <w:t xml:space="preserve">The performance security shall be denominated in the currency of the contract, or in a freely convertible currency acceptable to the purchaser and shall be in one of the following forms: </w:t>
      </w:r>
    </w:p>
    <w:p w14:paraId="1D9C0922" w14:textId="77777777" w:rsidR="00B21670" w:rsidRDefault="00B21670" w:rsidP="00C81B24">
      <w:pPr>
        <w:pStyle w:val="ListParagraph"/>
        <w:numPr>
          <w:ilvl w:val="1"/>
          <w:numId w:val="57"/>
        </w:numPr>
        <w:rPr>
          <w:rFonts w:ascii="Arial" w:hAnsi="Arial" w:cs="Arial"/>
          <w:sz w:val="20"/>
        </w:rPr>
      </w:pPr>
      <w:r>
        <w:rPr>
          <w:rFonts w:ascii="Arial" w:hAnsi="Arial" w:cs="Arial"/>
          <w:sz w:val="20"/>
        </w:rPr>
        <w:tab/>
      </w:r>
      <w:r w:rsidRPr="0075293C">
        <w:rPr>
          <w:rStyle w:val="Hyperlink"/>
          <w:rFonts w:cstheme="minorHAnsi"/>
          <w:color w:val="auto"/>
          <w:u w:val="none"/>
        </w:rPr>
        <w:t>a bank guarantee or an irrevocable letter of credit issued by a reputable bank located in the purchaser’s country or abroad, acceptable to the purchaser, in the form provided in the bidding documents or another form acceptable to the purchaser; or</w:t>
      </w:r>
    </w:p>
    <w:p w14:paraId="0617145A" w14:textId="77777777" w:rsidR="00B21670" w:rsidRPr="0075293C" w:rsidRDefault="00B21670" w:rsidP="00C81B24">
      <w:pPr>
        <w:pStyle w:val="ListParagraph"/>
        <w:numPr>
          <w:ilvl w:val="1"/>
          <w:numId w:val="57"/>
        </w:numPr>
        <w:rPr>
          <w:rFonts w:cstheme="minorHAnsi"/>
        </w:rPr>
      </w:pPr>
      <w:r w:rsidRPr="0075293C">
        <w:rPr>
          <w:rFonts w:cstheme="minorHAnsi"/>
        </w:rPr>
        <w:t>a cashier’s or certified cheque</w:t>
      </w:r>
      <w:r w:rsidRPr="0075293C">
        <w:rPr>
          <w:rFonts w:ascii="Arial" w:hAnsi="Arial" w:cs="Arial"/>
          <w:sz w:val="20"/>
        </w:rPr>
        <w:t xml:space="preserve"> </w:t>
      </w:r>
    </w:p>
    <w:p w14:paraId="3E74809C" w14:textId="77777777" w:rsidR="00B21670" w:rsidRPr="0075293C" w:rsidRDefault="00B21670" w:rsidP="00C81B24">
      <w:pPr>
        <w:pStyle w:val="ListParagraph"/>
        <w:numPr>
          <w:ilvl w:val="0"/>
          <w:numId w:val="56"/>
        </w:numPr>
        <w:rPr>
          <w:rFonts w:cstheme="minorHAnsi"/>
        </w:rPr>
      </w:pPr>
      <w:r>
        <w:rPr>
          <w:rFonts w:cstheme="minorHAnsi"/>
        </w:rPr>
        <w:tab/>
      </w:r>
      <w:r w:rsidRPr="0075293C">
        <w:rPr>
          <w:rFonts w:cstheme="minorHAnsi"/>
        </w:rPr>
        <w:t xml:space="preserve">The performance security will be discharged by the purchaser and returned to the supplier not later than thirty (30) days following the date of completion of the supplier’s performance obligations under the contract, including any warranty obligations, unless otherwise specified in </w:t>
      </w:r>
      <w:r w:rsidR="009C21F4">
        <w:rPr>
          <w:rFonts w:cstheme="minorHAnsi"/>
        </w:rPr>
        <w:t>the contract.</w:t>
      </w:r>
    </w:p>
    <w:p w14:paraId="1676B831" w14:textId="77777777" w:rsidR="00B21670" w:rsidRDefault="00B21670" w:rsidP="00B21670">
      <w:pPr>
        <w:pStyle w:val="Heading2"/>
      </w:pPr>
      <w:bookmarkStart w:id="84" w:name="_Toc222498926"/>
      <w:r w:rsidRPr="0056332A">
        <w:t>Inspections, tests and analyses</w:t>
      </w:r>
      <w:bookmarkEnd w:id="84"/>
    </w:p>
    <w:p w14:paraId="6384E945" w14:textId="77777777" w:rsidR="00B21670" w:rsidRPr="000A01AD" w:rsidRDefault="00B21670" w:rsidP="00C81B24">
      <w:pPr>
        <w:pStyle w:val="ListParagraph"/>
        <w:numPr>
          <w:ilvl w:val="0"/>
          <w:numId w:val="58"/>
        </w:numPr>
        <w:rPr>
          <w:rFonts w:cstheme="minorHAnsi"/>
        </w:rPr>
      </w:pPr>
      <w:r w:rsidRPr="000A01AD">
        <w:rPr>
          <w:rFonts w:cstheme="minorHAnsi"/>
        </w:rPr>
        <w:tab/>
      </w:r>
      <w:r w:rsidRPr="0075293C">
        <w:rPr>
          <w:rFonts w:cstheme="minorHAnsi"/>
        </w:rPr>
        <w:t xml:space="preserve">All pre-bidding testing will be for the account of the bidder. </w:t>
      </w:r>
    </w:p>
    <w:p w14:paraId="7CF5E21E" w14:textId="77777777" w:rsidR="00B21670" w:rsidRPr="0075293C" w:rsidRDefault="00B21670" w:rsidP="00C81B24">
      <w:pPr>
        <w:pStyle w:val="ListParagraph"/>
        <w:numPr>
          <w:ilvl w:val="0"/>
          <w:numId w:val="58"/>
        </w:numPr>
        <w:rPr>
          <w:rFonts w:cstheme="minorHAnsi"/>
        </w:rPr>
      </w:pPr>
      <w:r>
        <w:rPr>
          <w:rFonts w:cstheme="minorHAnsi"/>
        </w:rPr>
        <w:tab/>
      </w:r>
      <w:r w:rsidRPr="0075293C">
        <w:rPr>
          <w:rFonts w:cstheme="minorHAnsi"/>
        </w:rPr>
        <w:t xml:space="preserve">If it is a bid condition that supplies to be produced or services to be rendered should at any stage during production or execution or on completion be subject to inspection, the premises of the bidder or contractor shall be open, at all reasonable hours, for inspection by a representative of the Department or an organisation acting on behalf of the Department. </w:t>
      </w:r>
    </w:p>
    <w:p w14:paraId="7FF081DF" w14:textId="77777777" w:rsidR="00B21670" w:rsidRPr="0075293C" w:rsidRDefault="00B21670" w:rsidP="00C81B24">
      <w:pPr>
        <w:pStyle w:val="ListParagraph"/>
        <w:numPr>
          <w:ilvl w:val="0"/>
          <w:numId w:val="58"/>
        </w:numPr>
        <w:rPr>
          <w:rFonts w:cstheme="minorHAnsi"/>
        </w:rPr>
      </w:pPr>
      <w:r w:rsidRPr="0075293C">
        <w:rPr>
          <w:rFonts w:cstheme="minorHAnsi"/>
        </w:rPr>
        <w:t xml:space="preserve">If there are no inspection requirements indicated in the bidding documents and no mention is made in the contract, but during the contract period it is decided that inspections shall be carried out, the purchaser shall itself make the necessary arrangements, including payment arrangements with the testing authority concerned. </w:t>
      </w:r>
    </w:p>
    <w:p w14:paraId="48B33448" w14:textId="77777777" w:rsidR="00B21670" w:rsidRPr="0075293C" w:rsidRDefault="00B21670" w:rsidP="00C81B24">
      <w:pPr>
        <w:pStyle w:val="ListParagraph"/>
        <w:numPr>
          <w:ilvl w:val="0"/>
          <w:numId w:val="58"/>
        </w:numPr>
        <w:rPr>
          <w:rFonts w:cstheme="minorHAnsi"/>
        </w:rPr>
      </w:pPr>
      <w:r w:rsidRPr="0075293C">
        <w:rPr>
          <w:rFonts w:cstheme="minorHAnsi"/>
        </w:rPr>
        <w:t xml:space="preserve">If the inspections, tests and analyses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show the supplies to be in accordance with the contract requirements, the cost of the inspections, tests and analyses shall be defrayed by the purchaser. </w:t>
      </w:r>
    </w:p>
    <w:p w14:paraId="1DE99A21" w14:textId="77777777" w:rsidR="00B21670" w:rsidRPr="0075293C" w:rsidRDefault="00B21670" w:rsidP="00C81B24">
      <w:pPr>
        <w:pStyle w:val="ListParagraph"/>
        <w:numPr>
          <w:ilvl w:val="0"/>
          <w:numId w:val="58"/>
        </w:numPr>
        <w:rPr>
          <w:rFonts w:cstheme="minorHAnsi"/>
        </w:rPr>
      </w:pPr>
      <w:r>
        <w:rPr>
          <w:rFonts w:cstheme="minorHAnsi"/>
        </w:rPr>
        <w:tab/>
      </w:r>
      <w:r w:rsidRPr="0075293C">
        <w:rPr>
          <w:rFonts w:cstheme="minorHAnsi"/>
        </w:rPr>
        <w:t xml:space="preserve">Where the supplies or services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do not comply with the contract requirements, irrespective of whether such supplies or services are accepted or not, the cost in connection with these inspections, tests or analyses shall be defrayed by the supplier. </w:t>
      </w:r>
    </w:p>
    <w:p w14:paraId="25CAB403" w14:textId="77777777" w:rsidR="00B21670" w:rsidRPr="0075293C" w:rsidRDefault="00B21670" w:rsidP="00C81B24">
      <w:pPr>
        <w:pStyle w:val="ListParagraph"/>
        <w:numPr>
          <w:ilvl w:val="0"/>
          <w:numId w:val="58"/>
        </w:numPr>
        <w:rPr>
          <w:rFonts w:cstheme="minorHAnsi"/>
        </w:rPr>
      </w:pPr>
      <w:r w:rsidRPr="0075293C">
        <w:rPr>
          <w:rFonts w:cstheme="minorHAnsi"/>
        </w:rPr>
        <w:t xml:space="preserve">Supplies and services which are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and which do not comply with the contract requirements may be rejected.  </w:t>
      </w:r>
    </w:p>
    <w:p w14:paraId="6C68B0A0" w14:textId="77777777" w:rsidR="00B21670" w:rsidRPr="000A01AD" w:rsidRDefault="00B21670" w:rsidP="00C81B24">
      <w:pPr>
        <w:pStyle w:val="ListParagraph"/>
        <w:numPr>
          <w:ilvl w:val="0"/>
          <w:numId w:val="58"/>
        </w:numPr>
        <w:rPr>
          <w:rFonts w:cstheme="minorHAnsi"/>
        </w:rPr>
      </w:pPr>
      <w:r w:rsidRPr="0075293C">
        <w:rPr>
          <w:rFonts w:cstheme="minorHAnsi"/>
        </w:rPr>
        <w:t>Any contract supplies may on or after delivery be inspected, tested or analy</w:t>
      </w:r>
      <w:r>
        <w:rPr>
          <w:rFonts w:cstheme="minorHAnsi"/>
        </w:rPr>
        <w:t>s</w:t>
      </w:r>
      <w:r w:rsidRPr="0075293C">
        <w:rPr>
          <w:rFonts w:cstheme="minorHAnsi"/>
        </w:rPr>
        <w:t>ed and may be rejected if found not to comply with the requirements of the contract. Such rejected supplies shall be held at</w:t>
      </w:r>
      <w:r w:rsidRPr="000A01AD">
        <w:rPr>
          <w:rFonts w:cstheme="minorHAnsi"/>
        </w:rPr>
        <w:t xml:space="preserve"> the cost and risk of the supplier who shall, when called upon, remove them immediately at his own cost and forthwith substitute them with supplies which do comply with the requirements of the contract. Failing such </w:t>
      </w:r>
      <w:r w:rsidR="00DE2482" w:rsidRPr="000A01AD">
        <w:rPr>
          <w:rFonts w:cstheme="minorHAnsi"/>
        </w:rPr>
        <w:t>removal,</w:t>
      </w:r>
      <w:r w:rsidRPr="000A01AD">
        <w:rPr>
          <w:rFonts w:cstheme="minorHAnsi"/>
        </w:rPr>
        <w:t xml:space="preserve"> the rejected supplies shall be returned at the suppliers cost and risk. Should the supplier fail to provide the substitute supplies forthwith, the purchaser may, without giving the supplier further opportunity to substitute the rejected supplies, purchase such supplies as may be necessary at the expense of the supplier. </w:t>
      </w:r>
    </w:p>
    <w:p w14:paraId="074CECA7" w14:textId="77777777" w:rsidR="00B21670" w:rsidRPr="000A01AD" w:rsidRDefault="00B21670" w:rsidP="00C81B24">
      <w:pPr>
        <w:pStyle w:val="ListParagraph"/>
        <w:numPr>
          <w:ilvl w:val="0"/>
          <w:numId w:val="58"/>
        </w:numPr>
        <w:rPr>
          <w:rFonts w:cstheme="minorHAnsi"/>
        </w:rPr>
      </w:pPr>
      <w:r w:rsidRPr="000A01AD">
        <w:rPr>
          <w:rFonts w:cstheme="minorHAnsi"/>
        </w:rPr>
        <w:t xml:space="preserve">The provisions of </w:t>
      </w:r>
      <w:r w:rsidR="003238E8">
        <w:rPr>
          <w:rFonts w:cstheme="minorHAnsi"/>
        </w:rPr>
        <w:t xml:space="preserve">GCC </w:t>
      </w:r>
      <w:r w:rsidRPr="000A01AD">
        <w:rPr>
          <w:rFonts w:cstheme="minorHAnsi"/>
        </w:rPr>
        <w:t xml:space="preserve">clauses </w:t>
      </w:r>
      <w:r w:rsidR="005E4CC1">
        <w:rPr>
          <w:rFonts w:cstheme="minorHAnsi"/>
        </w:rPr>
        <w:t>5</w:t>
      </w:r>
      <w:r w:rsidRPr="000A01AD">
        <w:rPr>
          <w:rFonts w:cstheme="minorHAnsi"/>
        </w:rPr>
        <w:t>.</w:t>
      </w:r>
      <w:r>
        <w:rPr>
          <w:rFonts w:cstheme="minorHAnsi"/>
        </w:rPr>
        <w:t>8(d)</w:t>
      </w:r>
      <w:r w:rsidRPr="000A01AD">
        <w:rPr>
          <w:rFonts w:cstheme="minorHAnsi"/>
        </w:rPr>
        <w:t xml:space="preserve"> to </w:t>
      </w:r>
      <w:r w:rsidR="005E4CC1">
        <w:rPr>
          <w:rFonts w:cstheme="minorHAnsi"/>
        </w:rPr>
        <w:t>5</w:t>
      </w:r>
      <w:r w:rsidRPr="000A01AD">
        <w:rPr>
          <w:rFonts w:cstheme="minorHAnsi"/>
        </w:rPr>
        <w:t>.</w:t>
      </w:r>
      <w:r>
        <w:rPr>
          <w:rFonts w:cstheme="minorHAnsi"/>
        </w:rPr>
        <w:t>8(</w:t>
      </w:r>
      <w:r w:rsidR="005E4CC1">
        <w:rPr>
          <w:rFonts w:cstheme="minorHAnsi"/>
        </w:rPr>
        <w:t>g</w:t>
      </w:r>
      <w:r>
        <w:rPr>
          <w:rFonts w:cstheme="minorHAnsi"/>
        </w:rPr>
        <w:t>)</w:t>
      </w:r>
      <w:r w:rsidRPr="000A01AD">
        <w:rPr>
          <w:rFonts w:cstheme="minorHAnsi"/>
        </w:rPr>
        <w:t xml:space="preserve"> shall not prejudice the right of the purchaser to cancel the contract on account of a breach of the conditions thereof, or to act in terms of </w:t>
      </w:r>
      <w:r w:rsidR="005E4CC1">
        <w:rPr>
          <w:rFonts w:cstheme="minorHAnsi"/>
        </w:rPr>
        <w:t>c</w:t>
      </w:r>
      <w:r w:rsidRPr="00BA33F1">
        <w:rPr>
          <w:rFonts w:cstheme="minorHAnsi"/>
        </w:rPr>
        <w:t xml:space="preserve">lause </w:t>
      </w:r>
      <w:r w:rsidR="005E4CC1">
        <w:rPr>
          <w:rFonts w:cstheme="minorHAnsi"/>
        </w:rPr>
        <w:t>5</w:t>
      </w:r>
      <w:r w:rsidRPr="00BA33F1">
        <w:rPr>
          <w:rFonts w:cstheme="minorHAnsi"/>
        </w:rPr>
        <w:t xml:space="preserve">.23 </w:t>
      </w:r>
      <w:r w:rsidRPr="000A01AD">
        <w:rPr>
          <w:rFonts w:cstheme="minorHAnsi"/>
        </w:rPr>
        <w:t xml:space="preserve">of </w:t>
      </w:r>
      <w:r w:rsidR="005E4CC1">
        <w:rPr>
          <w:rFonts w:cstheme="minorHAnsi"/>
        </w:rPr>
        <w:t xml:space="preserve">the </w:t>
      </w:r>
      <w:r w:rsidRPr="000A01AD">
        <w:rPr>
          <w:rFonts w:cstheme="minorHAnsi"/>
        </w:rPr>
        <w:t xml:space="preserve">GCC.  </w:t>
      </w:r>
    </w:p>
    <w:p w14:paraId="2D1F8654" w14:textId="77777777" w:rsidR="00B21670" w:rsidRPr="0056332A" w:rsidRDefault="00B21670" w:rsidP="00B21670">
      <w:pPr>
        <w:pStyle w:val="Heading2"/>
      </w:pPr>
      <w:bookmarkStart w:id="85" w:name="_Toc222498927"/>
      <w:r w:rsidRPr="0056332A">
        <w:t>Packing</w:t>
      </w:r>
      <w:bookmarkEnd w:id="85"/>
    </w:p>
    <w:p w14:paraId="2D711F2E" w14:textId="77777777" w:rsidR="00B21670" w:rsidRPr="000A01AD" w:rsidRDefault="00B21670" w:rsidP="00C81B24">
      <w:pPr>
        <w:pStyle w:val="ListParagraph"/>
        <w:numPr>
          <w:ilvl w:val="0"/>
          <w:numId w:val="59"/>
        </w:numPr>
        <w:rPr>
          <w:rFonts w:cstheme="minorHAnsi"/>
        </w:rPr>
      </w:pPr>
      <w:r>
        <w:rPr>
          <w:rFonts w:cstheme="minorHAnsi"/>
        </w:rPr>
        <w:tab/>
      </w:r>
      <w:r w:rsidRPr="000A01AD">
        <w:rPr>
          <w:rFonts w:cstheme="minorHAnsi"/>
        </w:rPr>
        <w:t xml:space="preserve">The supplier shall provide such packing of the goods as is required to prevent their damage or deterioration during transit to their final destination, as indicated in the contract.  The packing shall be sufficient to withstand, without limitation, rough handling during transit and exposure to extreme temperatures, salt and precipitation during transit, and open storage.  Packing, case size and weights shall take into consideration, where appropriate, the remoteness of the goods’ final destination and the absence of heavy handling facilities at all points in transit. </w:t>
      </w:r>
    </w:p>
    <w:p w14:paraId="67C5F94E" w14:textId="77777777" w:rsidR="00B21670" w:rsidRPr="000A01AD" w:rsidRDefault="00B21670" w:rsidP="00C81B24">
      <w:pPr>
        <w:pStyle w:val="ListParagraph"/>
        <w:numPr>
          <w:ilvl w:val="0"/>
          <w:numId w:val="59"/>
        </w:numPr>
        <w:rPr>
          <w:rFonts w:cstheme="minorHAnsi"/>
        </w:rPr>
      </w:pPr>
      <w:r w:rsidRPr="000A01AD">
        <w:rPr>
          <w:rFonts w:cstheme="minorHAnsi"/>
        </w:rPr>
        <w:t xml:space="preserve">The packing, marking, and documentation within and outside the packages shall comply strictly with such special requirements as shall be expressly provided for in the contract, including additional requirements, if any, specified in </w:t>
      </w:r>
      <w:r w:rsidR="005E4CC1">
        <w:rPr>
          <w:rFonts w:cstheme="minorHAnsi"/>
        </w:rPr>
        <w:t>the contract</w:t>
      </w:r>
      <w:r w:rsidRPr="000A01AD">
        <w:rPr>
          <w:rFonts w:cstheme="minorHAnsi"/>
        </w:rPr>
        <w:t xml:space="preserve">, and in any subsequent instructions ordered by the purchaser. </w:t>
      </w:r>
    </w:p>
    <w:p w14:paraId="30FA1E1F" w14:textId="77777777" w:rsidR="00B21670" w:rsidRPr="0056332A" w:rsidRDefault="00B21670" w:rsidP="00B21670">
      <w:pPr>
        <w:pStyle w:val="Heading2"/>
      </w:pPr>
      <w:bookmarkStart w:id="86" w:name="_Toc222498928"/>
      <w:r w:rsidRPr="0056332A">
        <w:t>Delivery and documents</w:t>
      </w:r>
      <w:bookmarkEnd w:id="86"/>
      <w:r w:rsidRPr="0056332A">
        <w:t xml:space="preserve"> </w:t>
      </w:r>
    </w:p>
    <w:p w14:paraId="06625D9D" w14:textId="77777777" w:rsidR="00B21670" w:rsidRPr="000A01AD" w:rsidRDefault="00B21670" w:rsidP="00C81B24">
      <w:pPr>
        <w:pStyle w:val="ListParagraph"/>
        <w:numPr>
          <w:ilvl w:val="0"/>
          <w:numId w:val="60"/>
        </w:numPr>
        <w:rPr>
          <w:rFonts w:cstheme="minorHAnsi"/>
        </w:rPr>
      </w:pPr>
      <w:r w:rsidRPr="000A01AD">
        <w:rPr>
          <w:rFonts w:cstheme="minorHAnsi"/>
        </w:rPr>
        <w:t xml:space="preserve">Delivery of the goods shall be made by the supplier in accordance with the terms specified in the contract.  The details of shipping and/or other documents to be furnished by the supplier are specified in </w:t>
      </w:r>
      <w:r w:rsidR="005E4CC1">
        <w:rPr>
          <w:rFonts w:cstheme="minorHAnsi"/>
        </w:rPr>
        <w:t>the contract</w:t>
      </w:r>
      <w:r w:rsidRPr="000A01AD">
        <w:rPr>
          <w:rFonts w:cstheme="minorHAnsi"/>
        </w:rPr>
        <w:t xml:space="preserve">. </w:t>
      </w:r>
    </w:p>
    <w:p w14:paraId="06ADF50E" w14:textId="77777777" w:rsidR="00B21670" w:rsidRPr="000A01AD" w:rsidRDefault="00B21670" w:rsidP="00C81B24">
      <w:pPr>
        <w:pStyle w:val="ListParagraph"/>
        <w:numPr>
          <w:ilvl w:val="0"/>
          <w:numId w:val="60"/>
        </w:numPr>
        <w:rPr>
          <w:rFonts w:cstheme="minorHAnsi"/>
        </w:rPr>
      </w:pPr>
      <w:r w:rsidRPr="000A01AD">
        <w:rPr>
          <w:rFonts w:cstheme="minorHAnsi"/>
        </w:rPr>
        <w:t xml:space="preserve">Documents to be submitted by the supplier are specified in </w:t>
      </w:r>
      <w:r w:rsidR="005E4CC1">
        <w:rPr>
          <w:rFonts w:cstheme="minorHAnsi"/>
        </w:rPr>
        <w:t>the contract</w:t>
      </w:r>
      <w:r w:rsidRPr="000A01AD">
        <w:rPr>
          <w:rFonts w:cstheme="minorHAnsi"/>
        </w:rPr>
        <w:t xml:space="preserve">. </w:t>
      </w:r>
    </w:p>
    <w:p w14:paraId="5A9EC338" w14:textId="77777777" w:rsidR="00B21670" w:rsidRPr="000A01AD" w:rsidRDefault="00B21670" w:rsidP="00B21670">
      <w:pPr>
        <w:pStyle w:val="Heading2"/>
      </w:pPr>
      <w:bookmarkStart w:id="87" w:name="_Toc222498929"/>
      <w:r w:rsidRPr="000A01AD">
        <w:t>Insurance</w:t>
      </w:r>
      <w:bookmarkEnd w:id="87"/>
    </w:p>
    <w:p w14:paraId="17B430D6" w14:textId="77777777" w:rsidR="00B21670" w:rsidRPr="000A01AD" w:rsidRDefault="00B21670" w:rsidP="00C81B24">
      <w:pPr>
        <w:pStyle w:val="ListParagraph"/>
        <w:numPr>
          <w:ilvl w:val="0"/>
          <w:numId w:val="61"/>
        </w:numPr>
        <w:rPr>
          <w:rFonts w:cstheme="minorHAnsi"/>
        </w:rPr>
      </w:pPr>
      <w:r w:rsidRPr="000A01AD">
        <w:rPr>
          <w:rFonts w:cstheme="minorHAnsi"/>
        </w:rPr>
        <w:t xml:space="preserve">The goods supplied under the contract shall be fully insured in a freely convertible currency against loss or damage incidental to manufacture or acquisition, transportation, storage and delivery in the manner specified in the </w:t>
      </w:r>
      <w:r w:rsidR="005E4CC1">
        <w:rPr>
          <w:rFonts w:cstheme="minorHAnsi"/>
        </w:rPr>
        <w:t>contract</w:t>
      </w:r>
      <w:r w:rsidRPr="000A01AD">
        <w:rPr>
          <w:rFonts w:cstheme="minorHAnsi"/>
        </w:rPr>
        <w:t xml:space="preserve">. </w:t>
      </w:r>
    </w:p>
    <w:p w14:paraId="76C22E06" w14:textId="77777777" w:rsidR="00B21670" w:rsidRPr="000A01AD" w:rsidRDefault="00B21670" w:rsidP="00B21670">
      <w:pPr>
        <w:pStyle w:val="Heading2"/>
      </w:pPr>
      <w:bookmarkStart w:id="88" w:name="_Toc222498930"/>
      <w:r w:rsidRPr="000A01AD">
        <w:t>Transportation</w:t>
      </w:r>
      <w:bookmarkEnd w:id="88"/>
    </w:p>
    <w:p w14:paraId="126C836F" w14:textId="77777777" w:rsidR="00B21670" w:rsidRPr="000A01AD" w:rsidRDefault="00B21670" w:rsidP="00C81B24">
      <w:pPr>
        <w:pStyle w:val="ListParagraph"/>
        <w:numPr>
          <w:ilvl w:val="0"/>
          <w:numId w:val="62"/>
        </w:numPr>
        <w:rPr>
          <w:rFonts w:cstheme="minorHAnsi"/>
        </w:rPr>
      </w:pPr>
      <w:r w:rsidRPr="000A01AD">
        <w:rPr>
          <w:rFonts w:cstheme="minorHAnsi"/>
        </w:rPr>
        <w:t xml:space="preserve">Should a price other than an all-inclusive delivered price be required, this shall be specified in the </w:t>
      </w:r>
      <w:r w:rsidR="005E4CC1">
        <w:rPr>
          <w:rFonts w:cstheme="minorHAnsi"/>
        </w:rPr>
        <w:t>contract.</w:t>
      </w:r>
    </w:p>
    <w:p w14:paraId="67FAF87D" w14:textId="77777777" w:rsidR="00B21670" w:rsidRPr="000A01AD" w:rsidRDefault="00B21670" w:rsidP="00B21670">
      <w:pPr>
        <w:pStyle w:val="Heading2"/>
      </w:pPr>
      <w:bookmarkStart w:id="89" w:name="_Toc222498931"/>
      <w:r>
        <w:t>I</w:t>
      </w:r>
      <w:r w:rsidRPr="000A01AD">
        <w:t>ncidental services</w:t>
      </w:r>
      <w:bookmarkEnd w:id="89"/>
    </w:p>
    <w:p w14:paraId="221BB1F9" w14:textId="77777777" w:rsidR="00B21670" w:rsidRPr="000A01AD" w:rsidRDefault="00B21670" w:rsidP="00C81B24">
      <w:pPr>
        <w:pStyle w:val="ListParagraph"/>
        <w:numPr>
          <w:ilvl w:val="0"/>
          <w:numId w:val="63"/>
        </w:numPr>
        <w:rPr>
          <w:rFonts w:cstheme="minorHAnsi"/>
        </w:rPr>
      </w:pPr>
      <w:r w:rsidRPr="000A01AD">
        <w:rPr>
          <w:rFonts w:cstheme="minorHAnsi"/>
        </w:rPr>
        <w:t xml:space="preserve">The supplier may be required to provide any or all of the following services, including additional services, if any, specified in </w:t>
      </w:r>
      <w:r w:rsidR="005E4CC1">
        <w:rPr>
          <w:rFonts w:cstheme="minorHAnsi"/>
        </w:rPr>
        <w:t>the contract</w:t>
      </w:r>
      <w:r w:rsidRPr="000A01AD">
        <w:rPr>
          <w:rFonts w:cstheme="minorHAnsi"/>
        </w:rPr>
        <w:t xml:space="preserve">: </w:t>
      </w:r>
    </w:p>
    <w:p w14:paraId="1B8759C7" w14:textId="77777777" w:rsidR="00B21670" w:rsidRPr="001F64EB" w:rsidRDefault="00B21670" w:rsidP="00C81B24">
      <w:pPr>
        <w:pStyle w:val="ListParagraph"/>
        <w:numPr>
          <w:ilvl w:val="1"/>
          <w:numId w:val="64"/>
        </w:numPr>
        <w:rPr>
          <w:rFonts w:cstheme="minorHAnsi"/>
        </w:rPr>
      </w:pPr>
      <w:r w:rsidRPr="001F64EB">
        <w:rPr>
          <w:rFonts w:cstheme="minorHAnsi"/>
        </w:rPr>
        <w:tab/>
        <w:t xml:space="preserve">performance or supervision of on-site assembly and/or commissioning of the supplied goods; </w:t>
      </w:r>
    </w:p>
    <w:p w14:paraId="328BE33D" w14:textId="77777777" w:rsidR="00B21670" w:rsidRPr="001F64EB" w:rsidRDefault="00B21670" w:rsidP="00C81B24">
      <w:pPr>
        <w:pStyle w:val="ListParagraph"/>
        <w:numPr>
          <w:ilvl w:val="1"/>
          <w:numId w:val="64"/>
        </w:numPr>
        <w:rPr>
          <w:rFonts w:cstheme="minorHAnsi"/>
        </w:rPr>
      </w:pPr>
      <w:r w:rsidRPr="001F64EB">
        <w:rPr>
          <w:rFonts w:cstheme="minorHAnsi"/>
        </w:rPr>
        <w:tab/>
        <w:t xml:space="preserve">furnishing of tools required for assembly and/or maintenance of the supplied goods; </w:t>
      </w:r>
    </w:p>
    <w:p w14:paraId="3B995AA0" w14:textId="77777777" w:rsidR="00B21670" w:rsidRPr="001F64EB" w:rsidRDefault="00B21670" w:rsidP="00B21670">
      <w:pPr>
        <w:pStyle w:val="ListParagraph"/>
        <w:ind w:left="1701"/>
        <w:rPr>
          <w:rFonts w:cstheme="minorHAnsi"/>
        </w:rPr>
      </w:pPr>
      <w:r w:rsidRPr="001F64EB">
        <w:rPr>
          <w:rFonts w:cstheme="minorHAnsi"/>
        </w:rPr>
        <w:tab/>
        <w:t xml:space="preserve">furnishing of a detailed operations and maintenance manual for each appropriate unit of the supplied goods; </w:t>
      </w:r>
    </w:p>
    <w:p w14:paraId="05368033" w14:textId="77777777" w:rsidR="00B21670" w:rsidRPr="001F64EB" w:rsidRDefault="00B21670" w:rsidP="00C81B24">
      <w:pPr>
        <w:pStyle w:val="ListParagraph"/>
        <w:numPr>
          <w:ilvl w:val="1"/>
          <w:numId w:val="64"/>
        </w:numPr>
        <w:rPr>
          <w:rFonts w:cstheme="minorHAnsi"/>
        </w:rPr>
      </w:pPr>
      <w:r w:rsidRPr="001F64EB">
        <w:rPr>
          <w:rFonts w:cstheme="minorHAnsi"/>
        </w:rPr>
        <w:t>performance or supervision or maintenance and/or repair of the supplied goods, for</w:t>
      </w:r>
      <w:r w:rsidR="003238E8">
        <w:rPr>
          <w:rFonts w:cstheme="minorHAnsi"/>
        </w:rPr>
        <w:t xml:space="preserve"> </w:t>
      </w:r>
      <w:r w:rsidRPr="001F64EB">
        <w:rPr>
          <w:rFonts w:cstheme="minorHAnsi"/>
        </w:rPr>
        <w:t>a</w:t>
      </w:r>
      <w:r w:rsidR="003238E8">
        <w:rPr>
          <w:rFonts w:cstheme="minorHAnsi"/>
        </w:rPr>
        <w:t xml:space="preserve"> </w:t>
      </w:r>
      <w:r w:rsidRPr="001F64EB">
        <w:rPr>
          <w:rFonts w:cstheme="minorHAnsi"/>
        </w:rPr>
        <w:t xml:space="preserve">period of time agreed by the parties, provided that this service shall not relieve the supplier of any warranty obligations under this contract; and </w:t>
      </w:r>
    </w:p>
    <w:p w14:paraId="16E0D05D" w14:textId="77777777" w:rsidR="00B21670" w:rsidRPr="001F64EB" w:rsidRDefault="00B21670" w:rsidP="00C81B24">
      <w:pPr>
        <w:pStyle w:val="ListParagraph"/>
        <w:numPr>
          <w:ilvl w:val="1"/>
          <w:numId w:val="64"/>
        </w:numPr>
        <w:rPr>
          <w:rFonts w:cstheme="minorHAnsi"/>
        </w:rPr>
      </w:pPr>
      <w:r w:rsidRPr="001F64EB">
        <w:rPr>
          <w:rFonts w:cstheme="minorHAnsi"/>
        </w:rPr>
        <w:t xml:space="preserve">training of the purchaser’s personnel, at the supplier’s plant and/or on-site, in assembly, start-up, operation, maintenance, and/or repair of the supplied goods. </w:t>
      </w:r>
    </w:p>
    <w:p w14:paraId="49A63D3A" w14:textId="77777777" w:rsidR="00B21670" w:rsidRPr="001F64EB" w:rsidRDefault="00B21670" w:rsidP="00C81B24">
      <w:pPr>
        <w:pStyle w:val="ListParagraph"/>
        <w:numPr>
          <w:ilvl w:val="0"/>
          <w:numId w:val="62"/>
        </w:numPr>
        <w:rPr>
          <w:rFonts w:cstheme="minorHAnsi"/>
        </w:rPr>
      </w:pPr>
      <w:r w:rsidRPr="001F64EB">
        <w:rPr>
          <w:rFonts w:cstheme="minorHAnsi"/>
        </w:rPr>
        <w:t xml:space="preserve">Prices charged by the supplier for incidental services, if not included in the contract price for the goods, shall be agreed upon in advance by the parties and shall not exceed the prevailing rates charged to other parties by the supplier for similar services. </w:t>
      </w:r>
    </w:p>
    <w:p w14:paraId="0987B1D1" w14:textId="77777777" w:rsidR="00B21670" w:rsidRPr="000A01AD" w:rsidRDefault="00B21670" w:rsidP="00B21670">
      <w:pPr>
        <w:pStyle w:val="Heading2"/>
      </w:pPr>
      <w:bookmarkStart w:id="90" w:name="_Toc222498932"/>
      <w:r w:rsidRPr="000A01AD">
        <w:t>Spare parts</w:t>
      </w:r>
      <w:bookmarkEnd w:id="90"/>
    </w:p>
    <w:p w14:paraId="35BD46F0" w14:textId="77777777" w:rsidR="00B21670" w:rsidRPr="000A01AD" w:rsidRDefault="00B21670" w:rsidP="00C81B24">
      <w:pPr>
        <w:pStyle w:val="ListParagraph"/>
        <w:numPr>
          <w:ilvl w:val="0"/>
          <w:numId w:val="65"/>
        </w:numPr>
        <w:rPr>
          <w:rFonts w:cstheme="minorHAnsi"/>
        </w:rPr>
      </w:pPr>
      <w:r w:rsidRPr="000A01AD">
        <w:rPr>
          <w:rFonts w:cstheme="minorHAnsi"/>
        </w:rPr>
        <w:t xml:space="preserve">As specified in </w:t>
      </w:r>
      <w:r w:rsidR="005E4CC1">
        <w:rPr>
          <w:rFonts w:cstheme="minorHAnsi"/>
        </w:rPr>
        <w:t>the contract</w:t>
      </w:r>
      <w:r w:rsidRPr="000A01AD">
        <w:rPr>
          <w:rFonts w:cstheme="minorHAnsi"/>
        </w:rPr>
        <w:t xml:space="preserve">, the supplier may be required to provide any or all of the following materials, notifications, and information pertaining to spare parts manufactured or distributed by the supplier: </w:t>
      </w:r>
    </w:p>
    <w:p w14:paraId="39573EE1" w14:textId="77777777" w:rsidR="00B21670" w:rsidRPr="000A01AD" w:rsidRDefault="00B21670" w:rsidP="00C81B24">
      <w:pPr>
        <w:pStyle w:val="ListParagraph"/>
        <w:numPr>
          <w:ilvl w:val="1"/>
          <w:numId w:val="66"/>
        </w:numPr>
        <w:rPr>
          <w:rFonts w:cstheme="minorHAnsi"/>
        </w:rPr>
      </w:pPr>
      <w:r w:rsidRPr="000A01AD">
        <w:rPr>
          <w:rFonts w:cstheme="minorHAnsi"/>
        </w:rPr>
        <w:t xml:space="preserve">such spare parts as the purchaser may elect to purchase from the supplier, provided that this election shall not relieve the supplier of any warranty obligations under the contract; and </w:t>
      </w:r>
    </w:p>
    <w:p w14:paraId="63140179" w14:textId="77777777" w:rsidR="00B21670" w:rsidRPr="000A01AD" w:rsidRDefault="00B21670" w:rsidP="00C81B24">
      <w:pPr>
        <w:pStyle w:val="ListParagraph"/>
        <w:numPr>
          <w:ilvl w:val="1"/>
          <w:numId w:val="66"/>
        </w:numPr>
        <w:rPr>
          <w:rFonts w:cstheme="minorHAnsi"/>
        </w:rPr>
      </w:pPr>
      <w:r w:rsidRPr="000A01AD">
        <w:rPr>
          <w:rFonts w:cstheme="minorHAnsi"/>
        </w:rPr>
        <w:tab/>
        <w:t xml:space="preserve">in the event of termination of production of the spare parts: </w:t>
      </w:r>
    </w:p>
    <w:p w14:paraId="11896097" w14:textId="77777777" w:rsidR="00B21670" w:rsidRPr="000A01AD" w:rsidRDefault="00B21670" w:rsidP="00C81B24">
      <w:pPr>
        <w:pStyle w:val="ListParagraph"/>
        <w:numPr>
          <w:ilvl w:val="2"/>
          <w:numId w:val="67"/>
        </w:numPr>
        <w:rPr>
          <w:rFonts w:cstheme="minorHAnsi"/>
        </w:rPr>
      </w:pPr>
      <w:r>
        <w:rPr>
          <w:rFonts w:cstheme="minorHAnsi"/>
        </w:rPr>
        <w:tab/>
      </w:r>
      <w:r w:rsidRPr="00A56683">
        <w:rPr>
          <w:rStyle w:val="Hyperlink"/>
          <w:color w:val="auto"/>
          <w:u w:val="none"/>
        </w:rPr>
        <w:t>Advance notification to the purchaser of the pending termination, in sufficient time to permit the purchaser to procure needed requirements; and</w:t>
      </w:r>
      <w:r w:rsidRPr="000A01AD">
        <w:rPr>
          <w:rFonts w:cstheme="minorHAnsi"/>
        </w:rPr>
        <w:t xml:space="preserve"> </w:t>
      </w:r>
    </w:p>
    <w:p w14:paraId="5E4B4E54" w14:textId="77777777" w:rsidR="00B21670" w:rsidRPr="000A01AD" w:rsidRDefault="00B21670" w:rsidP="00C81B24">
      <w:pPr>
        <w:pStyle w:val="ListParagraph"/>
        <w:numPr>
          <w:ilvl w:val="2"/>
          <w:numId w:val="67"/>
        </w:numPr>
        <w:rPr>
          <w:rFonts w:cstheme="minorHAnsi"/>
        </w:rPr>
      </w:pPr>
      <w:r>
        <w:rPr>
          <w:rFonts w:cstheme="minorHAnsi"/>
        </w:rPr>
        <w:tab/>
      </w:r>
      <w:r w:rsidRPr="000A01AD">
        <w:rPr>
          <w:rFonts w:cstheme="minorHAnsi"/>
        </w:rPr>
        <w:t xml:space="preserve">following such termination, furnishing at no cost to the purchaser, the blueprints, drawings, and specifications of the spare parts, if requested. </w:t>
      </w:r>
    </w:p>
    <w:p w14:paraId="0A08E5AE" w14:textId="77777777" w:rsidR="00B21670" w:rsidRPr="00A56683" w:rsidRDefault="00B21670" w:rsidP="00B21670">
      <w:pPr>
        <w:pStyle w:val="Heading2"/>
      </w:pPr>
      <w:bookmarkStart w:id="91" w:name="_Toc222498933"/>
      <w:r w:rsidRPr="00A56683">
        <w:t>Warranty</w:t>
      </w:r>
      <w:bookmarkEnd w:id="91"/>
    </w:p>
    <w:p w14:paraId="125FECAD" w14:textId="77777777" w:rsidR="00B21670" w:rsidRPr="00A56683" w:rsidRDefault="00B21670" w:rsidP="00C81B24">
      <w:pPr>
        <w:pStyle w:val="ListParagraph"/>
        <w:numPr>
          <w:ilvl w:val="0"/>
          <w:numId w:val="68"/>
        </w:numPr>
        <w:rPr>
          <w:rFonts w:cstheme="minorHAnsi"/>
        </w:rPr>
      </w:pPr>
      <w:r>
        <w:rPr>
          <w:rFonts w:cstheme="minorHAnsi"/>
        </w:rPr>
        <w:tab/>
      </w:r>
      <w:r w:rsidRPr="00A56683">
        <w:rPr>
          <w:rFonts w:cstheme="minorHAnsi"/>
        </w:rPr>
        <w:t xml:space="preserve">The supplier warrants that the goods supplied under the contract are new, unused, of the most recent or current models, and that they incorporate all recent improvements in design and materials unless provided otherwise in the contract.  The supplier further warrants that all goods supplied under this contract shall have no defect, arising from design, materials, or workmanship (except when the design and/or material is required by the purchaser’s specifications) or from any act or omission of the supplier, that may develop under normal use of the supplied goods in the conditions prevailing in the country of final destination. </w:t>
      </w:r>
    </w:p>
    <w:p w14:paraId="05075FA0" w14:textId="77777777" w:rsidR="00B21670" w:rsidRPr="00A56683" w:rsidRDefault="00B21670" w:rsidP="00C81B24">
      <w:pPr>
        <w:pStyle w:val="ListParagraph"/>
        <w:numPr>
          <w:ilvl w:val="0"/>
          <w:numId w:val="68"/>
        </w:numPr>
        <w:rPr>
          <w:rFonts w:cstheme="minorHAnsi"/>
        </w:rPr>
      </w:pPr>
      <w:r>
        <w:rPr>
          <w:rFonts w:cstheme="minorHAnsi"/>
        </w:rPr>
        <w:tab/>
      </w:r>
      <w:r w:rsidRPr="00A56683">
        <w:rPr>
          <w:rFonts w:cstheme="minorHAnsi"/>
        </w:rPr>
        <w:t xml:space="preserve">This warranty shall remain valid for twelve (12) months after the goods, or any portion thereof as the case may be, have been delivered to and accepted at the final destination indicated in the contract, or for eighteen (18) months after the date of shipment from the port or place of loading in the source country, whichever period concludes earlier, unless specified otherwise in </w:t>
      </w:r>
      <w:r w:rsidR="005E4CC1">
        <w:rPr>
          <w:rFonts w:cstheme="minorHAnsi"/>
        </w:rPr>
        <w:t>the contract</w:t>
      </w:r>
      <w:r w:rsidRPr="00A56683">
        <w:rPr>
          <w:rFonts w:cstheme="minorHAnsi"/>
        </w:rPr>
        <w:t xml:space="preserve">. </w:t>
      </w:r>
    </w:p>
    <w:p w14:paraId="06EC2823" w14:textId="77777777" w:rsidR="00B21670" w:rsidRPr="000A01AD" w:rsidRDefault="00B21670" w:rsidP="00C81B24">
      <w:pPr>
        <w:pStyle w:val="ListParagraph"/>
        <w:numPr>
          <w:ilvl w:val="0"/>
          <w:numId w:val="68"/>
        </w:numPr>
        <w:rPr>
          <w:rFonts w:cstheme="minorHAnsi"/>
        </w:rPr>
      </w:pPr>
      <w:r>
        <w:rPr>
          <w:rFonts w:cstheme="minorHAnsi"/>
        </w:rPr>
        <w:tab/>
      </w:r>
      <w:r w:rsidRPr="00A56683">
        <w:rPr>
          <w:rFonts w:cstheme="minorHAnsi"/>
        </w:rPr>
        <w:t>The purchaser shall promptly notify the supplier in writing of any claims arising under this warranty</w:t>
      </w:r>
      <w:r w:rsidRPr="000A01AD">
        <w:rPr>
          <w:rFonts w:cstheme="minorHAnsi"/>
        </w:rPr>
        <w:t xml:space="preserve">. </w:t>
      </w:r>
    </w:p>
    <w:p w14:paraId="2CCC843C" w14:textId="77777777" w:rsidR="00B21670" w:rsidRPr="000A01AD" w:rsidRDefault="00B21670" w:rsidP="00C81B24">
      <w:pPr>
        <w:pStyle w:val="ListParagraph"/>
        <w:numPr>
          <w:ilvl w:val="0"/>
          <w:numId w:val="68"/>
        </w:numPr>
        <w:rPr>
          <w:rFonts w:cstheme="minorHAnsi"/>
        </w:rPr>
      </w:pPr>
      <w:r>
        <w:rPr>
          <w:rFonts w:cstheme="minorHAnsi"/>
        </w:rPr>
        <w:tab/>
      </w:r>
      <w:r w:rsidRPr="000A01AD">
        <w:rPr>
          <w:rFonts w:cstheme="minorHAnsi"/>
        </w:rPr>
        <w:t>Upon receipt of such notice, the supplier shall, within the period specified in</w:t>
      </w:r>
      <w:r w:rsidR="005E4CC1">
        <w:rPr>
          <w:rFonts w:cstheme="minorHAnsi"/>
        </w:rPr>
        <w:t xml:space="preserve"> the contract</w:t>
      </w:r>
      <w:r w:rsidRPr="000A01AD">
        <w:rPr>
          <w:rFonts w:cstheme="minorHAnsi"/>
        </w:rPr>
        <w:t xml:space="preserve"> and with all reasonable speed, repair or replace the defective goods or parts thereof, without costs to the purchaser. </w:t>
      </w:r>
    </w:p>
    <w:p w14:paraId="3CF9AA25" w14:textId="77777777" w:rsidR="00B21670" w:rsidRPr="000A01AD" w:rsidRDefault="00B21670" w:rsidP="00C81B24">
      <w:pPr>
        <w:pStyle w:val="ListParagraph"/>
        <w:numPr>
          <w:ilvl w:val="0"/>
          <w:numId w:val="68"/>
        </w:numPr>
        <w:rPr>
          <w:rFonts w:cstheme="minorHAnsi"/>
        </w:rPr>
      </w:pPr>
      <w:r>
        <w:rPr>
          <w:rFonts w:cstheme="minorHAnsi"/>
        </w:rPr>
        <w:tab/>
      </w:r>
      <w:r w:rsidRPr="000A01AD">
        <w:rPr>
          <w:rFonts w:cstheme="minorHAnsi"/>
        </w:rPr>
        <w:t xml:space="preserve">If the supplier, having been notified, fails to remedy the defect(s) within the period specified in </w:t>
      </w:r>
      <w:r w:rsidR="005E4CC1">
        <w:rPr>
          <w:rFonts w:cstheme="minorHAnsi"/>
        </w:rPr>
        <w:t>the contract</w:t>
      </w:r>
      <w:r w:rsidRPr="000A01AD">
        <w:rPr>
          <w:rFonts w:cstheme="minorHAnsi"/>
        </w:rPr>
        <w:t xml:space="preserve">, the purchaser may proceed to take such remedial action as may be necessary, at the supplier’s risk and expense and without prejudice to any other rights which the purchaser may have against the supplier under the contract. </w:t>
      </w:r>
    </w:p>
    <w:p w14:paraId="510117B2" w14:textId="77777777" w:rsidR="00B21670" w:rsidRPr="00A56683" w:rsidRDefault="00B21670" w:rsidP="00B21670">
      <w:pPr>
        <w:pStyle w:val="Heading2"/>
      </w:pPr>
      <w:bookmarkStart w:id="92" w:name="_Toc222498934"/>
      <w:r w:rsidRPr="00A56683">
        <w:t>Payment</w:t>
      </w:r>
      <w:bookmarkEnd w:id="92"/>
    </w:p>
    <w:p w14:paraId="31F6E1BB" w14:textId="77777777" w:rsidR="00B21670" w:rsidRPr="00A56683" w:rsidRDefault="00B21670" w:rsidP="00C81B24">
      <w:pPr>
        <w:pStyle w:val="ListParagraph"/>
        <w:numPr>
          <w:ilvl w:val="0"/>
          <w:numId w:val="69"/>
        </w:numPr>
        <w:rPr>
          <w:rFonts w:cstheme="minorHAnsi"/>
        </w:rPr>
      </w:pPr>
      <w:r>
        <w:rPr>
          <w:rFonts w:cstheme="minorHAnsi"/>
        </w:rPr>
        <w:tab/>
      </w:r>
      <w:r w:rsidRPr="00A56683">
        <w:rPr>
          <w:rFonts w:cstheme="minorHAnsi"/>
        </w:rPr>
        <w:t xml:space="preserve">The method and conditions of payment to be made to the supplier under this contract shall be specified in </w:t>
      </w:r>
      <w:r w:rsidR="005E4CC1">
        <w:rPr>
          <w:rFonts w:cstheme="minorHAnsi"/>
        </w:rPr>
        <w:t>the contract</w:t>
      </w:r>
      <w:r w:rsidRPr="00A56683">
        <w:rPr>
          <w:rFonts w:cstheme="minorHAnsi"/>
        </w:rPr>
        <w:t xml:space="preserve">. </w:t>
      </w:r>
    </w:p>
    <w:p w14:paraId="673E8325" w14:textId="77777777" w:rsidR="00B21670" w:rsidRPr="00A56683" w:rsidRDefault="00B21670" w:rsidP="00C81B24">
      <w:pPr>
        <w:pStyle w:val="ListParagraph"/>
        <w:numPr>
          <w:ilvl w:val="0"/>
          <w:numId w:val="69"/>
        </w:numPr>
        <w:rPr>
          <w:rFonts w:cstheme="minorHAnsi"/>
        </w:rPr>
      </w:pPr>
      <w:r w:rsidRPr="00A56683">
        <w:rPr>
          <w:rFonts w:cstheme="minorHAnsi"/>
        </w:rPr>
        <w:tab/>
        <w:t xml:space="preserve">The supplier shall furnish the purchaser with an invoice accompanied by a copy of the delivery note and upon fulfilment of other obligations stipulated in the contract. </w:t>
      </w:r>
    </w:p>
    <w:p w14:paraId="643A15D4" w14:textId="77777777" w:rsidR="00B21670" w:rsidRPr="000A01AD" w:rsidRDefault="00B21670" w:rsidP="00C81B24">
      <w:pPr>
        <w:pStyle w:val="ListParagraph"/>
        <w:numPr>
          <w:ilvl w:val="0"/>
          <w:numId w:val="69"/>
        </w:numPr>
        <w:rPr>
          <w:rFonts w:cstheme="minorHAnsi"/>
        </w:rPr>
      </w:pPr>
      <w:r>
        <w:rPr>
          <w:rFonts w:cstheme="minorHAnsi"/>
        </w:rPr>
        <w:tab/>
      </w:r>
      <w:r w:rsidRPr="000A01AD">
        <w:rPr>
          <w:rFonts w:cstheme="minorHAnsi"/>
        </w:rPr>
        <w:t>Payments shall be made promptly by the purchaser</w:t>
      </w:r>
      <w:r w:rsidR="002E2228">
        <w:rPr>
          <w:rFonts w:cstheme="minorHAnsi"/>
        </w:rPr>
        <w:t xml:space="preserve"> in accordance with the terms and conditions of contract.</w:t>
      </w:r>
      <w:r w:rsidRPr="000A01AD">
        <w:rPr>
          <w:rFonts w:cstheme="minorHAnsi"/>
        </w:rPr>
        <w:t xml:space="preserve"> </w:t>
      </w:r>
    </w:p>
    <w:p w14:paraId="23645BBB" w14:textId="77777777" w:rsidR="00B21670" w:rsidRPr="000A01AD" w:rsidRDefault="00B21670" w:rsidP="00C81B24">
      <w:pPr>
        <w:pStyle w:val="ListParagraph"/>
        <w:numPr>
          <w:ilvl w:val="0"/>
          <w:numId w:val="69"/>
        </w:numPr>
        <w:rPr>
          <w:rFonts w:cstheme="minorHAnsi"/>
        </w:rPr>
      </w:pPr>
      <w:r>
        <w:rPr>
          <w:rFonts w:cstheme="minorHAnsi"/>
        </w:rPr>
        <w:tab/>
      </w:r>
      <w:r w:rsidRPr="000A01AD">
        <w:rPr>
          <w:rFonts w:cstheme="minorHAnsi"/>
        </w:rPr>
        <w:t xml:space="preserve">Payment will be made in </w:t>
      </w:r>
      <w:r>
        <w:rPr>
          <w:rFonts w:cstheme="minorHAnsi"/>
        </w:rPr>
        <w:t>South African R</w:t>
      </w:r>
      <w:r w:rsidRPr="000A01AD">
        <w:rPr>
          <w:rFonts w:cstheme="minorHAnsi"/>
        </w:rPr>
        <w:t>and</w:t>
      </w:r>
      <w:r>
        <w:rPr>
          <w:rFonts w:cstheme="minorHAnsi"/>
        </w:rPr>
        <w:t xml:space="preserve"> (ZAR)</w:t>
      </w:r>
      <w:r w:rsidRPr="000A01AD">
        <w:rPr>
          <w:rFonts w:cstheme="minorHAnsi"/>
        </w:rPr>
        <w:t xml:space="preserve"> unless otherwise stipulated in </w:t>
      </w:r>
      <w:r w:rsidR="00471487">
        <w:rPr>
          <w:rFonts w:cstheme="minorHAnsi"/>
        </w:rPr>
        <w:t>the contract.</w:t>
      </w:r>
      <w:r w:rsidRPr="000A01AD">
        <w:rPr>
          <w:rFonts w:cstheme="minorHAnsi"/>
        </w:rPr>
        <w:t xml:space="preserve"> </w:t>
      </w:r>
    </w:p>
    <w:p w14:paraId="5C1FD61F" w14:textId="77777777" w:rsidR="00B21670" w:rsidRPr="00A56683" w:rsidRDefault="00B21670" w:rsidP="00B21670">
      <w:pPr>
        <w:pStyle w:val="Heading2"/>
      </w:pPr>
      <w:bookmarkStart w:id="93" w:name="_Toc222498935"/>
      <w:r w:rsidRPr="00A56683">
        <w:t>Prices</w:t>
      </w:r>
      <w:bookmarkEnd w:id="93"/>
    </w:p>
    <w:p w14:paraId="4C663E26" w14:textId="77777777" w:rsidR="00B21670" w:rsidRPr="000A01AD" w:rsidRDefault="00B21670" w:rsidP="00C81B24">
      <w:pPr>
        <w:pStyle w:val="ListParagraph"/>
        <w:numPr>
          <w:ilvl w:val="0"/>
          <w:numId w:val="70"/>
        </w:numPr>
        <w:rPr>
          <w:rFonts w:cstheme="minorHAnsi"/>
        </w:rPr>
      </w:pPr>
      <w:r>
        <w:rPr>
          <w:rFonts w:cstheme="minorHAnsi"/>
        </w:rPr>
        <w:tab/>
      </w:r>
      <w:r w:rsidRPr="000A01AD">
        <w:rPr>
          <w:rFonts w:cstheme="minorHAnsi"/>
        </w:rPr>
        <w:t xml:space="preserve">Prices charged by the supplier for goods delivered and services performed under the contract shall not vary from the prices quoted by the supplier in his bid, with the exception of any price adjustments authorised in </w:t>
      </w:r>
      <w:r w:rsidR="00DC2B91">
        <w:rPr>
          <w:rFonts w:cstheme="minorHAnsi"/>
        </w:rPr>
        <w:t>the contract</w:t>
      </w:r>
      <w:r w:rsidRPr="000A01AD">
        <w:rPr>
          <w:rFonts w:cstheme="minorHAnsi"/>
        </w:rPr>
        <w:t xml:space="preserve"> or in the purchaser’s Request for Quotation validity extension, as the case may be. </w:t>
      </w:r>
    </w:p>
    <w:p w14:paraId="096B1E4F" w14:textId="77777777" w:rsidR="00B21670" w:rsidRPr="005721E2" w:rsidRDefault="00B21670" w:rsidP="00B21670">
      <w:pPr>
        <w:pStyle w:val="Heading2"/>
      </w:pPr>
      <w:bookmarkStart w:id="94" w:name="_Toc222498936"/>
      <w:r w:rsidRPr="005721E2">
        <w:t>Contract amendments</w:t>
      </w:r>
      <w:bookmarkEnd w:id="94"/>
      <w:r w:rsidRPr="005721E2">
        <w:t xml:space="preserve"> </w:t>
      </w:r>
    </w:p>
    <w:p w14:paraId="6D7682C1" w14:textId="77777777" w:rsidR="00B21670" w:rsidRPr="000A01AD" w:rsidRDefault="00B21670" w:rsidP="00C81B24">
      <w:pPr>
        <w:pStyle w:val="ListParagraph"/>
        <w:numPr>
          <w:ilvl w:val="0"/>
          <w:numId w:val="71"/>
        </w:numPr>
        <w:rPr>
          <w:rFonts w:cstheme="minorHAnsi"/>
        </w:rPr>
      </w:pPr>
      <w:r>
        <w:rPr>
          <w:rFonts w:cstheme="minorHAnsi"/>
        </w:rPr>
        <w:tab/>
      </w:r>
      <w:r w:rsidRPr="000A01AD">
        <w:rPr>
          <w:rFonts w:cstheme="minorHAnsi"/>
        </w:rPr>
        <w:t xml:space="preserve">No variation in or modification of the terms of the contract shall be made except by written amendment signed by the parties concerned. </w:t>
      </w:r>
    </w:p>
    <w:p w14:paraId="76831FF2" w14:textId="77777777" w:rsidR="00B21670" w:rsidRPr="005721E2" w:rsidRDefault="00B21670" w:rsidP="00B21670">
      <w:pPr>
        <w:pStyle w:val="Heading2"/>
      </w:pPr>
      <w:bookmarkStart w:id="95" w:name="_Toc222498937"/>
      <w:r w:rsidRPr="005721E2">
        <w:t>Assignment</w:t>
      </w:r>
      <w:bookmarkEnd w:id="95"/>
      <w:r w:rsidRPr="005721E2">
        <w:t xml:space="preserve"> </w:t>
      </w:r>
    </w:p>
    <w:p w14:paraId="1F6D6E3E" w14:textId="77777777" w:rsidR="00B21670" w:rsidRPr="005721E2" w:rsidRDefault="00B21670" w:rsidP="00C81B24">
      <w:pPr>
        <w:pStyle w:val="ListParagraph"/>
        <w:numPr>
          <w:ilvl w:val="0"/>
          <w:numId w:val="72"/>
        </w:numPr>
        <w:rPr>
          <w:rFonts w:cstheme="minorHAnsi"/>
        </w:rPr>
      </w:pPr>
      <w:r>
        <w:rPr>
          <w:rFonts w:cstheme="minorHAnsi"/>
        </w:rPr>
        <w:tab/>
      </w:r>
      <w:r w:rsidRPr="005721E2">
        <w:rPr>
          <w:rFonts w:cstheme="minorHAnsi"/>
        </w:rPr>
        <w:t xml:space="preserve">The supplier shall not assign, in whole or in part, its obligations to perform under the contract, except with the purchaser’s prior written consent.  </w:t>
      </w:r>
    </w:p>
    <w:p w14:paraId="442B0695" w14:textId="77777777" w:rsidR="00B21670" w:rsidRPr="005721E2" w:rsidRDefault="00B21670" w:rsidP="00B21670">
      <w:pPr>
        <w:pStyle w:val="Heading2"/>
      </w:pPr>
      <w:bookmarkStart w:id="96" w:name="_Toc222498938"/>
      <w:r w:rsidRPr="005721E2">
        <w:t>Subcontracts</w:t>
      </w:r>
      <w:bookmarkEnd w:id="96"/>
      <w:r w:rsidRPr="005721E2">
        <w:t xml:space="preserve"> </w:t>
      </w:r>
    </w:p>
    <w:p w14:paraId="41A85599" w14:textId="77777777" w:rsidR="00B21670" w:rsidRPr="000A01AD" w:rsidRDefault="00B21670" w:rsidP="00C81B24">
      <w:pPr>
        <w:pStyle w:val="ListParagraph"/>
        <w:numPr>
          <w:ilvl w:val="0"/>
          <w:numId w:val="73"/>
        </w:numPr>
        <w:rPr>
          <w:rFonts w:cstheme="minorHAnsi"/>
        </w:rPr>
      </w:pPr>
      <w:r w:rsidRPr="000A01AD">
        <w:rPr>
          <w:rFonts w:cstheme="minorHAnsi"/>
        </w:rPr>
        <w:t>The supplier shall notify the purchaser in writing of all subcontracts awarded under this contract if not already specified in the bid.  Such notification, in the original bid or later, shall not relieve the supplier from any liability or obligation under the contract.</w:t>
      </w:r>
    </w:p>
    <w:p w14:paraId="71E8B5C1" w14:textId="77777777" w:rsidR="00B21670" w:rsidRPr="005721E2" w:rsidRDefault="00B21670" w:rsidP="00B21670">
      <w:pPr>
        <w:pStyle w:val="Heading2"/>
      </w:pPr>
      <w:bookmarkStart w:id="97" w:name="_Toc222498939"/>
      <w:r w:rsidRPr="005721E2">
        <w:t>Delays in the supplier’s performance</w:t>
      </w:r>
      <w:bookmarkEnd w:id="97"/>
    </w:p>
    <w:p w14:paraId="0791B1E4"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Delivery of the goods and performance of services shall be made by the supplier in accordance with the time schedule prescribed by the purchaser in the contract. </w:t>
      </w:r>
    </w:p>
    <w:p w14:paraId="7B622635"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If at any time during performance of the contract, the supplier or its subcontractor(s) should encounter conditions impeding timely delivery of the goods and performance of services, the supplier shall promptly notify the purchaser in writing of the fact of the delay, its likely duration and its cause(s). As soon as practicable after receipt of the supplier’s notice, the purchaser shall evaluate the situation and may at his discretion extend the supplier’s time for performance, with or without the imposition of penalties, in which case the extension shall be ratified by the parties by amendment of contract. </w:t>
      </w:r>
    </w:p>
    <w:p w14:paraId="7F60A9CC"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No provision in a contract shall be deemed to prohibit the obtaining of supplies or services from a national department, provincial department, or a local authority. </w:t>
      </w:r>
    </w:p>
    <w:p w14:paraId="3A5F02B4"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The right is reserved to procure outside of the contract small quantities or to have minor essential services executed if an emergency arises, the supplier’s point of supply is not situated at or near the place where the supplies are required, or the supplier’s services are not readily available. </w:t>
      </w:r>
    </w:p>
    <w:p w14:paraId="69F77626" w14:textId="77777777" w:rsidR="00B21670" w:rsidRPr="00BA33F1" w:rsidRDefault="00B21670" w:rsidP="00C81B24">
      <w:pPr>
        <w:pStyle w:val="ListParagraph"/>
        <w:numPr>
          <w:ilvl w:val="0"/>
          <w:numId w:val="74"/>
        </w:numPr>
        <w:rPr>
          <w:rFonts w:cstheme="minorHAnsi"/>
        </w:rPr>
      </w:pPr>
      <w:r w:rsidRPr="00BA33F1">
        <w:rPr>
          <w:rFonts w:cstheme="minorHAnsi"/>
        </w:rPr>
        <w:tab/>
        <w:t xml:space="preserve">Except as provided </w:t>
      </w:r>
      <w:r w:rsidRPr="00DC2B91">
        <w:rPr>
          <w:rFonts w:cstheme="minorHAnsi"/>
        </w:rPr>
        <w:t xml:space="preserve">under </w:t>
      </w:r>
      <w:r w:rsidR="00DC2B91">
        <w:rPr>
          <w:rFonts w:cstheme="minorHAnsi"/>
        </w:rPr>
        <w:t xml:space="preserve">GCC </w:t>
      </w:r>
      <w:r w:rsidR="00DC2B91" w:rsidRPr="00DC2B91">
        <w:rPr>
          <w:rFonts w:cstheme="minorHAnsi"/>
        </w:rPr>
        <w:t>c</w:t>
      </w:r>
      <w:r w:rsidRPr="00DC2B91">
        <w:rPr>
          <w:rFonts w:cstheme="minorHAnsi"/>
        </w:rPr>
        <w:t xml:space="preserve">lause </w:t>
      </w:r>
      <w:r w:rsidR="00DC2B91" w:rsidRPr="00DC2B91">
        <w:rPr>
          <w:rFonts w:cstheme="minorHAnsi"/>
        </w:rPr>
        <w:t>5</w:t>
      </w:r>
      <w:r w:rsidRPr="00DC2B91">
        <w:rPr>
          <w:rFonts w:cstheme="minorHAnsi"/>
        </w:rPr>
        <w:t>.25</w:t>
      </w:r>
      <w:r w:rsidRPr="00BA33F1">
        <w:rPr>
          <w:rFonts w:cstheme="minorHAnsi"/>
        </w:rPr>
        <w:t xml:space="preserve">, a delay by the supplier in the performance of its delivery obligations shall render the supplier liable to the imposition of penalties, pursuant to GCC </w:t>
      </w:r>
      <w:r w:rsidR="00DC2B91">
        <w:rPr>
          <w:rFonts w:cstheme="minorHAnsi"/>
        </w:rPr>
        <w:t>c</w:t>
      </w:r>
      <w:r w:rsidRPr="00BA33F1">
        <w:rPr>
          <w:rFonts w:cstheme="minorHAnsi"/>
        </w:rPr>
        <w:t xml:space="preserve">lause </w:t>
      </w:r>
      <w:r w:rsidR="00DC2B91">
        <w:rPr>
          <w:rFonts w:cstheme="minorHAnsi"/>
        </w:rPr>
        <w:t>5</w:t>
      </w:r>
      <w:r w:rsidRPr="00BA33F1">
        <w:rPr>
          <w:rFonts w:cstheme="minorHAnsi"/>
        </w:rPr>
        <w:t xml:space="preserve">.22, unless an extension of time is agreed upon pursuant to GCC </w:t>
      </w:r>
      <w:r w:rsidR="00DC2B91">
        <w:rPr>
          <w:rFonts w:cstheme="minorHAnsi"/>
        </w:rPr>
        <w:t>c</w:t>
      </w:r>
      <w:r w:rsidRPr="00BA33F1">
        <w:rPr>
          <w:rFonts w:cstheme="minorHAnsi"/>
        </w:rPr>
        <w:t xml:space="preserve">lause </w:t>
      </w:r>
      <w:r w:rsidR="00DC2B91">
        <w:rPr>
          <w:rFonts w:cstheme="minorHAnsi"/>
        </w:rPr>
        <w:t>5</w:t>
      </w:r>
      <w:r w:rsidRPr="00BA33F1">
        <w:rPr>
          <w:rFonts w:cstheme="minorHAnsi"/>
        </w:rPr>
        <w:t xml:space="preserve">.21(b) without the application of penalties. </w:t>
      </w:r>
    </w:p>
    <w:p w14:paraId="557C89F0"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Upon any delay beyond the delivery period in the case of a supplies contract, the purchaser shall, without cancelling the contract, be entitled to purchase supplies of a similar quality and up to the same quantity in substitution of the goods not supplied in conformity with the contract and to return any goods delivered  later at the supplier’s expense and risk, or to cancel the contract and buy such goods as may be required to complete the contract and without prejudice to his other rights, be entitled to claim damages from the supplier. </w:t>
      </w:r>
    </w:p>
    <w:p w14:paraId="25C498E0" w14:textId="77777777" w:rsidR="00B21670" w:rsidRPr="005721E2" w:rsidRDefault="00B21670" w:rsidP="00B21670">
      <w:pPr>
        <w:pStyle w:val="Heading2"/>
      </w:pPr>
      <w:bookmarkStart w:id="98" w:name="_Toc222498940"/>
      <w:r w:rsidRPr="005721E2">
        <w:t>Penalties</w:t>
      </w:r>
      <w:bookmarkEnd w:id="98"/>
    </w:p>
    <w:p w14:paraId="0229974E" w14:textId="77777777" w:rsidR="00B21670" w:rsidRPr="00FC2616" w:rsidRDefault="00B21670" w:rsidP="00C81B24">
      <w:pPr>
        <w:pStyle w:val="ListParagraph"/>
        <w:numPr>
          <w:ilvl w:val="0"/>
          <w:numId w:val="75"/>
        </w:numPr>
        <w:tabs>
          <w:tab w:val="left" w:pos="851"/>
        </w:tabs>
        <w:ind w:left="851" w:hanging="851"/>
        <w:rPr>
          <w:rFonts w:cstheme="minorHAnsi"/>
        </w:rPr>
      </w:pPr>
      <w:r w:rsidRPr="00FC2616">
        <w:rPr>
          <w:rFonts w:cstheme="minorHAnsi"/>
        </w:rPr>
        <w:t xml:space="preserve">Subject to GCC </w:t>
      </w:r>
      <w:r w:rsidRPr="00BA33F1">
        <w:rPr>
          <w:rFonts w:cstheme="minorHAnsi"/>
        </w:rPr>
        <w:t xml:space="preserve">clause </w:t>
      </w:r>
      <w:r w:rsidR="00DC2B91">
        <w:rPr>
          <w:rFonts w:cstheme="minorHAnsi"/>
        </w:rPr>
        <w:t>5</w:t>
      </w:r>
      <w:r w:rsidRPr="00BA33F1">
        <w:rPr>
          <w:rFonts w:cstheme="minorHAnsi"/>
        </w:rPr>
        <w:t>.25</w:t>
      </w:r>
      <w:r w:rsidRPr="00FC2616">
        <w:rPr>
          <w:rFonts w:cstheme="minorHAnsi"/>
        </w:rPr>
        <w:t>, if the supplier fails to deliver any or all of the goods or to perform the services within the period(s) specified in the contract, the purchaser shall, without prejudice to its other remedies under the contract, deduct from the contract price, as a penalty, a sum calculated on the delivered price of the delayed goods or unperformed services using the current prime interest rate calculated for each day of the delay until actual delivery or performance. The purchaser may also consider termination of the contract pursuant to</w:t>
      </w:r>
      <w:r>
        <w:rPr>
          <w:rFonts w:cstheme="minorHAnsi"/>
        </w:rPr>
        <w:t xml:space="preserve"> GCC </w:t>
      </w:r>
      <w:r w:rsidR="00DC2B91">
        <w:rPr>
          <w:rFonts w:cstheme="minorHAnsi"/>
        </w:rPr>
        <w:t>cl</w:t>
      </w:r>
      <w:r>
        <w:rPr>
          <w:rFonts w:cstheme="minorHAnsi"/>
        </w:rPr>
        <w:t xml:space="preserve">ause </w:t>
      </w:r>
      <w:r w:rsidR="00DC2B91">
        <w:rPr>
          <w:rFonts w:cstheme="minorHAnsi"/>
        </w:rPr>
        <w:t>5</w:t>
      </w:r>
      <w:r>
        <w:rPr>
          <w:rFonts w:cstheme="minorHAnsi"/>
        </w:rPr>
        <w:t>.23.</w:t>
      </w:r>
      <w:r w:rsidRPr="00FC2616">
        <w:rPr>
          <w:rFonts w:cstheme="minorHAnsi"/>
        </w:rPr>
        <w:t xml:space="preserve"> </w:t>
      </w:r>
    </w:p>
    <w:p w14:paraId="109E3B38" w14:textId="77777777" w:rsidR="00B21670" w:rsidRPr="005721E2" w:rsidRDefault="00B21670" w:rsidP="00B21670">
      <w:pPr>
        <w:pStyle w:val="Heading2"/>
      </w:pPr>
      <w:bookmarkStart w:id="99" w:name="_Toc222498941"/>
      <w:r w:rsidRPr="005721E2">
        <w:t>Termination for default</w:t>
      </w:r>
      <w:bookmarkEnd w:id="99"/>
      <w:r w:rsidRPr="005721E2">
        <w:t xml:space="preserve"> </w:t>
      </w:r>
    </w:p>
    <w:p w14:paraId="21528972" w14:textId="77777777" w:rsidR="00B21670" w:rsidRPr="000A01AD" w:rsidRDefault="00B21670" w:rsidP="00C81B24">
      <w:pPr>
        <w:pStyle w:val="ListParagraph"/>
        <w:numPr>
          <w:ilvl w:val="0"/>
          <w:numId w:val="77"/>
        </w:numPr>
        <w:ind w:left="851" w:hanging="851"/>
        <w:rPr>
          <w:rFonts w:cstheme="minorHAnsi"/>
        </w:rPr>
      </w:pPr>
      <w:r w:rsidRPr="000A01AD">
        <w:rPr>
          <w:rFonts w:cstheme="minorHAnsi"/>
        </w:rPr>
        <w:t xml:space="preserve">The purchaser, without prejudice to any other remedy for breach of contract, by written notice of default sent to the supplier, may terminate this contract in whole or in part: </w:t>
      </w:r>
    </w:p>
    <w:p w14:paraId="766FAA6F" w14:textId="77777777" w:rsidR="00B21670" w:rsidRPr="000A01AD" w:rsidRDefault="00B21670" w:rsidP="00C81B24">
      <w:pPr>
        <w:pStyle w:val="ListParagraph"/>
        <w:numPr>
          <w:ilvl w:val="1"/>
          <w:numId w:val="76"/>
        </w:numPr>
        <w:rPr>
          <w:rFonts w:cstheme="minorHAnsi"/>
        </w:rPr>
      </w:pPr>
      <w:r w:rsidRPr="000A01AD">
        <w:rPr>
          <w:rFonts w:cstheme="minorHAnsi"/>
        </w:rPr>
        <w:tab/>
        <w:t xml:space="preserve">if the supplier fails to deliver any or all of the goods within the period(s) specified in the contract, or within any extension thereof granted by the purchaser pursuant to GCC </w:t>
      </w:r>
      <w:r w:rsidR="003238E8">
        <w:rPr>
          <w:rFonts w:cstheme="minorHAnsi"/>
        </w:rPr>
        <w:t>c</w:t>
      </w:r>
      <w:r w:rsidRPr="000A01AD">
        <w:rPr>
          <w:rFonts w:cstheme="minorHAnsi"/>
        </w:rPr>
        <w:t xml:space="preserve">lause </w:t>
      </w:r>
      <w:r w:rsidR="00DC2B91">
        <w:rPr>
          <w:rFonts w:cstheme="minorHAnsi"/>
        </w:rPr>
        <w:t>5</w:t>
      </w:r>
      <w:r w:rsidRPr="00BA33F1">
        <w:rPr>
          <w:rFonts w:cstheme="minorHAnsi"/>
        </w:rPr>
        <w:t xml:space="preserve">.21(b)  </w:t>
      </w:r>
    </w:p>
    <w:p w14:paraId="34EA643A" w14:textId="77777777" w:rsidR="00B21670" w:rsidRPr="000A01AD" w:rsidRDefault="00B21670" w:rsidP="00C81B24">
      <w:pPr>
        <w:pStyle w:val="ListParagraph"/>
        <w:numPr>
          <w:ilvl w:val="1"/>
          <w:numId w:val="76"/>
        </w:numPr>
        <w:rPr>
          <w:rFonts w:cstheme="minorHAnsi"/>
        </w:rPr>
      </w:pPr>
      <w:r w:rsidRPr="000A01AD">
        <w:rPr>
          <w:rFonts w:cstheme="minorHAnsi"/>
        </w:rPr>
        <w:tab/>
        <w:t xml:space="preserve">if the Supplier fails to perform any other obligation(s) under the contract; or </w:t>
      </w:r>
    </w:p>
    <w:p w14:paraId="1F13E14F" w14:textId="77777777" w:rsidR="00B21670" w:rsidRPr="000A01AD" w:rsidRDefault="00B21670" w:rsidP="00C81B24">
      <w:pPr>
        <w:pStyle w:val="ListParagraph"/>
        <w:numPr>
          <w:ilvl w:val="1"/>
          <w:numId w:val="76"/>
        </w:numPr>
        <w:rPr>
          <w:rFonts w:cstheme="minorHAnsi"/>
        </w:rPr>
      </w:pPr>
      <w:r w:rsidRPr="000A01AD">
        <w:rPr>
          <w:rFonts w:cstheme="minorHAnsi"/>
        </w:rPr>
        <w:t xml:space="preserve">if the supplier, in the judgment of the purchaser, has engaged in corrupt or fraudulent practices in competing for or in executing the contract. </w:t>
      </w:r>
    </w:p>
    <w:p w14:paraId="58B75E2D"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In the event the purchaser terminates the contract in whole or in part, the purchaser may procure, upon such terms and in such manner as it deems appropriate, goods, works or services similar to those undelivered, and the supplier shall be liable to the purchaser for any excess costs for such similar goods, works or services.  However, the supplier shall continue performance of the contract to the extent not terminated. </w:t>
      </w:r>
    </w:p>
    <w:p w14:paraId="0DA4D352"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Where the purchaser terminates the contract in whole or in part, the purchaser may decide to impose a restriction penalty on the supplier by prohibiting such supplier from doing business with the public sector for a period not exceeding 10 years. </w:t>
      </w:r>
    </w:p>
    <w:p w14:paraId="074BA4A5"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If a purchaser intends imposing a restriction on a supplier or any person associated with the supplier, the supplier will be allowed a time period of not more than fourteen (14) days to provide reasons why the envisaged restriction should not be imposed.  Should the supplier fail to respond within the stipulated fourteen (14) days the purchaser may regard the intended penalty as not objected against and may impose it on the supplier. </w:t>
      </w:r>
    </w:p>
    <w:p w14:paraId="7BF7F5BA" w14:textId="77777777" w:rsidR="00B21670" w:rsidRPr="00FC2616"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Any restriction imposed on any person by the Accounting Officer / Authority will, at the discretion of the Accounting Officer / Authority, also be applicable to any other enterprise or any partner, manager, director or other person who wholly or partly exercises or exercised or may exercise control over the enterprise of the first-mentioned person, and with which enterprise or person the first-mentioned person, is or was in the opinion of the Accounting Officer / Authority actively associated. </w:t>
      </w:r>
    </w:p>
    <w:p w14:paraId="729ACBB7" w14:textId="77777777" w:rsidR="00B21670" w:rsidRPr="00961F82"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If a restriction is imposed, the purchaser must, within five (5) working days of such imposition, furnish the National Treasury, with the following information: </w:t>
      </w:r>
    </w:p>
    <w:p w14:paraId="37862218" w14:textId="77777777" w:rsidR="00B21670" w:rsidRPr="00FC2616" w:rsidRDefault="00B21670" w:rsidP="00C81B24">
      <w:pPr>
        <w:pStyle w:val="ListParagraph"/>
        <w:numPr>
          <w:ilvl w:val="1"/>
          <w:numId w:val="78"/>
        </w:numPr>
        <w:rPr>
          <w:rFonts w:cstheme="minorHAnsi"/>
        </w:rPr>
      </w:pPr>
      <w:r>
        <w:rPr>
          <w:rFonts w:ascii="Arial" w:hAnsi="Arial" w:cs="Arial"/>
          <w:sz w:val="20"/>
        </w:rPr>
        <w:tab/>
      </w:r>
      <w:r w:rsidRPr="00FC2616">
        <w:rPr>
          <w:rFonts w:cstheme="minorHAnsi"/>
        </w:rPr>
        <w:t xml:space="preserve">the name and address of the supplier and / or person restricted by the purchaser; </w:t>
      </w:r>
    </w:p>
    <w:p w14:paraId="2FD6BAE0" w14:textId="77777777" w:rsidR="00B21670" w:rsidRPr="00FC2616" w:rsidRDefault="00B21670" w:rsidP="00C81B24">
      <w:pPr>
        <w:pStyle w:val="ListParagraph"/>
        <w:numPr>
          <w:ilvl w:val="1"/>
          <w:numId w:val="78"/>
        </w:numPr>
        <w:rPr>
          <w:rFonts w:cstheme="minorHAnsi"/>
        </w:rPr>
      </w:pPr>
      <w:r w:rsidRPr="00FC2616">
        <w:rPr>
          <w:rFonts w:cstheme="minorHAnsi"/>
        </w:rPr>
        <w:tab/>
        <w:t xml:space="preserve">the date of commencement of the restriction </w:t>
      </w:r>
    </w:p>
    <w:p w14:paraId="5BCBFA24" w14:textId="77777777" w:rsidR="00B21670" w:rsidRPr="00FC2616" w:rsidRDefault="00B21670" w:rsidP="00C81B24">
      <w:pPr>
        <w:pStyle w:val="ListParagraph"/>
        <w:numPr>
          <w:ilvl w:val="1"/>
          <w:numId w:val="78"/>
        </w:numPr>
        <w:rPr>
          <w:rFonts w:cstheme="minorHAnsi"/>
        </w:rPr>
      </w:pPr>
      <w:r w:rsidRPr="00FC2616">
        <w:rPr>
          <w:rFonts w:cstheme="minorHAnsi"/>
        </w:rPr>
        <w:tab/>
        <w:t xml:space="preserve">the period of restriction; and  </w:t>
      </w:r>
    </w:p>
    <w:p w14:paraId="3B481DF5" w14:textId="77777777" w:rsidR="00B21670" w:rsidRPr="00961F82" w:rsidRDefault="00B21670" w:rsidP="00C81B24">
      <w:pPr>
        <w:pStyle w:val="ListParagraph"/>
        <w:numPr>
          <w:ilvl w:val="1"/>
          <w:numId w:val="78"/>
        </w:numPr>
        <w:rPr>
          <w:rFonts w:cstheme="minorHAnsi"/>
        </w:rPr>
      </w:pPr>
      <w:r w:rsidRPr="00FC2616">
        <w:rPr>
          <w:rFonts w:cstheme="minorHAnsi"/>
        </w:rPr>
        <w:tab/>
        <w:t xml:space="preserve">the reasons for the restriction. </w:t>
      </w:r>
      <w:r w:rsidRPr="00961F82">
        <w:rPr>
          <w:rFonts w:cstheme="minorHAnsi"/>
        </w:rPr>
        <w:t xml:space="preserve"> </w:t>
      </w:r>
    </w:p>
    <w:p w14:paraId="58B2028A" w14:textId="77777777" w:rsidR="00B21670" w:rsidRPr="00FC2616"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These details will be loaded in the National Treasury’s central database of suppliers or persons prohibited from doing business with the public sector. </w:t>
      </w:r>
    </w:p>
    <w:p w14:paraId="40184D5C" w14:textId="77777777" w:rsidR="00B21670" w:rsidRPr="00961F82"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If a court of law convicts a person of an offence as contemplated in sections 12 or 13 of the Prevention and Combating of Corrupt Activities Act, No. 12 of 2004, the court may also rule that such person’s name be endorsed on the Register for Tender Defaulters.  When a person’s name has been endorsed on the Register, the person will be prohibited from doing business with the public sector for a period not less than five years and not more than 10 years. The National Treasury is empowered to determine the period of restriction and each case will be dealt with on its own merits. According to section 32 of the Act the Register must be open to the public. The Register can be perused on the National Treasury website. </w:t>
      </w:r>
    </w:p>
    <w:p w14:paraId="7F5CAB78" w14:textId="77777777" w:rsidR="00B21670" w:rsidRPr="005721E2" w:rsidRDefault="00B21670" w:rsidP="00B21670">
      <w:pPr>
        <w:pStyle w:val="Heading2"/>
      </w:pPr>
      <w:bookmarkStart w:id="100" w:name="_Toc222498942"/>
      <w:r w:rsidRPr="005721E2">
        <w:t>Anti-dumping and countervailing duties and rights</w:t>
      </w:r>
      <w:bookmarkEnd w:id="100"/>
      <w:r w:rsidRPr="005721E2">
        <w:t xml:space="preserve"> </w:t>
      </w:r>
    </w:p>
    <w:p w14:paraId="212B0DC3" w14:textId="77777777" w:rsidR="00B21670" w:rsidRPr="00961F82" w:rsidRDefault="00B21670" w:rsidP="00C81B24">
      <w:pPr>
        <w:pStyle w:val="ListParagraph"/>
        <w:numPr>
          <w:ilvl w:val="0"/>
          <w:numId w:val="79"/>
        </w:numPr>
        <w:tabs>
          <w:tab w:val="left" w:pos="851"/>
        </w:tabs>
        <w:ind w:left="851" w:hanging="851"/>
        <w:rPr>
          <w:rFonts w:cstheme="minorHAnsi"/>
        </w:rPr>
      </w:pPr>
      <w:r w:rsidRPr="00FC2616">
        <w:rPr>
          <w:rFonts w:cstheme="minorHAnsi"/>
        </w:rPr>
        <w:t>When, after the date of bid, provisional payments are required, or anti-dumping or countervailing duties are imposed, or the amount of a provisional payment or anti-dumping or countervailing right is increased in respect of any dumped or subsidized import, the State is not liable for any amount so required or imposed, or for the amount of any such increase. When, after the said date, such a provisional payment is no longer required or any such anti-dumping or countervailing right is abolished, or where the amount of such provisional payment or any such right is reduced, any such favourable difference shall on demand be paid forthwith by the contractor to the State or the State may deduct such amounts from moneys (if any) which may otherwise be due to the contractor in regard to supplies or services which he delivered or rendered, or is to deliver or render in terms of the contract or any other contract or any other amount which may be due to him.</w:t>
      </w:r>
    </w:p>
    <w:p w14:paraId="0BBBAC5D" w14:textId="77777777" w:rsidR="00B21670" w:rsidRPr="005721E2" w:rsidRDefault="00B21670" w:rsidP="00B21670">
      <w:pPr>
        <w:pStyle w:val="Heading2"/>
      </w:pPr>
      <w:bookmarkStart w:id="101" w:name="_Toc222498943"/>
      <w:r w:rsidRPr="005721E2">
        <w:t>Force majeure</w:t>
      </w:r>
      <w:bookmarkEnd w:id="101"/>
    </w:p>
    <w:p w14:paraId="39D019F1" w14:textId="77777777" w:rsidR="00B21670" w:rsidRPr="00961F82" w:rsidRDefault="00B21670" w:rsidP="00C81B24">
      <w:pPr>
        <w:pStyle w:val="ListParagraph"/>
        <w:numPr>
          <w:ilvl w:val="0"/>
          <w:numId w:val="80"/>
        </w:numPr>
        <w:tabs>
          <w:tab w:val="left" w:pos="851"/>
        </w:tabs>
        <w:ind w:left="851" w:hanging="851"/>
        <w:rPr>
          <w:rFonts w:cstheme="minorHAnsi"/>
        </w:rPr>
      </w:pPr>
      <w:r w:rsidRPr="00961F82">
        <w:rPr>
          <w:rFonts w:cstheme="minorHAnsi"/>
        </w:rPr>
        <w:t xml:space="preserve">Notwithstanding the provisions of GCC </w:t>
      </w:r>
      <w:r w:rsidR="00A232F5">
        <w:rPr>
          <w:rFonts w:cstheme="minorHAnsi"/>
        </w:rPr>
        <w:t>c</w:t>
      </w:r>
      <w:r w:rsidRPr="00961F82">
        <w:rPr>
          <w:rFonts w:cstheme="minorHAnsi"/>
        </w:rPr>
        <w:t xml:space="preserve">lauses </w:t>
      </w:r>
      <w:r w:rsidR="003238E8">
        <w:rPr>
          <w:rFonts w:cstheme="minorHAnsi"/>
        </w:rPr>
        <w:t>5</w:t>
      </w:r>
      <w:r>
        <w:rPr>
          <w:rFonts w:cstheme="minorHAnsi"/>
        </w:rPr>
        <w:t>.</w:t>
      </w:r>
      <w:r w:rsidRPr="00961F82">
        <w:rPr>
          <w:rFonts w:cstheme="minorHAnsi"/>
        </w:rPr>
        <w:t xml:space="preserve">22 and </w:t>
      </w:r>
      <w:r w:rsidR="003238E8">
        <w:rPr>
          <w:rFonts w:cstheme="minorHAnsi"/>
        </w:rPr>
        <w:t>5</w:t>
      </w:r>
      <w:r>
        <w:rPr>
          <w:rFonts w:cstheme="minorHAnsi"/>
        </w:rPr>
        <w:t>.</w:t>
      </w:r>
      <w:r w:rsidRPr="00961F82">
        <w:rPr>
          <w:rFonts w:cstheme="minorHAnsi"/>
        </w:rPr>
        <w:t xml:space="preserve">23, the supplier shall not be liable for forfeiture of its performance security, damages, or termination for default if and to the extent that his delay in performance or other failure to perform his obligations under the contract is the result of an event of force majeure. </w:t>
      </w:r>
    </w:p>
    <w:p w14:paraId="7F800831" w14:textId="77777777" w:rsidR="00B21670" w:rsidRPr="00961F82" w:rsidRDefault="00B21670" w:rsidP="00C81B24">
      <w:pPr>
        <w:pStyle w:val="ListParagraph"/>
        <w:numPr>
          <w:ilvl w:val="0"/>
          <w:numId w:val="80"/>
        </w:numPr>
        <w:tabs>
          <w:tab w:val="left" w:pos="851"/>
        </w:tabs>
        <w:ind w:left="851" w:hanging="851"/>
        <w:rPr>
          <w:rFonts w:cstheme="minorHAnsi"/>
        </w:rPr>
      </w:pPr>
      <w:r w:rsidRPr="00961F82">
        <w:rPr>
          <w:rFonts w:cstheme="minorHAnsi"/>
        </w:rPr>
        <w:t xml:space="preserve">If a force majeure situation arises, the supplier shall promptly notify the purchaser in writing of such condition and the cause thereof. Unless otherwise directed by the purchaser in writing, the supplier shall continue to perform its obligations under the contract as far as is reasonably practical and shall seek all reasonable alternative means for performance not prevented by the force majeure event. </w:t>
      </w:r>
    </w:p>
    <w:p w14:paraId="6DC7313D" w14:textId="77777777" w:rsidR="00B21670" w:rsidRPr="005721E2" w:rsidRDefault="00B21670" w:rsidP="00B21670">
      <w:pPr>
        <w:pStyle w:val="Heading2"/>
      </w:pPr>
      <w:bookmarkStart w:id="102" w:name="_Toc222498944"/>
      <w:r w:rsidRPr="005721E2">
        <w:t>Termination for insolvency</w:t>
      </w:r>
      <w:bookmarkEnd w:id="102"/>
    </w:p>
    <w:p w14:paraId="0DB8F1AA" w14:textId="77777777" w:rsidR="00B21670" w:rsidRPr="00961F82" w:rsidRDefault="00B21670" w:rsidP="00C81B24">
      <w:pPr>
        <w:pStyle w:val="ListParagraph"/>
        <w:numPr>
          <w:ilvl w:val="0"/>
          <w:numId w:val="81"/>
        </w:numPr>
        <w:tabs>
          <w:tab w:val="left" w:pos="851"/>
        </w:tabs>
        <w:ind w:left="709" w:hanging="709"/>
        <w:rPr>
          <w:rFonts w:cstheme="minorHAnsi"/>
        </w:rPr>
      </w:pPr>
      <w:r w:rsidRPr="00961F82">
        <w:rPr>
          <w:rFonts w:cstheme="minorHAnsi"/>
        </w:rPr>
        <w:t xml:space="preserve">The purchaser may at any time terminate the contract by giving written notice to the supplier if the supplier becomes bankrupt or otherwise insolvent. In this event, termination will be without compensation to the supplier, provided that such termination will not prejudice or affect any right of action or remedy which has accrued or will accrue thereafter to the purchaser. </w:t>
      </w:r>
    </w:p>
    <w:p w14:paraId="0B1BCE05" w14:textId="77777777" w:rsidR="00B21670" w:rsidRPr="005721E2" w:rsidRDefault="00B21670" w:rsidP="00B21670">
      <w:pPr>
        <w:pStyle w:val="Heading2"/>
      </w:pPr>
      <w:bookmarkStart w:id="103" w:name="_Toc222498945"/>
      <w:r w:rsidRPr="005721E2">
        <w:t>Settlement of disputes</w:t>
      </w:r>
      <w:bookmarkEnd w:id="103"/>
      <w:r w:rsidRPr="005721E2">
        <w:t xml:space="preserve"> </w:t>
      </w:r>
    </w:p>
    <w:p w14:paraId="44BB3F54"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If any dispute or difference of any kind whatsoever arises between the purchaser and the supplier in connection with or arising out of the contract, the parties shall make every effort to resolve amicably such dispute or difference by mutual consultation. </w:t>
      </w:r>
    </w:p>
    <w:p w14:paraId="5E79451E"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If, after thirty (30) days, the parties have failed to resolve their dispute or difference by such mutual consultation, then either the purchaser or the supplier may give notice to the other party of his intention to commence with mediation. No mediation in respect of this matter may be commenced unless such notice is given to the other party. </w:t>
      </w:r>
    </w:p>
    <w:p w14:paraId="6D5D744D"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Should it not be possible to settle a dispute by means of mediation, it may be settled in a South African court of law. </w:t>
      </w:r>
    </w:p>
    <w:p w14:paraId="35439719"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Mediation proceedings shall be conducted in accordance with the rules of procedure specified in the </w:t>
      </w:r>
      <w:r w:rsidR="00A232F5">
        <w:rPr>
          <w:rFonts w:cstheme="minorHAnsi"/>
        </w:rPr>
        <w:t>contract.</w:t>
      </w:r>
      <w:r w:rsidRPr="00961F82">
        <w:rPr>
          <w:rFonts w:cstheme="minorHAnsi"/>
        </w:rPr>
        <w:t xml:space="preserve"> </w:t>
      </w:r>
    </w:p>
    <w:p w14:paraId="7D086DEC"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Notwithstanding any reference to mediation and/or court proceedings herein</w:t>
      </w:r>
      <w:r>
        <w:rPr>
          <w:rFonts w:cstheme="minorHAnsi"/>
        </w:rPr>
        <w:t>:</w:t>
      </w:r>
      <w:r w:rsidRPr="00961F82">
        <w:rPr>
          <w:rFonts w:cstheme="minorHAnsi"/>
        </w:rPr>
        <w:t xml:space="preserve">  </w:t>
      </w:r>
    </w:p>
    <w:p w14:paraId="476E00C1" w14:textId="77777777" w:rsidR="00B21670" w:rsidRPr="00AF0DD3" w:rsidRDefault="00B21670" w:rsidP="00C81B24">
      <w:pPr>
        <w:pStyle w:val="ListParagraph"/>
        <w:numPr>
          <w:ilvl w:val="1"/>
          <w:numId w:val="83"/>
        </w:numPr>
        <w:rPr>
          <w:rFonts w:cstheme="minorHAnsi"/>
        </w:rPr>
      </w:pPr>
      <w:r w:rsidRPr="00AF0DD3">
        <w:rPr>
          <w:rFonts w:cstheme="minorHAnsi"/>
        </w:rPr>
        <w:t xml:space="preserve">the parties shall continue to perform their respective obligations under the contract unless they otherwise agree; and </w:t>
      </w:r>
    </w:p>
    <w:p w14:paraId="621FB611" w14:textId="77777777" w:rsidR="00B21670" w:rsidRPr="00AF0DD3" w:rsidRDefault="00B21670" w:rsidP="00C81B24">
      <w:pPr>
        <w:pStyle w:val="ListParagraph"/>
        <w:numPr>
          <w:ilvl w:val="1"/>
          <w:numId w:val="83"/>
        </w:numPr>
        <w:rPr>
          <w:rFonts w:cstheme="minorHAnsi"/>
        </w:rPr>
      </w:pPr>
      <w:r w:rsidRPr="00AF0DD3">
        <w:rPr>
          <w:rFonts w:cstheme="minorHAnsi"/>
        </w:rPr>
        <w:tab/>
        <w:t xml:space="preserve">the purchaser shall pay the supplier any monies due </w:t>
      </w:r>
      <w:r w:rsidR="00A232F5">
        <w:rPr>
          <w:rFonts w:cstheme="minorHAnsi"/>
        </w:rPr>
        <w:t xml:space="preserve">to </w:t>
      </w:r>
      <w:r w:rsidRPr="00AF0DD3">
        <w:rPr>
          <w:rFonts w:cstheme="minorHAnsi"/>
        </w:rPr>
        <w:t>the supplier.</w:t>
      </w:r>
    </w:p>
    <w:p w14:paraId="75988EBA" w14:textId="77777777" w:rsidR="00B21670" w:rsidRPr="005721E2" w:rsidRDefault="00B21670" w:rsidP="00B21670">
      <w:pPr>
        <w:pStyle w:val="Heading2"/>
        <w:ind w:left="-142" w:firstLine="142"/>
      </w:pPr>
      <w:bookmarkStart w:id="104" w:name="_Toc222498946"/>
      <w:r w:rsidRPr="005721E2">
        <w:t>Limitation of liability</w:t>
      </w:r>
      <w:bookmarkEnd w:id="104"/>
    </w:p>
    <w:p w14:paraId="78A86CA1" w14:textId="77777777" w:rsidR="00B21670" w:rsidRPr="00AF0DD3" w:rsidRDefault="00B21670" w:rsidP="00C81B24">
      <w:pPr>
        <w:pStyle w:val="ListParagraph"/>
        <w:numPr>
          <w:ilvl w:val="0"/>
          <w:numId w:val="84"/>
        </w:numPr>
        <w:tabs>
          <w:tab w:val="left" w:pos="851"/>
        </w:tabs>
        <w:ind w:left="851" w:hanging="851"/>
        <w:rPr>
          <w:rFonts w:cstheme="minorHAnsi"/>
        </w:rPr>
      </w:pPr>
      <w:r w:rsidRPr="00AF0DD3">
        <w:rPr>
          <w:rFonts w:cstheme="minorHAnsi"/>
        </w:rPr>
        <w:t xml:space="preserve">Except in cases of criminal negligence or wilful misconduct, and in the case of infringement pursuant </w:t>
      </w:r>
      <w:r w:rsidRPr="00EA6A84">
        <w:rPr>
          <w:rFonts w:cstheme="minorHAnsi"/>
        </w:rPr>
        <w:t xml:space="preserve">to </w:t>
      </w:r>
      <w:r w:rsidR="00DC2B91">
        <w:rPr>
          <w:rFonts w:cstheme="minorHAnsi"/>
        </w:rPr>
        <w:t>GCC c</w:t>
      </w:r>
      <w:r w:rsidRPr="00EA6A84">
        <w:rPr>
          <w:rFonts w:cstheme="minorHAnsi"/>
        </w:rPr>
        <w:t xml:space="preserve">lause </w:t>
      </w:r>
      <w:r w:rsidR="003238E8">
        <w:rPr>
          <w:rFonts w:cstheme="minorHAnsi"/>
        </w:rPr>
        <w:t>5</w:t>
      </w:r>
      <w:r w:rsidRPr="00EA6A84">
        <w:rPr>
          <w:rFonts w:cstheme="minorHAnsi"/>
        </w:rPr>
        <w:t>.6</w:t>
      </w:r>
      <w:r>
        <w:rPr>
          <w:rFonts w:cstheme="minorHAnsi"/>
        </w:rPr>
        <w:t>:</w:t>
      </w:r>
      <w:r w:rsidRPr="00EA6A84">
        <w:rPr>
          <w:rFonts w:cstheme="minorHAnsi"/>
        </w:rPr>
        <w:t xml:space="preserve"> </w:t>
      </w:r>
    </w:p>
    <w:p w14:paraId="705C4E74" w14:textId="77777777" w:rsidR="00B21670" w:rsidRPr="00AF0DD3" w:rsidRDefault="00B21670" w:rsidP="00C81B24">
      <w:pPr>
        <w:pStyle w:val="ListParagraph"/>
        <w:numPr>
          <w:ilvl w:val="1"/>
          <w:numId w:val="85"/>
        </w:numPr>
        <w:rPr>
          <w:rFonts w:cstheme="minorHAnsi"/>
        </w:rPr>
      </w:pPr>
      <w:r>
        <w:rPr>
          <w:rFonts w:ascii="Arial" w:hAnsi="Arial" w:cs="Arial"/>
          <w:sz w:val="20"/>
        </w:rPr>
        <w:tab/>
      </w:r>
      <w:r w:rsidRPr="00AF0DD3">
        <w:rPr>
          <w:rFonts w:cstheme="minorHAnsi"/>
        </w:rPr>
        <w:t xml:space="preserve">the supplier shall not be liable to the purchaser, whether in contract, tort, or otherwise, for any indirect or consequential loss or damage, loss of use, loss of production, or loss of profits or interest costs, provided that this exclusion shall not apply to any obligation of the supplier to pay penalties and/or damages to the purchaser; and </w:t>
      </w:r>
    </w:p>
    <w:p w14:paraId="203A9C9F" w14:textId="77777777" w:rsidR="00B21670" w:rsidRPr="0056332A" w:rsidRDefault="00B21670" w:rsidP="00C81B24">
      <w:pPr>
        <w:pStyle w:val="ListParagraph"/>
        <w:numPr>
          <w:ilvl w:val="1"/>
          <w:numId w:val="85"/>
        </w:numPr>
        <w:rPr>
          <w:rFonts w:ascii="Arial" w:hAnsi="Arial" w:cs="Arial"/>
          <w:sz w:val="20"/>
        </w:rPr>
      </w:pPr>
      <w:r w:rsidRPr="00AF0DD3">
        <w:rPr>
          <w:rFonts w:cstheme="minorHAnsi"/>
        </w:rPr>
        <w:tab/>
        <w:t>the aggregate liability of the supplier to the purchaser, whether under the contract, in tort or otherwise, shall not exceed the total contract price, provided that this limitation shall not apply to the cost of repairing or replacing defective equipment.</w:t>
      </w:r>
      <w:r w:rsidRPr="0056332A">
        <w:rPr>
          <w:rFonts w:ascii="Arial" w:hAnsi="Arial" w:cs="Arial"/>
          <w:sz w:val="20"/>
        </w:rPr>
        <w:t xml:space="preserve"> </w:t>
      </w:r>
    </w:p>
    <w:p w14:paraId="03974992" w14:textId="77777777" w:rsidR="00B21670" w:rsidRPr="005721E2" w:rsidRDefault="00B21670" w:rsidP="00B21670">
      <w:pPr>
        <w:pStyle w:val="Heading2"/>
      </w:pPr>
      <w:bookmarkStart w:id="105" w:name="_Toc222498947"/>
      <w:r w:rsidRPr="005721E2">
        <w:t>Governing language</w:t>
      </w:r>
      <w:bookmarkEnd w:id="105"/>
      <w:r w:rsidRPr="005721E2">
        <w:t xml:space="preserve"> </w:t>
      </w:r>
    </w:p>
    <w:p w14:paraId="5DEE164B" w14:textId="77777777" w:rsidR="00B21670" w:rsidRPr="00C43725" w:rsidRDefault="00B21670" w:rsidP="00C81B24">
      <w:pPr>
        <w:pStyle w:val="ListParagraph"/>
        <w:numPr>
          <w:ilvl w:val="0"/>
          <w:numId w:val="86"/>
        </w:numPr>
        <w:tabs>
          <w:tab w:val="left" w:pos="851"/>
        </w:tabs>
        <w:ind w:left="851" w:hanging="851"/>
        <w:rPr>
          <w:rFonts w:cstheme="minorHAnsi"/>
        </w:rPr>
      </w:pPr>
      <w:r w:rsidRPr="00C43725">
        <w:rPr>
          <w:rFonts w:cstheme="minorHAnsi"/>
        </w:rPr>
        <w:t xml:space="preserve">The contract shall be written in English. All correspondence and other documents pertaining to the contract that is exchanged by the parties shall also be written in English. </w:t>
      </w:r>
    </w:p>
    <w:p w14:paraId="11DA1430" w14:textId="77777777" w:rsidR="00B21670" w:rsidRPr="005721E2" w:rsidRDefault="00B21670" w:rsidP="00B21670">
      <w:pPr>
        <w:pStyle w:val="Heading2"/>
      </w:pPr>
      <w:bookmarkStart w:id="106" w:name="_Toc222498948"/>
      <w:r w:rsidRPr="005721E2">
        <w:t>Applicable law</w:t>
      </w:r>
      <w:bookmarkEnd w:id="106"/>
      <w:r w:rsidRPr="005721E2">
        <w:t xml:space="preserve"> </w:t>
      </w:r>
    </w:p>
    <w:p w14:paraId="76454037" w14:textId="77777777" w:rsidR="00B21670" w:rsidRPr="00C43725" w:rsidRDefault="00B21670" w:rsidP="00C81B24">
      <w:pPr>
        <w:pStyle w:val="ListParagraph"/>
        <w:numPr>
          <w:ilvl w:val="0"/>
          <w:numId w:val="87"/>
        </w:numPr>
        <w:tabs>
          <w:tab w:val="left" w:pos="851"/>
        </w:tabs>
        <w:ind w:left="851" w:hanging="851"/>
        <w:rPr>
          <w:rFonts w:cstheme="minorHAnsi"/>
        </w:rPr>
      </w:pPr>
      <w:r w:rsidRPr="00C43725">
        <w:rPr>
          <w:rFonts w:cstheme="minorHAnsi"/>
        </w:rPr>
        <w:t>The contract shall be interpreted in accordance with South African laws, unless otherwise specified</w:t>
      </w:r>
      <w:r>
        <w:rPr>
          <w:rFonts w:cstheme="minorHAnsi"/>
        </w:rPr>
        <w:t xml:space="preserve"> </w:t>
      </w:r>
      <w:r w:rsidRPr="00C43725">
        <w:rPr>
          <w:rFonts w:cstheme="minorHAnsi"/>
        </w:rPr>
        <w:t xml:space="preserve">in </w:t>
      </w:r>
      <w:r w:rsidR="003238E8">
        <w:rPr>
          <w:rFonts w:cstheme="minorHAnsi"/>
        </w:rPr>
        <w:t>the contract</w:t>
      </w:r>
      <w:r w:rsidRPr="00C43725">
        <w:rPr>
          <w:rFonts w:cstheme="minorHAnsi"/>
        </w:rPr>
        <w:t xml:space="preserve">. </w:t>
      </w:r>
    </w:p>
    <w:p w14:paraId="59BD6275" w14:textId="77777777" w:rsidR="00B21670" w:rsidRPr="00AF0DD3" w:rsidRDefault="00B21670" w:rsidP="00B21670">
      <w:pPr>
        <w:pStyle w:val="Heading2"/>
      </w:pPr>
      <w:bookmarkStart w:id="107" w:name="_Toc222498949"/>
      <w:r w:rsidRPr="005721E2">
        <w:t>Notices</w:t>
      </w:r>
      <w:bookmarkEnd w:id="107"/>
    </w:p>
    <w:p w14:paraId="517712AC" w14:textId="77777777" w:rsidR="00B21670" w:rsidRPr="0051571F" w:rsidRDefault="004533CB" w:rsidP="00C81B24">
      <w:pPr>
        <w:pStyle w:val="ListParagraph"/>
        <w:numPr>
          <w:ilvl w:val="0"/>
          <w:numId w:val="88"/>
        </w:numPr>
        <w:tabs>
          <w:tab w:val="left" w:pos="851"/>
        </w:tabs>
        <w:ind w:left="851" w:hanging="851"/>
        <w:rPr>
          <w:rFonts w:cstheme="minorHAnsi"/>
        </w:rPr>
      </w:pPr>
      <w:r w:rsidRPr="0051571F">
        <w:rPr>
          <w:rFonts w:cstheme="minorHAnsi"/>
        </w:rPr>
        <w:t>The</w:t>
      </w:r>
      <w:r w:rsidR="00B21670" w:rsidRPr="0051571F">
        <w:rPr>
          <w:rFonts w:cstheme="minorHAnsi"/>
        </w:rPr>
        <w:t xml:space="preserve"> written acceptance of a bid </w:t>
      </w:r>
      <w:r w:rsidRPr="0051571F">
        <w:rPr>
          <w:rFonts w:cstheme="minorHAnsi"/>
        </w:rPr>
        <w:t>will</w:t>
      </w:r>
      <w:r w:rsidR="00B21670" w:rsidRPr="0051571F">
        <w:rPr>
          <w:rFonts w:cstheme="minorHAnsi"/>
        </w:rPr>
        <w:t xml:space="preserve"> be </w:t>
      </w:r>
      <w:r w:rsidRPr="0051571F">
        <w:rPr>
          <w:rFonts w:cstheme="minorHAnsi"/>
        </w:rPr>
        <w:t>forwarde</w:t>
      </w:r>
      <w:r w:rsidR="00B21670" w:rsidRPr="0051571F">
        <w:rPr>
          <w:rFonts w:cstheme="minorHAnsi"/>
        </w:rPr>
        <w:t xml:space="preserve">d to the supplier </w:t>
      </w:r>
      <w:r w:rsidR="0051571F" w:rsidRPr="0051571F">
        <w:rPr>
          <w:rFonts w:cstheme="minorHAnsi"/>
        </w:rPr>
        <w:t>through a formal written letter of award.</w:t>
      </w:r>
      <w:r w:rsidR="00B21670" w:rsidRPr="0051571F">
        <w:rPr>
          <w:rFonts w:cstheme="minorHAnsi"/>
        </w:rPr>
        <w:t xml:space="preserve"> </w:t>
      </w:r>
    </w:p>
    <w:p w14:paraId="6014271A" w14:textId="77777777" w:rsidR="00B21670" w:rsidRPr="0051571F" w:rsidRDefault="00B21670" w:rsidP="00C81B24">
      <w:pPr>
        <w:pStyle w:val="ListParagraph"/>
        <w:numPr>
          <w:ilvl w:val="0"/>
          <w:numId w:val="88"/>
        </w:numPr>
        <w:tabs>
          <w:tab w:val="left" w:pos="851"/>
        </w:tabs>
        <w:ind w:left="851" w:hanging="851"/>
        <w:rPr>
          <w:rFonts w:cstheme="minorHAnsi"/>
        </w:rPr>
      </w:pPr>
      <w:r w:rsidRPr="00C43725">
        <w:rPr>
          <w:rFonts w:cstheme="minorHAnsi"/>
        </w:rPr>
        <w:t>The time mentioned in the contract documents for performing any act after such aforesaid notice has been given, shall be</w:t>
      </w:r>
      <w:r w:rsidR="0051571F">
        <w:rPr>
          <w:rFonts w:cstheme="minorHAnsi"/>
        </w:rPr>
        <w:t xml:space="preserve"> communicated on the letter.</w:t>
      </w:r>
      <w:r w:rsidRPr="00C43725">
        <w:rPr>
          <w:rFonts w:cstheme="minorHAnsi"/>
        </w:rPr>
        <w:t xml:space="preserve"> </w:t>
      </w:r>
    </w:p>
    <w:p w14:paraId="002CE964" w14:textId="77777777" w:rsidR="00B21670" w:rsidRPr="005721E2" w:rsidRDefault="00B21670" w:rsidP="00B21670">
      <w:pPr>
        <w:pStyle w:val="Heading2"/>
      </w:pPr>
      <w:bookmarkStart w:id="108" w:name="_Toc222498950"/>
      <w:r w:rsidRPr="005721E2">
        <w:t>Taxes and duties</w:t>
      </w:r>
      <w:bookmarkEnd w:id="108"/>
    </w:p>
    <w:p w14:paraId="560245BE" w14:textId="77777777" w:rsidR="00B21670" w:rsidRPr="00C43725" w:rsidRDefault="00B21670" w:rsidP="00C81B24">
      <w:pPr>
        <w:pStyle w:val="ListParagraph"/>
        <w:numPr>
          <w:ilvl w:val="0"/>
          <w:numId w:val="89"/>
        </w:numPr>
        <w:tabs>
          <w:tab w:val="left" w:pos="851"/>
        </w:tabs>
        <w:ind w:left="851" w:hanging="851"/>
        <w:rPr>
          <w:rFonts w:cstheme="minorHAnsi"/>
        </w:rPr>
      </w:pPr>
      <w:r w:rsidRPr="00C43725">
        <w:rPr>
          <w:rFonts w:cstheme="minorHAnsi"/>
        </w:rPr>
        <w:t xml:space="preserve">A foreign supplier shall be entirely responsible for all taxes, stamp duties, license fees, and other such levies imposed outside the purchaser’s country. </w:t>
      </w:r>
    </w:p>
    <w:p w14:paraId="303A6E81" w14:textId="77777777" w:rsidR="00B21670" w:rsidRPr="00C43725" w:rsidRDefault="00B21670" w:rsidP="00C81B24">
      <w:pPr>
        <w:pStyle w:val="ListParagraph"/>
        <w:numPr>
          <w:ilvl w:val="0"/>
          <w:numId w:val="89"/>
        </w:numPr>
        <w:tabs>
          <w:tab w:val="left" w:pos="851"/>
        </w:tabs>
        <w:ind w:left="851" w:hanging="851"/>
        <w:rPr>
          <w:rFonts w:cstheme="minorHAnsi"/>
        </w:rPr>
      </w:pPr>
      <w:r w:rsidRPr="00C43725">
        <w:rPr>
          <w:rFonts w:cstheme="minorHAnsi"/>
        </w:rPr>
        <w:t xml:space="preserve">A local supplier shall be entirely responsible for all taxes, duties, license fees, etc., incurred until delivery of the contracted goods to the purchaser. </w:t>
      </w:r>
    </w:p>
    <w:p w14:paraId="4CAE22FA" w14:textId="77777777" w:rsidR="00B21670" w:rsidRPr="0056332A" w:rsidRDefault="00B21670" w:rsidP="00C81B24">
      <w:pPr>
        <w:pStyle w:val="ListParagraph"/>
        <w:numPr>
          <w:ilvl w:val="0"/>
          <w:numId w:val="89"/>
        </w:numPr>
        <w:tabs>
          <w:tab w:val="left" w:pos="851"/>
        </w:tabs>
        <w:ind w:left="851" w:hanging="851"/>
        <w:rPr>
          <w:rFonts w:ascii="Arial" w:hAnsi="Arial" w:cs="Arial"/>
          <w:sz w:val="20"/>
        </w:rPr>
      </w:pPr>
      <w:r w:rsidRPr="00C43725">
        <w:rPr>
          <w:rFonts w:cstheme="minorHAnsi"/>
        </w:rPr>
        <w:t>No contract shall be concluded with any bidder whose tax matters are not in order.  Prior to the award of a bid the Department must be in possession of a tax clearance certificate, submitted by the bidder.  This certificate must be an original issued by the SARS.</w:t>
      </w:r>
      <w:r w:rsidRPr="0056332A">
        <w:rPr>
          <w:rFonts w:ascii="Arial" w:hAnsi="Arial" w:cs="Arial"/>
          <w:sz w:val="20"/>
        </w:rPr>
        <w:t xml:space="preserve"> </w:t>
      </w:r>
    </w:p>
    <w:p w14:paraId="4F80C209" w14:textId="77777777" w:rsidR="00B21670" w:rsidRPr="005721E2" w:rsidRDefault="00B21670" w:rsidP="00B21670">
      <w:pPr>
        <w:pStyle w:val="Heading2"/>
      </w:pPr>
      <w:bookmarkStart w:id="109" w:name="_Toc222498951"/>
      <w:r w:rsidRPr="005721E2">
        <w:t>National Industrial Participation (</w:t>
      </w:r>
      <w:r w:rsidR="00B313D3">
        <w:t>NIPP</w:t>
      </w:r>
      <w:r w:rsidRPr="005721E2">
        <w:t>) Programme</w:t>
      </w:r>
      <w:bookmarkEnd w:id="109"/>
    </w:p>
    <w:p w14:paraId="19A0BEB8" w14:textId="77777777" w:rsidR="00B21670" w:rsidRPr="00C43725" w:rsidRDefault="00B21670" w:rsidP="00C81B24">
      <w:pPr>
        <w:pStyle w:val="ListParagraph"/>
        <w:numPr>
          <w:ilvl w:val="0"/>
          <w:numId w:val="90"/>
        </w:numPr>
        <w:tabs>
          <w:tab w:val="left" w:pos="851"/>
        </w:tabs>
        <w:ind w:left="851" w:hanging="709"/>
        <w:rPr>
          <w:rFonts w:cstheme="minorHAnsi"/>
        </w:rPr>
      </w:pPr>
      <w:r w:rsidRPr="00C43725">
        <w:rPr>
          <w:rFonts w:cstheme="minorHAnsi"/>
        </w:rPr>
        <w:t xml:space="preserve">The </w:t>
      </w:r>
      <w:r>
        <w:rPr>
          <w:rFonts w:cstheme="minorHAnsi"/>
        </w:rPr>
        <w:t>NIPP</w:t>
      </w:r>
      <w:r w:rsidRPr="00C43725">
        <w:rPr>
          <w:rFonts w:cstheme="minorHAnsi"/>
        </w:rPr>
        <w:t xml:space="preserve"> Programme administered by the </w:t>
      </w:r>
      <w:r w:rsidR="002E1E41">
        <w:rPr>
          <w:rFonts w:cstheme="minorHAnsi"/>
        </w:rPr>
        <w:t>DTIC</w:t>
      </w:r>
      <w:r w:rsidRPr="00C43725">
        <w:rPr>
          <w:rFonts w:cstheme="minorHAnsi"/>
        </w:rPr>
        <w:t xml:space="preserve"> shall be applicable to all contracts that are subject to the </w:t>
      </w:r>
      <w:r>
        <w:rPr>
          <w:rFonts w:cstheme="minorHAnsi"/>
        </w:rPr>
        <w:t>NIPP</w:t>
      </w:r>
      <w:r w:rsidRPr="00C43725">
        <w:rPr>
          <w:rFonts w:cstheme="minorHAnsi"/>
        </w:rPr>
        <w:t xml:space="preserve"> obligation. </w:t>
      </w:r>
    </w:p>
    <w:p w14:paraId="46C15E74" w14:textId="77777777" w:rsidR="00B21670" w:rsidRPr="005721E2" w:rsidRDefault="00B21670" w:rsidP="00B21670">
      <w:pPr>
        <w:pStyle w:val="Heading2"/>
      </w:pPr>
      <w:bookmarkStart w:id="110" w:name="_Toc222498952"/>
      <w:r w:rsidRPr="005721E2">
        <w:t>Prohibition of restrictive practices</w:t>
      </w:r>
      <w:bookmarkEnd w:id="110"/>
    </w:p>
    <w:p w14:paraId="0351582B" w14:textId="77777777" w:rsidR="00B21670" w:rsidRPr="00E83E33" w:rsidRDefault="00B21670" w:rsidP="00C81B24">
      <w:pPr>
        <w:pStyle w:val="ListParagraph"/>
        <w:numPr>
          <w:ilvl w:val="0"/>
          <w:numId w:val="91"/>
        </w:numPr>
        <w:tabs>
          <w:tab w:val="left" w:pos="851"/>
        </w:tabs>
        <w:ind w:left="851" w:hanging="709"/>
        <w:rPr>
          <w:rFonts w:cstheme="minorHAnsi"/>
        </w:rPr>
      </w:pPr>
      <w:r w:rsidRPr="00E83E33">
        <w:rPr>
          <w:rFonts w:cstheme="minorHAnsi"/>
        </w:rPr>
        <w:t xml:space="preserve">In terms of section 4(1) (b) (iii) of the Competition Act No. 89 of 1998, as amended, an agreement </w:t>
      </w:r>
      <w:r>
        <w:rPr>
          <w:rFonts w:cstheme="minorHAnsi"/>
        </w:rPr>
        <w:t>b</w:t>
      </w:r>
      <w:r w:rsidRPr="00E83E33">
        <w:rPr>
          <w:rFonts w:cstheme="minorHAnsi"/>
        </w:rPr>
        <w:t xml:space="preserve">etween, or concerted practice by, firms, or a decision by an association of firms, is prohibited if it is between parties in a horizontal relationship and if a bidder (s) is / are or a contractor(s) was / were involved in collusive bidding (or bid rigging). </w:t>
      </w:r>
    </w:p>
    <w:p w14:paraId="62B01CCC" w14:textId="77777777" w:rsidR="00B21670" w:rsidRPr="00E83E33" w:rsidRDefault="00B21670" w:rsidP="00C81B24">
      <w:pPr>
        <w:pStyle w:val="ListParagraph"/>
        <w:numPr>
          <w:ilvl w:val="0"/>
          <w:numId w:val="91"/>
        </w:numPr>
        <w:tabs>
          <w:tab w:val="left" w:pos="851"/>
        </w:tabs>
        <w:ind w:left="851" w:hanging="709"/>
        <w:rPr>
          <w:rFonts w:cstheme="minorHAnsi"/>
        </w:rPr>
      </w:pPr>
      <w:r w:rsidRPr="00E83E33">
        <w:rPr>
          <w:rFonts w:cstheme="minorHAnsi"/>
        </w:rPr>
        <w:t xml:space="preserve">If a bidder(s) or contractor(s), based on reasonable grounds or evidence obtained by the purchaser, has / have engaged in the restrictive practice referred to above, the purchaser may refer the matter to the Competition Commission for investigation and possible imposition of administrative penalties as contemplated in the Competition Act No. 89 of 1998. </w:t>
      </w:r>
    </w:p>
    <w:p w14:paraId="194D9A47" w14:textId="77777777" w:rsidR="00B21670" w:rsidRDefault="00B21670" w:rsidP="00C81B24">
      <w:pPr>
        <w:pStyle w:val="ListParagraph"/>
        <w:numPr>
          <w:ilvl w:val="0"/>
          <w:numId w:val="91"/>
        </w:numPr>
        <w:tabs>
          <w:tab w:val="left" w:pos="851"/>
        </w:tabs>
        <w:ind w:left="851" w:hanging="709"/>
        <w:rPr>
          <w:rFonts w:cstheme="minorHAnsi"/>
        </w:rPr>
      </w:pPr>
      <w:r w:rsidRPr="00E83E33">
        <w:rPr>
          <w:rFonts w:cstheme="minorHAnsi"/>
        </w:rPr>
        <w:t>If a bidder(s) or contractor(s), has / have been found guilty by the Competition Commission of the restrictive practice referred to above, the purchaser may, in addition and without prejudice to any other remedy provided for, invalidate the bid(s) for such item(s) offered, and / or terminate the contract in whole or part, and / or restrict the bidder(s) or contractor(s) from conducting business with the public sector for a period not exceeding ten (10) years and / or claim damages from the bidder(s) or contractor(s) concerned.</w:t>
      </w:r>
    </w:p>
    <w:p w14:paraId="512449F1" w14:textId="77777777" w:rsidR="00B21670" w:rsidRDefault="00B21670" w:rsidP="00B21670">
      <w:pPr>
        <w:tabs>
          <w:tab w:val="left" w:pos="851"/>
        </w:tabs>
        <w:rPr>
          <w:rFonts w:cstheme="minorHAnsi"/>
        </w:rPr>
      </w:pPr>
    </w:p>
    <w:p w14:paraId="78358C92" w14:textId="77777777" w:rsidR="00B21670" w:rsidRDefault="00B21670" w:rsidP="00B21670">
      <w:pPr>
        <w:tabs>
          <w:tab w:val="left" w:pos="851"/>
        </w:tabs>
        <w:rPr>
          <w:rFonts w:cstheme="minorHAnsi"/>
        </w:rPr>
      </w:pPr>
      <w:r>
        <w:rPr>
          <w:rFonts w:cstheme="minorHAnsi"/>
        </w:rPr>
        <w:t>The above General Conditions of Contract are accepted by:</w:t>
      </w:r>
    </w:p>
    <w:p w14:paraId="395EBE11" w14:textId="77777777" w:rsidR="00B21670" w:rsidRDefault="00B21670" w:rsidP="00B21670">
      <w:pPr>
        <w:tabs>
          <w:tab w:val="left" w:pos="851"/>
        </w:tabs>
        <w:rPr>
          <w:rFonts w:cstheme="minorHAnsi"/>
        </w:rPr>
      </w:pPr>
    </w:p>
    <w:p w14:paraId="02AE63ED" w14:textId="77777777" w:rsidR="00B21670" w:rsidRDefault="00B21670" w:rsidP="00B21670">
      <w:pPr>
        <w:tabs>
          <w:tab w:val="left" w:pos="851"/>
        </w:tabs>
        <w:rPr>
          <w:rFonts w:cstheme="minorHAnsi"/>
        </w:rPr>
      </w:pPr>
      <w:r w:rsidRPr="00A232F5">
        <w:rPr>
          <w:rFonts w:cstheme="minorHAnsi"/>
          <w:b/>
          <w:bCs/>
        </w:rPr>
        <w:t>Name and Surname</w:t>
      </w:r>
      <w:r>
        <w:rPr>
          <w:rFonts w:cstheme="minorHAnsi"/>
        </w:rPr>
        <w:t>_______________________________</w:t>
      </w:r>
      <w:r>
        <w:rPr>
          <w:rFonts w:cstheme="minorHAnsi"/>
        </w:rPr>
        <w:tab/>
      </w:r>
      <w:r w:rsidRPr="00A232F5">
        <w:rPr>
          <w:rFonts w:cstheme="minorHAnsi"/>
          <w:b/>
          <w:bCs/>
        </w:rPr>
        <w:t>Designation</w:t>
      </w:r>
      <w:r>
        <w:rPr>
          <w:rFonts w:cstheme="minorHAnsi"/>
        </w:rPr>
        <w:t>_____________________</w:t>
      </w:r>
    </w:p>
    <w:p w14:paraId="773C3517" w14:textId="77777777" w:rsidR="00B21670" w:rsidRDefault="00B21670" w:rsidP="00B21670">
      <w:pPr>
        <w:tabs>
          <w:tab w:val="left" w:pos="851"/>
        </w:tabs>
        <w:rPr>
          <w:rFonts w:cstheme="minorHAnsi"/>
        </w:rPr>
      </w:pPr>
    </w:p>
    <w:p w14:paraId="5BCDA3D3" w14:textId="77777777" w:rsidR="00B21670" w:rsidRDefault="00B21670" w:rsidP="00B21670">
      <w:pPr>
        <w:tabs>
          <w:tab w:val="left" w:pos="851"/>
        </w:tabs>
        <w:rPr>
          <w:rFonts w:cstheme="minorHAnsi"/>
        </w:rPr>
      </w:pPr>
      <w:proofErr w:type="gramStart"/>
      <w:r w:rsidRPr="00A232F5">
        <w:rPr>
          <w:rFonts w:cstheme="minorHAnsi"/>
          <w:b/>
          <w:bCs/>
        </w:rPr>
        <w:t>Bidder:</w:t>
      </w:r>
      <w:r>
        <w:rPr>
          <w:rFonts w:cstheme="minorHAnsi"/>
        </w:rPr>
        <w:t>_</w:t>
      </w:r>
      <w:proofErr w:type="gramEnd"/>
      <w:r>
        <w:rPr>
          <w:rFonts w:cstheme="minorHAnsi"/>
        </w:rPr>
        <w:t>________________________________________</w:t>
      </w:r>
      <w:r>
        <w:rPr>
          <w:rFonts w:cstheme="minorHAnsi"/>
        </w:rPr>
        <w:tab/>
      </w:r>
      <w:proofErr w:type="gramStart"/>
      <w:r w:rsidRPr="00A232F5">
        <w:rPr>
          <w:rFonts w:cstheme="minorHAnsi"/>
          <w:b/>
          <w:bCs/>
        </w:rPr>
        <w:t>Signature:</w:t>
      </w:r>
      <w:r>
        <w:rPr>
          <w:rFonts w:cstheme="minorHAnsi"/>
        </w:rPr>
        <w:t>_</w:t>
      </w:r>
      <w:proofErr w:type="gramEnd"/>
      <w:r>
        <w:rPr>
          <w:rFonts w:cstheme="minorHAnsi"/>
        </w:rPr>
        <w:t>______________________</w:t>
      </w:r>
    </w:p>
    <w:p w14:paraId="7B12B8C7" w14:textId="77777777" w:rsidR="00B21670" w:rsidRDefault="00B21670" w:rsidP="00B21670">
      <w:pPr>
        <w:tabs>
          <w:tab w:val="left" w:pos="851"/>
        </w:tabs>
        <w:rPr>
          <w:rFonts w:cstheme="minorHAnsi"/>
        </w:rPr>
      </w:pPr>
    </w:p>
    <w:p w14:paraId="1847B669" w14:textId="77777777" w:rsidR="00B21670" w:rsidRPr="00E83E33" w:rsidRDefault="00B21670" w:rsidP="00B21670">
      <w:pPr>
        <w:tabs>
          <w:tab w:val="left" w:pos="851"/>
        </w:tabs>
        <w:rPr>
          <w:rFonts w:cstheme="minorHAnsi"/>
        </w:rPr>
      </w:pPr>
      <w:proofErr w:type="gramStart"/>
      <w:r w:rsidRPr="00A232F5">
        <w:rPr>
          <w:rFonts w:cstheme="minorHAnsi"/>
          <w:b/>
          <w:bCs/>
        </w:rPr>
        <w:t>Date:</w:t>
      </w:r>
      <w:r>
        <w:rPr>
          <w:rFonts w:cstheme="minorHAnsi"/>
        </w:rPr>
        <w:t>_</w:t>
      </w:r>
      <w:proofErr w:type="gramEnd"/>
      <w:r>
        <w:rPr>
          <w:rFonts w:cstheme="minorHAnsi"/>
        </w:rPr>
        <w:t>________________</w:t>
      </w:r>
    </w:p>
    <w:p w14:paraId="122DA766" w14:textId="77777777" w:rsidR="00B21670" w:rsidRDefault="00B21670">
      <w:pPr>
        <w:jc w:val="left"/>
        <w:rPr>
          <w:highlight w:val="yellow"/>
          <w:lang w:val="en-GB"/>
        </w:rPr>
      </w:pPr>
      <w:r>
        <w:rPr>
          <w:highlight w:val="yellow"/>
          <w:lang w:val="en-GB"/>
        </w:rPr>
        <w:br w:type="page"/>
      </w:r>
    </w:p>
    <w:p w14:paraId="7C7BB1F1" w14:textId="77777777" w:rsidR="00B21670" w:rsidRPr="0079039A" w:rsidRDefault="00B21670" w:rsidP="00B21670">
      <w:pPr>
        <w:pStyle w:val="Heading1"/>
      </w:pPr>
      <w:bookmarkStart w:id="111" w:name="_Toc222498953"/>
      <w:r w:rsidRPr="0079039A">
        <w:t>National Industrial Participation Programme (SBD 5)</w:t>
      </w:r>
      <w:bookmarkEnd w:id="111"/>
    </w:p>
    <w:p w14:paraId="30666C1A" w14:textId="77777777" w:rsidR="00B21670" w:rsidRPr="00534B6F" w:rsidRDefault="00B21670" w:rsidP="00B21670">
      <w:pPr>
        <w:pStyle w:val="Heading2"/>
        <w:rPr>
          <w:lang w:val="en-GB"/>
        </w:rPr>
      </w:pPr>
      <w:bookmarkStart w:id="112" w:name="_Toc222498954"/>
      <w:r w:rsidRPr="00534B6F">
        <w:rPr>
          <w:lang w:val="en-GB"/>
        </w:rPr>
        <w:t>Introduction</w:t>
      </w:r>
      <w:bookmarkEnd w:id="112"/>
    </w:p>
    <w:p w14:paraId="644DFD88"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sidRPr="008D0EA5">
        <w:rPr>
          <w:rFonts w:asciiTheme="minorHAnsi" w:hAnsiTheme="minorHAnsi" w:cs="Arial"/>
          <w:sz w:val="22"/>
          <w:szCs w:val="22"/>
        </w:rPr>
        <w:t>The National Industrial Participation (</w:t>
      </w:r>
      <w:r>
        <w:rPr>
          <w:rFonts w:asciiTheme="minorHAnsi" w:hAnsiTheme="minorHAnsi" w:cs="Arial"/>
          <w:sz w:val="22"/>
          <w:szCs w:val="22"/>
        </w:rPr>
        <w:t>NIPP</w:t>
      </w:r>
      <w:r w:rsidRPr="008D0EA5">
        <w:rPr>
          <w:rFonts w:asciiTheme="minorHAnsi" w:hAnsiTheme="minorHAnsi" w:cs="Arial"/>
          <w:sz w:val="22"/>
          <w:szCs w:val="22"/>
        </w:rPr>
        <w:t xml:space="preserve">) </w:t>
      </w:r>
      <w:proofErr w:type="spellStart"/>
      <w:r w:rsidRPr="008D0EA5">
        <w:rPr>
          <w:rFonts w:asciiTheme="minorHAnsi" w:hAnsiTheme="minorHAnsi" w:cs="Arial"/>
          <w:sz w:val="22"/>
          <w:szCs w:val="22"/>
        </w:rPr>
        <w:t>Programme</w:t>
      </w:r>
      <w:proofErr w:type="spellEnd"/>
      <w:r w:rsidRPr="008D0EA5">
        <w:rPr>
          <w:rFonts w:asciiTheme="minorHAnsi" w:hAnsiTheme="minorHAnsi" w:cs="Arial"/>
          <w:sz w:val="22"/>
          <w:szCs w:val="22"/>
        </w:rPr>
        <w:t xml:space="preserve">, which is applicable to all government procurement contracts that have an imported content, became effective on the 1 September 1996. The </w:t>
      </w:r>
      <w:r>
        <w:rPr>
          <w:rFonts w:asciiTheme="minorHAnsi" w:hAnsiTheme="minorHAnsi" w:cs="Arial"/>
          <w:sz w:val="22"/>
          <w:szCs w:val="22"/>
        </w:rPr>
        <w:t>NIPP</w:t>
      </w:r>
      <w:r w:rsidRPr="008D0EA5">
        <w:rPr>
          <w:rFonts w:asciiTheme="minorHAnsi" w:hAnsiTheme="minorHAnsi" w:cs="Arial"/>
          <w:sz w:val="22"/>
          <w:szCs w:val="22"/>
        </w:rPr>
        <w:t xml:space="preserve"> policy and guidelines were fully endorsed by Cabinet on 30 April 1997. In terms of the Cabinet decision, all State and parastatal purchases / lease contracts (for goods, works and services) entered into after this date, are subject to the </w:t>
      </w:r>
      <w:r>
        <w:rPr>
          <w:rFonts w:asciiTheme="minorHAnsi" w:hAnsiTheme="minorHAnsi" w:cs="Arial"/>
          <w:sz w:val="22"/>
          <w:szCs w:val="22"/>
        </w:rPr>
        <w:t>NIPP</w:t>
      </w:r>
      <w:r w:rsidRPr="008D0EA5">
        <w:rPr>
          <w:rFonts w:asciiTheme="minorHAnsi" w:hAnsiTheme="minorHAnsi" w:cs="Arial"/>
          <w:sz w:val="22"/>
          <w:szCs w:val="22"/>
        </w:rPr>
        <w:t xml:space="preserve"> requirements. </w:t>
      </w:r>
      <w:r>
        <w:rPr>
          <w:rFonts w:asciiTheme="minorHAnsi" w:hAnsiTheme="minorHAnsi" w:cs="Arial"/>
          <w:sz w:val="22"/>
          <w:szCs w:val="22"/>
        </w:rPr>
        <w:t>NIPP</w:t>
      </w:r>
      <w:r w:rsidRPr="008D0EA5">
        <w:rPr>
          <w:rFonts w:asciiTheme="minorHAnsi" w:hAnsiTheme="minorHAnsi" w:cs="Arial"/>
          <w:sz w:val="22"/>
          <w:szCs w:val="22"/>
        </w:rPr>
        <w:t xml:space="preserve"> is obligatory and therefore must be complied with. The Industrial Participation Secretariat (IPS) of the Department of Trade</w:t>
      </w:r>
      <w:r w:rsidR="002E1E41">
        <w:rPr>
          <w:rFonts w:asciiTheme="minorHAnsi" w:hAnsiTheme="minorHAnsi" w:cs="Arial"/>
          <w:sz w:val="22"/>
          <w:szCs w:val="22"/>
        </w:rPr>
        <w:t>,</w:t>
      </w:r>
      <w:r w:rsidRPr="008D0EA5">
        <w:rPr>
          <w:rFonts w:asciiTheme="minorHAnsi" w:hAnsiTheme="minorHAnsi" w:cs="Arial"/>
          <w:sz w:val="22"/>
          <w:szCs w:val="22"/>
        </w:rPr>
        <w:t xml:space="preserve"> Industry</w:t>
      </w:r>
      <w:r w:rsidR="002E1E41">
        <w:rPr>
          <w:rFonts w:asciiTheme="minorHAnsi" w:hAnsiTheme="minorHAnsi" w:cs="Arial"/>
          <w:sz w:val="22"/>
          <w:szCs w:val="22"/>
        </w:rPr>
        <w:t xml:space="preserve"> and Competition</w:t>
      </w:r>
      <w:r w:rsidRPr="008D0EA5">
        <w:rPr>
          <w:rFonts w:asciiTheme="minorHAnsi" w:hAnsiTheme="minorHAnsi" w:cs="Arial"/>
          <w:sz w:val="22"/>
          <w:szCs w:val="22"/>
        </w:rPr>
        <w:t xml:space="preserve"> (</w:t>
      </w:r>
      <w:r w:rsidR="002E1E41">
        <w:rPr>
          <w:rFonts w:asciiTheme="minorHAnsi" w:hAnsiTheme="minorHAnsi" w:cs="Arial"/>
          <w:sz w:val="22"/>
          <w:szCs w:val="22"/>
        </w:rPr>
        <w:t>DTIC</w:t>
      </w:r>
      <w:r w:rsidRPr="008D0EA5">
        <w:rPr>
          <w:rFonts w:asciiTheme="minorHAnsi" w:hAnsiTheme="minorHAnsi" w:cs="Arial"/>
          <w:sz w:val="22"/>
          <w:szCs w:val="22"/>
        </w:rPr>
        <w:t xml:space="preserve">) is charged with the responsibility of administering the </w:t>
      </w:r>
      <w:proofErr w:type="spellStart"/>
      <w:r w:rsidRPr="008D0EA5">
        <w:rPr>
          <w:rFonts w:asciiTheme="minorHAnsi" w:hAnsiTheme="minorHAnsi" w:cs="Arial"/>
          <w:sz w:val="22"/>
          <w:szCs w:val="22"/>
        </w:rPr>
        <w:t>programme</w:t>
      </w:r>
      <w:proofErr w:type="spellEnd"/>
      <w:r w:rsidRPr="008D0EA5">
        <w:rPr>
          <w:rFonts w:asciiTheme="minorHAnsi" w:hAnsiTheme="minorHAnsi" w:cs="Arial"/>
          <w:sz w:val="22"/>
          <w:szCs w:val="22"/>
        </w:rPr>
        <w:t xml:space="preserve">. </w:t>
      </w:r>
    </w:p>
    <w:p w14:paraId="1F042D50" w14:textId="77777777" w:rsidR="00B21670" w:rsidRPr="00534B6F" w:rsidRDefault="00B21670" w:rsidP="00B21670">
      <w:pPr>
        <w:pStyle w:val="Heading2"/>
        <w:rPr>
          <w:lang w:val="en-GB"/>
        </w:rPr>
      </w:pPr>
      <w:bookmarkStart w:id="113" w:name="_Toc222498955"/>
      <w:r w:rsidRPr="00534B6F">
        <w:rPr>
          <w:lang w:val="en-GB"/>
        </w:rPr>
        <w:t>Pillars of the programme</w:t>
      </w:r>
      <w:bookmarkEnd w:id="113"/>
      <w:r w:rsidRPr="00534B6F">
        <w:rPr>
          <w:lang w:val="en-GB"/>
        </w:rPr>
        <w:t xml:space="preserve"> </w:t>
      </w:r>
    </w:p>
    <w:p w14:paraId="7E4B26E8" w14:textId="77777777" w:rsidR="00B21670" w:rsidRPr="008D0EA5" w:rsidRDefault="00B21670" w:rsidP="00C81B24">
      <w:pPr>
        <w:pStyle w:val="CM9"/>
        <w:numPr>
          <w:ilvl w:val="0"/>
          <w:numId w:val="43"/>
        </w:numPr>
        <w:spacing w:line="276" w:lineRule="auto"/>
        <w:jc w:val="both"/>
        <w:rPr>
          <w:rFonts w:asciiTheme="minorHAnsi" w:hAnsiTheme="minorHAnsi" w:cs="Arial"/>
          <w:sz w:val="22"/>
          <w:szCs w:val="22"/>
        </w:rPr>
      </w:pPr>
      <w:r w:rsidRPr="00534B6F">
        <w:rPr>
          <w:rFonts w:asciiTheme="minorHAnsi" w:hAnsiTheme="minorHAnsi" w:cs="Arial"/>
          <w:sz w:val="22"/>
          <w:szCs w:val="22"/>
        </w:rPr>
        <w:t xml:space="preserve">The </w:t>
      </w:r>
      <w:r>
        <w:rPr>
          <w:rFonts w:asciiTheme="minorHAnsi" w:hAnsiTheme="minorHAnsi" w:cs="Arial"/>
          <w:sz w:val="22"/>
          <w:szCs w:val="22"/>
        </w:rPr>
        <w:t>NIPP</w:t>
      </w:r>
      <w:r w:rsidRPr="00534B6F">
        <w:rPr>
          <w:rFonts w:asciiTheme="minorHAnsi" w:hAnsiTheme="minorHAnsi" w:cs="Arial"/>
          <w:sz w:val="22"/>
          <w:szCs w:val="22"/>
        </w:rPr>
        <w:t xml:space="preserve"> obligation is benchmarked on the imported content of the contract. Any contract having an imported content equal to or exceeding US$ 10 million or other currency equivalent to US$ 10 million shall have an </w:t>
      </w:r>
      <w:r>
        <w:rPr>
          <w:rFonts w:asciiTheme="minorHAnsi" w:hAnsiTheme="minorHAnsi" w:cs="Arial"/>
          <w:sz w:val="22"/>
          <w:szCs w:val="22"/>
        </w:rPr>
        <w:t>NIPP</w:t>
      </w:r>
      <w:r w:rsidRPr="00534B6F">
        <w:rPr>
          <w:rFonts w:asciiTheme="minorHAnsi" w:hAnsiTheme="minorHAnsi" w:cs="Arial"/>
          <w:sz w:val="22"/>
          <w:szCs w:val="22"/>
        </w:rPr>
        <w:t xml:space="preserve"> obligation. This threshold of US$ 10 million can be reached as follows:</w:t>
      </w:r>
      <w:r w:rsidRPr="008D0EA5">
        <w:rPr>
          <w:rFonts w:asciiTheme="minorHAnsi" w:hAnsiTheme="minorHAnsi" w:cs="Arial"/>
          <w:sz w:val="22"/>
          <w:szCs w:val="22"/>
        </w:rPr>
        <w:t xml:space="preserve"> </w:t>
      </w:r>
    </w:p>
    <w:p w14:paraId="2420921C" w14:textId="77777777" w:rsidR="00B21670" w:rsidRDefault="00B21670" w:rsidP="00C81B24">
      <w:pPr>
        <w:pStyle w:val="ListParagraph"/>
        <w:numPr>
          <w:ilvl w:val="1"/>
          <w:numId w:val="98"/>
        </w:numPr>
        <w:rPr>
          <w:rStyle w:val="Hyperlink"/>
          <w:rFonts w:cstheme="minorHAnsi"/>
          <w:color w:val="auto"/>
          <w:u w:val="none"/>
        </w:rPr>
      </w:pPr>
      <w:r w:rsidRPr="00534B6F">
        <w:rPr>
          <w:rStyle w:val="Hyperlink"/>
          <w:rFonts w:cstheme="minorHAnsi"/>
          <w:color w:val="auto"/>
          <w:u w:val="none"/>
        </w:rPr>
        <w:tab/>
        <w:t xml:space="preserve">Any single contract with imported content </w:t>
      </w:r>
      <w:r w:rsidRPr="0051571F">
        <w:rPr>
          <w:rStyle w:val="Hyperlink"/>
          <w:rFonts w:cstheme="minorHAnsi"/>
          <w:color w:val="auto"/>
          <w:u w:val="none"/>
        </w:rPr>
        <w:t>exceeding US$10 million; or</w:t>
      </w:r>
    </w:p>
    <w:p w14:paraId="10921185" w14:textId="77777777" w:rsidR="00B21670" w:rsidRPr="008D0EA5" w:rsidRDefault="00B21670" w:rsidP="00C81B24">
      <w:pPr>
        <w:pStyle w:val="ListParagraph"/>
        <w:numPr>
          <w:ilvl w:val="1"/>
          <w:numId w:val="98"/>
        </w:numPr>
        <w:rPr>
          <w:rStyle w:val="Hyperlink"/>
          <w:rFonts w:cstheme="minorHAnsi"/>
          <w:color w:val="auto"/>
          <w:u w:val="none"/>
        </w:rPr>
      </w:pPr>
      <w:r w:rsidRPr="008D0EA5">
        <w:rPr>
          <w:rStyle w:val="Hyperlink"/>
          <w:rFonts w:cstheme="minorHAnsi"/>
          <w:color w:val="auto"/>
          <w:u w:val="none"/>
        </w:rPr>
        <w:t xml:space="preserve">Multiple contracts for the same goods, works or services each with imported content exceeding US$3 million awarded to one seller over a </w:t>
      </w:r>
      <w:r w:rsidR="00F54CE2" w:rsidRPr="008D0EA5">
        <w:rPr>
          <w:rStyle w:val="Hyperlink"/>
          <w:rFonts w:cstheme="minorHAnsi"/>
          <w:color w:val="auto"/>
          <w:u w:val="none"/>
        </w:rPr>
        <w:t>2</w:t>
      </w:r>
      <w:r w:rsidR="00F54CE2">
        <w:rPr>
          <w:rStyle w:val="Hyperlink"/>
          <w:rFonts w:cstheme="minorHAnsi"/>
          <w:color w:val="auto"/>
          <w:u w:val="none"/>
        </w:rPr>
        <w:t>-year</w:t>
      </w:r>
      <w:r w:rsidRPr="008D0EA5">
        <w:rPr>
          <w:rStyle w:val="Hyperlink"/>
          <w:rFonts w:cstheme="minorHAnsi"/>
          <w:color w:val="auto"/>
          <w:u w:val="none"/>
        </w:rPr>
        <w:t xml:space="preserve"> period which in total exceeds US$10 million; or </w:t>
      </w:r>
    </w:p>
    <w:p w14:paraId="4EB6CA85" w14:textId="77777777" w:rsidR="00B21670" w:rsidRPr="008D0EA5" w:rsidRDefault="00B21670" w:rsidP="00C81B24">
      <w:pPr>
        <w:pStyle w:val="ListParagraph"/>
        <w:numPr>
          <w:ilvl w:val="1"/>
          <w:numId w:val="98"/>
        </w:numPr>
        <w:rPr>
          <w:rStyle w:val="Hyperlink"/>
          <w:rFonts w:cstheme="minorHAnsi"/>
          <w:color w:val="auto"/>
          <w:u w:val="none"/>
        </w:rPr>
      </w:pPr>
      <w:r w:rsidRPr="008D0EA5">
        <w:rPr>
          <w:rStyle w:val="Hyperlink"/>
          <w:rFonts w:cstheme="minorHAnsi"/>
          <w:color w:val="auto"/>
          <w:u w:val="none"/>
        </w:rPr>
        <w:t xml:space="preserve">A contract with a renewable option clause, where should the option be exercised the total value of the imported content shall exceed US$10 million; or </w:t>
      </w:r>
    </w:p>
    <w:p w14:paraId="55843ACA" w14:textId="77777777" w:rsidR="00B21670" w:rsidRPr="008D0EA5" w:rsidRDefault="00B21670" w:rsidP="00C81B24">
      <w:pPr>
        <w:pStyle w:val="ListParagraph"/>
        <w:numPr>
          <w:ilvl w:val="1"/>
          <w:numId w:val="98"/>
        </w:numPr>
        <w:rPr>
          <w:rFonts w:cs="Arial"/>
        </w:rPr>
      </w:pPr>
      <w:r w:rsidRPr="008D0EA5">
        <w:rPr>
          <w:rStyle w:val="Hyperlink"/>
          <w:rFonts w:cstheme="minorHAnsi"/>
          <w:color w:val="auto"/>
          <w:u w:val="none"/>
        </w:rPr>
        <w:t xml:space="preserve">Multiple suppliers of the same goods, works or services under the same contract, where the value of the imported content of each allocation is equal to or exceeds US$ 3 million worth of goods, works or services to the same government institution, which in total over a two (2) year period exceeds US$10 million. </w:t>
      </w:r>
    </w:p>
    <w:p w14:paraId="4CD0357E" w14:textId="77777777" w:rsidR="00B21670" w:rsidRPr="008D0EA5" w:rsidRDefault="00B21670" w:rsidP="00B21670">
      <w:pPr>
        <w:pStyle w:val="NoSpacing"/>
        <w:rPr>
          <w:rFonts w:cs="Arial"/>
        </w:rPr>
      </w:pPr>
    </w:p>
    <w:p w14:paraId="6AA10201"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Pr>
          <w:rFonts w:asciiTheme="minorHAnsi" w:hAnsiTheme="minorHAnsi" w:cs="Arial"/>
          <w:sz w:val="22"/>
          <w:szCs w:val="22"/>
        </w:rPr>
        <w:tab/>
      </w:r>
      <w:r w:rsidRPr="008D0EA5">
        <w:rPr>
          <w:rFonts w:asciiTheme="minorHAnsi" w:hAnsiTheme="minorHAnsi" w:cs="Arial"/>
          <w:sz w:val="22"/>
          <w:szCs w:val="22"/>
        </w:rPr>
        <w:t xml:space="preserve">The </w:t>
      </w:r>
      <w:r w:rsidR="00B313D3">
        <w:rPr>
          <w:rFonts w:asciiTheme="minorHAnsi" w:hAnsiTheme="minorHAnsi" w:cs="Arial"/>
          <w:sz w:val="22"/>
          <w:szCs w:val="22"/>
        </w:rPr>
        <w:t>NIPP</w:t>
      </w:r>
      <w:r w:rsidRPr="008D0EA5">
        <w:rPr>
          <w:rFonts w:asciiTheme="minorHAnsi" w:hAnsiTheme="minorHAnsi" w:cs="Arial"/>
          <w:sz w:val="22"/>
          <w:szCs w:val="22"/>
        </w:rPr>
        <w:t xml:space="preserve"> obligation applicable to suppliers in respect of sub-paragraph </w:t>
      </w:r>
      <w:r w:rsidR="008A128C" w:rsidRPr="008A128C">
        <w:rPr>
          <w:rFonts w:asciiTheme="minorHAnsi" w:hAnsiTheme="minorHAnsi" w:cs="Arial"/>
          <w:sz w:val="22"/>
          <w:szCs w:val="22"/>
        </w:rPr>
        <w:t>6</w:t>
      </w:r>
      <w:r w:rsidRPr="008A128C">
        <w:rPr>
          <w:rFonts w:asciiTheme="minorHAnsi" w:hAnsiTheme="minorHAnsi" w:cs="Arial"/>
          <w:sz w:val="22"/>
          <w:szCs w:val="22"/>
        </w:rPr>
        <w:t>.2(a)</w:t>
      </w:r>
      <w:r w:rsidRPr="008D0EA5">
        <w:rPr>
          <w:rFonts w:asciiTheme="minorHAnsi" w:hAnsiTheme="minorHAnsi" w:cs="Arial"/>
          <w:sz w:val="22"/>
          <w:szCs w:val="22"/>
        </w:rPr>
        <w:t xml:space="preserve"> shall amount to 30 % of the imported content whilst suppliers in respect of paragraph </w:t>
      </w:r>
      <w:r w:rsidR="008A128C">
        <w:rPr>
          <w:rFonts w:asciiTheme="minorHAnsi" w:hAnsiTheme="minorHAnsi" w:cs="Arial"/>
          <w:sz w:val="22"/>
          <w:szCs w:val="22"/>
        </w:rPr>
        <w:t>6</w:t>
      </w:r>
      <w:r w:rsidRPr="008D0EA5">
        <w:rPr>
          <w:rFonts w:asciiTheme="minorHAnsi" w:hAnsiTheme="minorHAnsi" w:cs="Arial"/>
          <w:sz w:val="22"/>
          <w:szCs w:val="22"/>
        </w:rPr>
        <w:t>.2</w:t>
      </w:r>
      <w:r>
        <w:rPr>
          <w:rFonts w:asciiTheme="minorHAnsi" w:hAnsiTheme="minorHAnsi" w:cs="Arial"/>
          <w:sz w:val="22"/>
          <w:szCs w:val="22"/>
        </w:rPr>
        <w:t xml:space="preserve">(a) (iv) </w:t>
      </w:r>
      <w:r w:rsidRPr="008D0EA5">
        <w:rPr>
          <w:rFonts w:asciiTheme="minorHAnsi" w:hAnsiTheme="minorHAnsi" w:cs="Arial"/>
          <w:sz w:val="22"/>
          <w:szCs w:val="22"/>
        </w:rPr>
        <w:t xml:space="preserve">shall incur 30% of the total </w:t>
      </w:r>
      <w:r w:rsidR="00B313D3">
        <w:rPr>
          <w:rFonts w:asciiTheme="minorHAnsi" w:hAnsiTheme="minorHAnsi" w:cs="Arial"/>
          <w:sz w:val="22"/>
          <w:szCs w:val="22"/>
        </w:rPr>
        <w:t>NIPP</w:t>
      </w:r>
      <w:r w:rsidRPr="008D0EA5">
        <w:rPr>
          <w:rFonts w:asciiTheme="minorHAnsi" w:hAnsiTheme="minorHAnsi" w:cs="Arial"/>
          <w:sz w:val="22"/>
          <w:szCs w:val="22"/>
        </w:rPr>
        <w:t xml:space="preserve"> obligation on a pro-rata basis. </w:t>
      </w:r>
    </w:p>
    <w:p w14:paraId="3DD6DB65" w14:textId="77777777" w:rsidR="00B21670" w:rsidRDefault="00B21670" w:rsidP="00C81B24">
      <w:pPr>
        <w:pStyle w:val="CM9"/>
        <w:numPr>
          <w:ilvl w:val="0"/>
          <w:numId w:val="42"/>
        </w:numPr>
        <w:spacing w:line="276" w:lineRule="auto"/>
        <w:jc w:val="both"/>
        <w:rPr>
          <w:rFonts w:asciiTheme="minorHAnsi" w:hAnsiTheme="minorHAnsi" w:cs="Arial"/>
          <w:sz w:val="22"/>
          <w:szCs w:val="22"/>
        </w:rPr>
      </w:pPr>
      <w:r>
        <w:rPr>
          <w:rFonts w:asciiTheme="minorHAnsi" w:hAnsiTheme="minorHAnsi" w:cs="Arial"/>
          <w:sz w:val="22"/>
          <w:szCs w:val="22"/>
        </w:rPr>
        <w:tab/>
      </w:r>
      <w:r w:rsidRPr="008D0EA5">
        <w:rPr>
          <w:rFonts w:asciiTheme="minorHAnsi" w:hAnsiTheme="minorHAnsi" w:cs="Arial"/>
          <w:sz w:val="22"/>
          <w:szCs w:val="22"/>
        </w:rPr>
        <w:t xml:space="preserve">To satisfy the </w:t>
      </w:r>
      <w:r>
        <w:rPr>
          <w:rFonts w:asciiTheme="minorHAnsi" w:hAnsiTheme="minorHAnsi" w:cs="Arial"/>
          <w:sz w:val="22"/>
          <w:szCs w:val="22"/>
        </w:rPr>
        <w:t>NIPP</w:t>
      </w:r>
      <w:r w:rsidRPr="008D0EA5">
        <w:rPr>
          <w:rFonts w:asciiTheme="minorHAnsi" w:hAnsiTheme="minorHAnsi" w:cs="Arial"/>
          <w:sz w:val="22"/>
          <w:szCs w:val="22"/>
        </w:rPr>
        <w:t xml:space="preserve"> obligation, the </w:t>
      </w:r>
      <w:r w:rsidR="002E1E41">
        <w:rPr>
          <w:rFonts w:asciiTheme="minorHAnsi" w:hAnsiTheme="minorHAnsi" w:cs="Arial"/>
          <w:sz w:val="22"/>
          <w:szCs w:val="22"/>
        </w:rPr>
        <w:t>DTIC</w:t>
      </w:r>
      <w:r w:rsidRPr="008D0EA5">
        <w:rPr>
          <w:rFonts w:asciiTheme="minorHAnsi" w:hAnsiTheme="minorHAnsi" w:cs="Arial"/>
          <w:sz w:val="22"/>
          <w:szCs w:val="22"/>
        </w:rPr>
        <w:t xml:space="preserve"> would negotiate and conclude agreements such as investments, joint ventures, sub-contracting, licensee production, export promotion, sourcing arrangements and research and development (R&amp;D) with partners or suppliers.</w:t>
      </w:r>
    </w:p>
    <w:p w14:paraId="76AB9545"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sidRPr="008D0EA5">
        <w:rPr>
          <w:rFonts w:asciiTheme="minorHAnsi" w:hAnsiTheme="minorHAnsi" w:cs="Arial"/>
          <w:sz w:val="22"/>
          <w:szCs w:val="22"/>
        </w:rPr>
        <w:t>A period of seven years has been identified as the time frame within which to discharge the obligation.</w:t>
      </w:r>
    </w:p>
    <w:p w14:paraId="2F8A6144" w14:textId="77777777" w:rsidR="00B21670" w:rsidRPr="002D68FB" w:rsidRDefault="00B21670" w:rsidP="00B21670">
      <w:pPr>
        <w:pStyle w:val="Heading2"/>
        <w:rPr>
          <w:lang w:val="en-US"/>
        </w:rPr>
      </w:pPr>
      <w:bookmarkStart w:id="114" w:name="_Toc222498956"/>
      <w:r w:rsidRPr="008D0EA5">
        <w:t xml:space="preserve">Requirements of the </w:t>
      </w:r>
      <w:r w:rsidR="002E1E41">
        <w:t>Department of Trade, Industry and Competition</w:t>
      </w:r>
      <w:bookmarkEnd w:id="114"/>
    </w:p>
    <w:p w14:paraId="6AC24870" w14:textId="77777777" w:rsidR="00B21670" w:rsidRPr="00432E70" w:rsidRDefault="00B21670" w:rsidP="00C81B24">
      <w:pPr>
        <w:pStyle w:val="ListParagraph"/>
        <w:numPr>
          <w:ilvl w:val="0"/>
          <w:numId w:val="44"/>
        </w:numPr>
        <w:rPr>
          <w:lang w:val="en-US"/>
        </w:rPr>
      </w:pPr>
      <w:r w:rsidRPr="002D68FB">
        <w:rPr>
          <w:rFonts w:eastAsia="Times New Roman" w:cs="Arial"/>
          <w:lang w:val="en-US"/>
        </w:rPr>
        <w:t xml:space="preserve">In order to ensure effective implementation of the </w:t>
      </w:r>
      <w:proofErr w:type="spellStart"/>
      <w:r w:rsidRPr="002D68FB">
        <w:rPr>
          <w:rFonts w:eastAsia="Times New Roman" w:cs="Arial"/>
          <w:lang w:val="en-US"/>
        </w:rPr>
        <w:t>programme</w:t>
      </w:r>
      <w:proofErr w:type="spellEnd"/>
      <w:r w:rsidRPr="002D68FB">
        <w:rPr>
          <w:rFonts w:eastAsia="Times New Roman" w:cs="Arial"/>
          <w:lang w:val="en-US"/>
        </w:rPr>
        <w:t>, successful bidders (contractors) are req</w:t>
      </w:r>
      <w:r w:rsidRPr="00432E70">
        <w:rPr>
          <w:rFonts w:eastAsia="Times New Roman" w:cs="Arial"/>
          <w:lang w:val="en-US"/>
        </w:rPr>
        <w:t xml:space="preserve">uired to, immediately after the award of a contract that is in excess of R10 million (ten million rand), submit details of such a contract to the </w:t>
      </w:r>
      <w:r w:rsidR="002E1E41" w:rsidRPr="00432E70">
        <w:rPr>
          <w:rFonts w:eastAsia="Times New Roman" w:cs="Arial"/>
          <w:lang w:val="en-US"/>
        </w:rPr>
        <w:t>DTIC</w:t>
      </w:r>
      <w:r w:rsidRPr="00432E70">
        <w:rPr>
          <w:rFonts w:eastAsia="Times New Roman" w:cs="Arial"/>
          <w:lang w:val="en-US"/>
        </w:rPr>
        <w:t xml:space="preserve"> for reporting purposes.</w:t>
      </w:r>
    </w:p>
    <w:p w14:paraId="3A61EF9E" w14:textId="77777777" w:rsidR="00B21670" w:rsidRDefault="00B21670" w:rsidP="00C81B24">
      <w:pPr>
        <w:pStyle w:val="ListParagraph"/>
        <w:numPr>
          <w:ilvl w:val="0"/>
          <w:numId w:val="44"/>
        </w:numPr>
        <w:rPr>
          <w:lang w:val="en-US"/>
        </w:rPr>
      </w:pPr>
      <w:r w:rsidRPr="00432E70">
        <w:rPr>
          <w:lang w:val="en-US"/>
        </w:rPr>
        <w:t>The purpose for reporting details of contracts in excess of the amount of R10 million (ten million rand) is</w:t>
      </w:r>
      <w:r w:rsidRPr="002D68FB">
        <w:rPr>
          <w:lang w:val="en-US"/>
        </w:rPr>
        <w:t xml:space="preserve"> to cater for multiple contracts for the same goods, works or services; renewable contracts and multiple suppliers for the same goods, works or services under the same contract as provided for in paragraphs </w:t>
      </w:r>
      <w:r w:rsidR="008A128C">
        <w:rPr>
          <w:lang w:val="en-US"/>
        </w:rPr>
        <w:t>6</w:t>
      </w:r>
      <w:r w:rsidRPr="002D68FB">
        <w:rPr>
          <w:lang w:val="en-US"/>
        </w:rPr>
        <w:t>.2</w:t>
      </w:r>
      <w:r>
        <w:rPr>
          <w:lang w:val="en-US"/>
        </w:rPr>
        <w:t xml:space="preserve"> (a)</w:t>
      </w:r>
      <w:r w:rsidRPr="002D68FB">
        <w:rPr>
          <w:lang w:val="en-US"/>
        </w:rPr>
        <w:t xml:space="preserve"> above.</w:t>
      </w:r>
    </w:p>
    <w:p w14:paraId="5A324EB2" w14:textId="77777777" w:rsidR="00B21670" w:rsidRDefault="00B21670" w:rsidP="00B21670">
      <w:pPr>
        <w:pStyle w:val="Heading2"/>
      </w:pPr>
      <w:bookmarkStart w:id="115" w:name="_Toc222498957"/>
      <w:r w:rsidRPr="002D68FB">
        <w:t>B</w:t>
      </w:r>
      <w:r>
        <w:t>id</w:t>
      </w:r>
      <w:r w:rsidRPr="002D68FB">
        <w:t xml:space="preserve"> submission and contract reporting requirements of bidders and successful bidders (contractors)</w:t>
      </w:r>
      <w:bookmarkEnd w:id="115"/>
    </w:p>
    <w:p w14:paraId="5701FBBF" w14:textId="77777777" w:rsidR="00B21670" w:rsidRDefault="00B21670" w:rsidP="00C81B24">
      <w:pPr>
        <w:pStyle w:val="ListParagraph"/>
        <w:numPr>
          <w:ilvl w:val="0"/>
          <w:numId w:val="45"/>
        </w:numPr>
        <w:rPr>
          <w:lang w:val="en-US"/>
        </w:rPr>
      </w:pPr>
      <w:r w:rsidRPr="002D68FB">
        <w:rPr>
          <w:lang w:val="en-US"/>
        </w:rPr>
        <w:t>Bidders are required to sign and submit this Standard Bidding Document (SBD 5) together with the Bid on the closing date and time.</w:t>
      </w:r>
    </w:p>
    <w:p w14:paraId="0223BC9C" w14:textId="77777777" w:rsidR="00B21670" w:rsidRDefault="00B21670" w:rsidP="00C81B24">
      <w:pPr>
        <w:pStyle w:val="ListParagraph"/>
        <w:numPr>
          <w:ilvl w:val="0"/>
          <w:numId w:val="45"/>
        </w:numPr>
        <w:rPr>
          <w:lang w:val="en-US"/>
        </w:rPr>
      </w:pPr>
      <w:r w:rsidRPr="002D68FB">
        <w:rPr>
          <w:lang w:val="en-US"/>
        </w:rPr>
        <w:t xml:space="preserve"> In order to accommodate multiple contracts for the same goods, works or services; renewable contracts and multiple suppliers for the same goods, works or services under the same contract as indicated in sub-paragraph </w:t>
      </w:r>
      <w:r w:rsidR="008A128C">
        <w:rPr>
          <w:lang w:val="en-US"/>
        </w:rPr>
        <w:t>6</w:t>
      </w:r>
      <w:r w:rsidRPr="002D68FB">
        <w:rPr>
          <w:lang w:val="en-US"/>
        </w:rPr>
        <w:t>.2(a)</w:t>
      </w:r>
      <w:r>
        <w:rPr>
          <w:lang w:val="en-US"/>
        </w:rPr>
        <w:t xml:space="preserve"> (ii) to (iv).</w:t>
      </w:r>
    </w:p>
    <w:p w14:paraId="30076791" w14:textId="77777777" w:rsidR="00B21670" w:rsidRDefault="00B21670" w:rsidP="00C81B24">
      <w:pPr>
        <w:pStyle w:val="ListParagraph"/>
        <w:numPr>
          <w:ilvl w:val="0"/>
          <w:numId w:val="45"/>
        </w:numPr>
        <w:rPr>
          <w:lang w:val="en-US"/>
        </w:rPr>
      </w:pPr>
      <w:r>
        <w:rPr>
          <w:lang w:val="en-US"/>
        </w:rPr>
        <w:t>T</w:t>
      </w:r>
      <w:r w:rsidRPr="002D68FB">
        <w:rPr>
          <w:lang w:val="en-US"/>
        </w:rPr>
        <w:t xml:space="preserve">o enable the </w:t>
      </w:r>
      <w:r w:rsidR="002E1E41">
        <w:rPr>
          <w:lang w:val="en-US"/>
        </w:rPr>
        <w:t>DTIC</w:t>
      </w:r>
      <w:r w:rsidRPr="002D68FB">
        <w:rPr>
          <w:lang w:val="en-US"/>
        </w:rPr>
        <w:t xml:space="preserve"> in determining the </w:t>
      </w:r>
      <w:r>
        <w:rPr>
          <w:lang w:val="en-US"/>
        </w:rPr>
        <w:t>NIPP</w:t>
      </w:r>
      <w:r w:rsidRPr="002D68FB">
        <w:rPr>
          <w:lang w:val="en-US"/>
        </w:rPr>
        <w:t xml:space="preserve"> obligation, successful bidders (contractors) are required, immediately after being officially notified about any successful bid with a value in excess </w:t>
      </w:r>
      <w:r w:rsidRPr="002911F2">
        <w:rPr>
          <w:lang w:val="en-US"/>
        </w:rPr>
        <w:t>of R10 million (ten million rand),</w:t>
      </w:r>
      <w:r w:rsidRPr="002D68FB">
        <w:rPr>
          <w:lang w:val="en-US"/>
        </w:rPr>
        <w:t xml:space="preserve"> to contact and furnish the </w:t>
      </w:r>
      <w:r w:rsidR="002E1E41">
        <w:rPr>
          <w:lang w:val="en-US"/>
        </w:rPr>
        <w:t>DTIC</w:t>
      </w:r>
      <w:r w:rsidRPr="002D68FB">
        <w:rPr>
          <w:lang w:val="en-US"/>
        </w:rPr>
        <w:t xml:space="preserve"> with the following information:</w:t>
      </w:r>
    </w:p>
    <w:p w14:paraId="271CF6AD"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bid or contract number</w:t>
      </w:r>
    </w:p>
    <w:p w14:paraId="1D3022E4"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description of the goods, works or services</w:t>
      </w:r>
    </w:p>
    <w:p w14:paraId="5AB748B6"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date on which the contract was accepted</w:t>
      </w:r>
    </w:p>
    <w:p w14:paraId="446D5DAF" w14:textId="77777777" w:rsidR="00B21670"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name, address and contact details of the government institution</w:t>
      </w:r>
    </w:p>
    <w:p w14:paraId="32AFEE2C" w14:textId="77777777" w:rsidR="00B21670"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value of the contract</w:t>
      </w:r>
    </w:p>
    <w:p w14:paraId="2250E188" w14:textId="77777777" w:rsidR="00B21670" w:rsidRPr="002D68FB"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imported content of the contract, if possible</w:t>
      </w:r>
    </w:p>
    <w:p w14:paraId="13E8E631" w14:textId="77777777" w:rsidR="00B21670" w:rsidRPr="00D35D88" w:rsidRDefault="00B21670" w:rsidP="00C81B24">
      <w:pPr>
        <w:pStyle w:val="ListParagraph"/>
        <w:numPr>
          <w:ilvl w:val="0"/>
          <w:numId w:val="45"/>
        </w:numPr>
        <w:jc w:val="left"/>
        <w:rPr>
          <w:lang w:val="en-US"/>
        </w:rPr>
      </w:pPr>
      <w:bookmarkStart w:id="116" w:name="_Hlk94514148"/>
      <w:r w:rsidRPr="00D35D88">
        <w:rPr>
          <w:lang w:val="en-US"/>
        </w:rPr>
        <w:t xml:space="preserve">The information required in paragraph </w:t>
      </w:r>
      <w:r w:rsidRPr="001B41E3">
        <w:rPr>
          <w:lang w:val="en-US"/>
        </w:rPr>
        <w:t xml:space="preserve">4.4 (c) </w:t>
      </w:r>
      <w:r w:rsidRPr="00D35D88">
        <w:rPr>
          <w:lang w:val="en-US"/>
        </w:rPr>
        <w:t xml:space="preserve">above must be sent to the </w:t>
      </w:r>
      <w:r w:rsidR="002E1E41">
        <w:rPr>
          <w:lang w:val="en-US"/>
        </w:rPr>
        <w:t>DTIC</w:t>
      </w:r>
      <w:r w:rsidRPr="00D35D88">
        <w:rPr>
          <w:lang w:val="en-US"/>
        </w:rPr>
        <w:t xml:space="preserve">, Private Bag X 84, Pretoria, 0001 within five (5) working days after award of the contract, at e-mail/s </w:t>
      </w:r>
      <w:hyperlink r:id="rId25" w:history="1">
        <w:r w:rsidRPr="00D35D88">
          <w:rPr>
            <w:lang w:val="en-US"/>
          </w:rPr>
          <w:t>Ynematswerani@thedtic.gov.za</w:t>
        </w:r>
      </w:hyperlink>
      <w:r w:rsidRPr="00D35D88">
        <w:rPr>
          <w:lang w:val="en-US"/>
        </w:rPr>
        <w:t xml:space="preserve"> and </w:t>
      </w:r>
      <w:hyperlink r:id="rId26" w:history="1">
        <w:r w:rsidRPr="00D35D88">
          <w:rPr>
            <w:lang w:val="en-US"/>
          </w:rPr>
          <w:t>Amohlahlo@thedtic.gov.za</w:t>
        </w:r>
      </w:hyperlink>
      <w:r w:rsidRPr="00D35D88">
        <w:rPr>
          <w:lang w:val="en-US"/>
        </w:rPr>
        <w:t>.</w:t>
      </w:r>
    </w:p>
    <w:p w14:paraId="68D399B9" w14:textId="77777777" w:rsidR="00B21670" w:rsidRPr="0056332A" w:rsidRDefault="00B21670" w:rsidP="00B21670">
      <w:pPr>
        <w:pStyle w:val="Heading2"/>
      </w:pPr>
      <w:bookmarkStart w:id="117" w:name="_Toc222498958"/>
      <w:bookmarkEnd w:id="116"/>
      <w:r w:rsidRPr="0056332A">
        <w:t xml:space="preserve">Process to satisfy the </w:t>
      </w:r>
      <w:r>
        <w:t>NIPP</w:t>
      </w:r>
      <w:r w:rsidRPr="0056332A">
        <w:t xml:space="preserve"> obligation</w:t>
      </w:r>
      <w:bookmarkEnd w:id="117"/>
      <w:r w:rsidRPr="0056332A">
        <w:t xml:space="preserve"> </w:t>
      </w:r>
    </w:p>
    <w:p w14:paraId="18BD49B1" w14:textId="77777777" w:rsidR="00B21670" w:rsidRPr="00C7701B" w:rsidRDefault="00B21670" w:rsidP="00C81B24">
      <w:pPr>
        <w:pStyle w:val="ListParagraph"/>
        <w:numPr>
          <w:ilvl w:val="0"/>
          <w:numId w:val="47"/>
        </w:numPr>
        <w:rPr>
          <w:lang w:val="en-US"/>
        </w:rPr>
      </w:pPr>
      <w:r w:rsidRPr="00D35D88">
        <w:rPr>
          <w:lang w:val="en-US"/>
        </w:rPr>
        <w:t xml:space="preserve">Once the successful bidder (contractor) has </w:t>
      </w:r>
      <w:r w:rsidR="00F54CE2" w:rsidRPr="00D35D88">
        <w:rPr>
          <w:lang w:val="en-US"/>
        </w:rPr>
        <w:t>contacted</w:t>
      </w:r>
      <w:r w:rsidRPr="00D35D88">
        <w:rPr>
          <w:lang w:val="en-US"/>
        </w:rPr>
        <w:t xml:space="preserve"> and furnished the </w:t>
      </w:r>
      <w:r w:rsidR="002E1E41">
        <w:rPr>
          <w:lang w:val="en-US"/>
        </w:rPr>
        <w:t>DTIC</w:t>
      </w:r>
      <w:r w:rsidRPr="00D35D88">
        <w:rPr>
          <w:lang w:val="en-US"/>
        </w:rPr>
        <w:t xml:space="preserve"> with the information required, the following steps shall be followed:</w:t>
      </w:r>
      <w:r w:rsidRPr="00C7701B">
        <w:rPr>
          <w:lang w:val="en-US"/>
        </w:rPr>
        <w:tab/>
      </w:r>
    </w:p>
    <w:p w14:paraId="30C0CBF7"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and the </w:t>
      </w:r>
      <w:r w:rsidR="002E1E41">
        <w:rPr>
          <w:rStyle w:val="Hyperlink"/>
          <w:rFonts w:cstheme="minorHAnsi"/>
          <w:color w:val="auto"/>
          <w:u w:val="none"/>
        </w:rPr>
        <w:t>DTIC</w:t>
      </w:r>
      <w:r w:rsidRPr="00D35D88">
        <w:rPr>
          <w:rStyle w:val="Hyperlink"/>
          <w:rFonts w:cstheme="minorHAnsi"/>
          <w:color w:val="auto"/>
          <w:u w:val="none"/>
        </w:rPr>
        <w:t xml:space="preserve"> shall determine the </w:t>
      </w:r>
      <w:r>
        <w:rPr>
          <w:rStyle w:val="Hyperlink"/>
          <w:rFonts w:cstheme="minorHAnsi"/>
          <w:color w:val="auto"/>
          <w:u w:val="none"/>
        </w:rPr>
        <w:t>NIPP</w:t>
      </w:r>
      <w:r w:rsidRPr="00D35D88">
        <w:rPr>
          <w:rStyle w:val="Hyperlink"/>
          <w:rFonts w:cstheme="minorHAnsi"/>
          <w:color w:val="auto"/>
          <w:u w:val="none"/>
        </w:rPr>
        <w:t xml:space="preserve"> obligation;</w:t>
      </w:r>
    </w:p>
    <w:p w14:paraId="6F5D9333"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 the contractor and the </w:t>
      </w:r>
      <w:r w:rsidR="002E1E41">
        <w:rPr>
          <w:rStyle w:val="Hyperlink"/>
          <w:rFonts w:cstheme="minorHAnsi"/>
          <w:color w:val="auto"/>
          <w:u w:val="none"/>
        </w:rPr>
        <w:t>DTIC</w:t>
      </w:r>
      <w:r w:rsidRPr="00D35D88">
        <w:rPr>
          <w:rStyle w:val="Hyperlink"/>
          <w:rFonts w:cstheme="minorHAnsi"/>
          <w:color w:val="auto"/>
          <w:u w:val="none"/>
        </w:rPr>
        <w:t xml:space="preserve"> shall sign the </w:t>
      </w:r>
      <w:r>
        <w:rPr>
          <w:rStyle w:val="Hyperlink"/>
          <w:rFonts w:cstheme="minorHAnsi"/>
          <w:color w:val="auto"/>
          <w:u w:val="none"/>
        </w:rPr>
        <w:t>NIPP</w:t>
      </w:r>
      <w:r w:rsidRPr="00D35D88">
        <w:rPr>
          <w:rStyle w:val="Hyperlink"/>
          <w:rFonts w:cstheme="minorHAnsi"/>
          <w:color w:val="auto"/>
          <w:u w:val="none"/>
        </w:rPr>
        <w:t xml:space="preserve"> obligation agreement;</w:t>
      </w:r>
    </w:p>
    <w:p w14:paraId="73E50EE0"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a performance guarantee to the </w:t>
      </w:r>
      <w:r w:rsidR="002E1E41">
        <w:rPr>
          <w:rStyle w:val="Hyperlink"/>
          <w:rFonts w:cstheme="minorHAnsi"/>
          <w:color w:val="auto"/>
          <w:u w:val="none"/>
        </w:rPr>
        <w:t>DTIC</w:t>
      </w:r>
    </w:p>
    <w:p w14:paraId="35789140"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a business concept for consideration and approval by the </w:t>
      </w:r>
      <w:r w:rsidR="002E1E41">
        <w:rPr>
          <w:rStyle w:val="Hyperlink"/>
          <w:rFonts w:cstheme="minorHAnsi"/>
          <w:color w:val="auto"/>
          <w:u w:val="none"/>
        </w:rPr>
        <w:t>DTIC</w:t>
      </w:r>
    </w:p>
    <w:p w14:paraId="6D69110D"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upon approval of the business concept by the </w:t>
      </w:r>
      <w:r w:rsidR="002E1E41">
        <w:rPr>
          <w:rStyle w:val="Hyperlink"/>
          <w:rFonts w:cstheme="minorHAnsi"/>
          <w:color w:val="auto"/>
          <w:u w:val="none"/>
        </w:rPr>
        <w:t>DTIC</w:t>
      </w:r>
      <w:r w:rsidRPr="00D35D88">
        <w:rPr>
          <w:rStyle w:val="Hyperlink"/>
          <w:rFonts w:cstheme="minorHAnsi"/>
          <w:color w:val="auto"/>
          <w:u w:val="none"/>
        </w:rPr>
        <w:t xml:space="preserve">, the contractor shall submit detailed </w:t>
      </w:r>
      <w:r w:rsidRPr="00D35D88">
        <w:rPr>
          <w:rStyle w:val="Hyperlink"/>
          <w:rFonts w:cstheme="minorHAnsi"/>
          <w:color w:val="auto"/>
          <w:u w:val="none"/>
        </w:rPr>
        <w:tab/>
        <w:t>business plans outlining the business concepts</w:t>
      </w:r>
    </w:p>
    <w:p w14:paraId="72C00087"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the contractor shall implement the business plans; and</w:t>
      </w:r>
    </w:p>
    <w:p w14:paraId="4AE12EF5" w14:textId="77777777" w:rsidR="00B21670" w:rsidRPr="00D35D88"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bi-annual progress reports on approved plans to the </w:t>
      </w:r>
      <w:r w:rsidR="002E1E41">
        <w:rPr>
          <w:rStyle w:val="Hyperlink"/>
          <w:rFonts w:cstheme="minorHAnsi"/>
          <w:color w:val="auto"/>
          <w:u w:val="none"/>
        </w:rPr>
        <w:t>DTIC</w:t>
      </w:r>
      <w:r w:rsidRPr="00D35D88">
        <w:rPr>
          <w:rStyle w:val="Hyperlink"/>
          <w:rFonts w:cstheme="minorHAnsi"/>
          <w:color w:val="auto"/>
          <w:u w:val="none"/>
        </w:rPr>
        <w:t>.</w:t>
      </w:r>
    </w:p>
    <w:p w14:paraId="3BD346D8" w14:textId="77777777" w:rsidR="00B21670" w:rsidRDefault="00B21670" w:rsidP="00C81B24">
      <w:pPr>
        <w:pStyle w:val="ListParagraph"/>
        <w:numPr>
          <w:ilvl w:val="0"/>
          <w:numId w:val="47"/>
        </w:numPr>
        <w:rPr>
          <w:lang w:val="en-US"/>
        </w:rPr>
      </w:pPr>
      <w:r w:rsidRPr="00D35D88">
        <w:rPr>
          <w:lang w:val="en-US"/>
        </w:rPr>
        <w:t xml:space="preserve">The </w:t>
      </w:r>
      <w:r w:rsidR="00B313D3">
        <w:rPr>
          <w:lang w:val="en-US"/>
        </w:rPr>
        <w:t>NIPP</w:t>
      </w:r>
      <w:r w:rsidRPr="00D35D88">
        <w:rPr>
          <w:lang w:val="en-US"/>
        </w:rPr>
        <w:t xml:space="preserve"> obligation agreement is between the </w:t>
      </w:r>
      <w:r w:rsidR="002E1E41">
        <w:rPr>
          <w:lang w:val="en-US"/>
        </w:rPr>
        <w:t>DTIC</w:t>
      </w:r>
      <w:r w:rsidRPr="00D35D88">
        <w:rPr>
          <w:lang w:val="en-US"/>
        </w:rPr>
        <w:t xml:space="preserve"> and the successful bidder (contractor) and, therefore, does not involve the purchasing institution.</w:t>
      </w:r>
    </w:p>
    <w:p w14:paraId="33519E24" w14:textId="77777777" w:rsidR="00B21670" w:rsidRDefault="00B21670" w:rsidP="00B21670">
      <w:pPr>
        <w:rPr>
          <w:lang w:val="en-US"/>
        </w:rPr>
      </w:pPr>
    </w:p>
    <w:p w14:paraId="5D2CA477" w14:textId="77777777" w:rsidR="00B21670" w:rsidRDefault="00B21670" w:rsidP="00B21670">
      <w:pPr>
        <w:rPr>
          <w:lang w:val="en-US"/>
        </w:rPr>
      </w:pPr>
      <w:r w:rsidRPr="008A128C">
        <w:rPr>
          <w:b/>
          <w:bCs/>
          <w:lang w:val="en-US"/>
        </w:rPr>
        <w:t>Bid Number:</w:t>
      </w:r>
      <w:r>
        <w:rPr>
          <w:lang w:val="en-US"/>
        </w:rPr>
        <w:t xml:space="preserve"> ___________________________</w:t>
      </w:r>
      <w:r>
        <w:rPr>
          <w:lang w:val="en-US"/>
        </w:rPr>
        <w:tab/>
      </w:r>
      <w:r>
        <w:rPr>
          <w:lang w:val="en-US"/>
        </w:rPr>
        <w:tab/>
      </w:r>
      <w:r>
        <w:rPr>
          <w:lang w:val="en-US"/>
        </w:rPr>
        <w:tab/>
      </w:r>
      <w:r>
        <w:rPr>
          <w:lang w:val="en-US"/>
        </w:rPr>
        <w:tab/>
      </w:r>
      <w:r w:rsidRPr="008A128C">
        <w:rPr>
          <w:b/>
          <w:bCs/>
          <w:lang w:val="en-US"/>
        </w:rPr>
        <w:t xml:space="preserve">Closing </w:t>
      </w:r>
      <w:proofErr w:type="gramStart"/>
      <w:r w:rsidRPr="008A128C">
        <w:rPr>
          <w:b/>
          <w:bCs/>
          <w:lang w:val="en-US"/>
        </w:rPr>
        <w:t>Date:</w:t>
      </w:r>
      <w:r>
        <w:rPr>
          <w:lang w:val="en-US"/>
        </w:rPr>
        <w:t>_</w:t>
      </w:r>
      <w:proofErr w:type="gramEnd"/>
      <w:r>
        <w:rPr>
          <w:lang w:val="en-US"/>
        </w:rPr>
        <w:t>______________</w:t>
      </w:r>
    </w:p>
    <w:p w14:paraId="14AE5DD2" w14:textId="77777777" w:rsidR="00B21670" w:rsidRDefault="00B21670" w:rsidP="00B21670">
      <w:pPr>
        <w:rPr>
          <w:lang w:val="en-US"/>
        </w:rPr>
      </w:pPr>
    </w:p>
    <w:p w14:paraId="00520D0C" w14:textId="77777777" w:rsidR="00B21670" w:rsidRDefault="00B21670" w:rsidP="00B21670">
      <w:pPr>
        <w:rPr>
          <w:lang w:val="en-US"/>
        </w:rPr>
      </w:pPr>
      <w:r w:rsidRPr="008A128C">
        <w:rPr>
          <w:b/>
          <w:bCs/>
          <w:lang w:val="en-US"/>
        </w:rPr>
        <w:t xml:space="preserve">Name and Surname of </w:t>
      </w:r>
      <w:proofErr w:type="gramStart"/>
      <w:r w:rsidRPr="008A128C">
        <w:rPr>
          <w:b/>
          <w:bCs/>
          <w:lang w:val="en-US"/>
        </w:rPr>
        <w:t>Bidder:</w:t>
      </w:r>
      <w:r>
        <w:rPr>
          <w:lang w:val="en-US"/>
        </w:rPr>
        <w:t>_</w:t>
      </w:r>
      <w:proofErr w:type="gramEnd"/>
      <w:r>
        <w:rPr>
          <w:lang w:val="en-US"/>
        </w:rPr>
        <w:t>__________________________________________________________</w:t>
      </w:r>
    </w:p>
    <w:p w14:paraId="66CB2AF9" w14:textId="77777777" w:rsidR="00B21670" w:rsidRDefault="00B21670" w:rsidP="00B21670">
      <w:pPr>
        <w:rPr>
          <w:lang w:val="en-US"/>
        </w:rPr>
      </w:pPr>
      <w:r w:rsidRPr="008A128C">
        <w:rPr>
          <w:b/>
          <w:bCs/>
          <w:lang w:val="en-US"/>
        </w:rPr>
        <w:t xml:space="preserve">Postal </w:t>
      </w:r>
      <w:proofErr w:type="gramStart"/>
      <w:r w:rsidRPr="008A128C">
        <w:rPr>
          <w:b/>
          <w:bCs/>
          <w:lang w:val="en-US"/>
        </w:rPr>
        <w:t>Address:</w:t>
      </w:r>
      <w:r>
        <w:rPr>
          <w:lang w:val="en-US"/>
        </w:rPr>
        <w:t>_</w:t>
      </w:r>
      <w:proofErr w:type="gramEnd"/>
      <w:r>
        <w:rPr>
          <w:lang w:val="en-US"/>
        </w:rPr>
        <w:t>______________________________________________________________________</w:t>
      </w:r>
    </w:p>
    <w:p w14:paraId="1B3C7358" w14:textId="77777777" w:rsidR="00B21670" w:rsidRDefault="00B21670" w:rsidP="00B21670">
      <w:pPr>
        <w:rPr>
          <w:lang w:val="en-US"/>
        </w:rPr>
      </w:pPr>
    </w:p>
    <w:p w14:paraId="7921B382" w14:textId="77777777" w:rsidR="008F6DB7" w:rsidRDefault="00B21670" w:rsidP="008F6DB7">
      <w:proofErr w:type="gramStart"/>
      <w:r w:rsidRPr="008A128C">
        <w:rPr>
          <w:b/>
          <w:bCs/>
          <w:lang w:val="en-US"/>
        </w:rPr>
        <w:t>Signature:</w:t>
      </w:r>
      <w:r>
        <w:rPr>
          <w:lang w:val="en-US"/>
        </w:rPr>
        <w:t>_</w:t>
      </w:r>
      <w:proofErr w:type="gramEnd"/>
      <w:r>
        <w:rPr>
          <w:lang w:val="en-US"/>
        </w:rPr>
        <w:t>_____________________________</w:t>
      </w:r>
      <w:r>
        <w:rPr>
          <w:lang w:val="en-US"/>
        </w:rPr>
        <w:tab/>
      </w:r>
      <w:r>
        <w:rPr>
          <w:lang w:val="en-US"/>
        </w:rPr>
        <w:tab/>
      </w:r>
      <w:r>
        <w:rPr>
          <w:lang w:val="en-US"/>
        </w:rPr>
        <w:tab/>
      </w:r>
      <w:r>
        <w:rPr>
          <w:lang w:val="en-US"/>
        </w:rPr>
        <w:tab/>
      </w:r>
      <w:proofErr w:type="gramStart"/>
      <w:r w:rsidRPr="008A128C">
        <w:rPr>
          <w:b/>
          <w:bCs/>
          <w:lang w:val="en-US"/>
        </w:rPr>
        <w:t>Date:</w:t>
      </w:r>
      <w:r>
        <w:rPr>
          <w:lang w:val="en-US"/>
        </w:rPr>
        <w:t>_</w:t>
      </w:r>
      <w:proofErr w:type="gramEnd"/>
      <w:r>
        <w:rPr>
          <w:lang w:val="en-US"/>
        </w:rPr>
        <w:t>_____________________</w:t>
      </w:r>
      <w:r w:rsidR="008F6DB7">
        <w:br/>
      </w:r>
    </w:p>
    <w:p w14:paraId="1CF07971" w14:textId="77777777" w:rsidR="001313AD" w:rsidRPr="00B7255B" w:rsidRDefault="001313AD" w:rsidP="00B7255B">
      <w:pPr>
        <w:pStyle w:val="AnnexH1"/>
      </w:pPr>
      <w:bookmarkStart w:id="118" w:name="_Toc488498846"/>
      <w:bookmarkStart w:id="119" w:name="_Toc222498959"/>
      <w:bookmarkEnd w:id="2"/>
      <w:bookmarkEnd w:id="3"/>
      <w:bookmarkEnd w:id="4"/>
      <w:bookmarkEnd w:id="5"/>
      <w:bookmarkEnd w:id="6"/>
      <w:r w:rsidRPr="00B7255B">
        <w:t>Abbreviations, Terms and Definitions</w:t>
      </w:r>
      <w:bookmarkEnd w:id="118"/>
      <w:bookmarkEnd w:id="119"/>
    </w:p>
    <w:p w14:paraId="506F973A" w14:textId="77777777" w:rsidR="001313AD" w:rsidRDefault="001313AD" w:rsidP="00710F8D">
      <w:pPr>
        <w:pStyle w:val="AnnexH2"/>
      </w:pPr>
      <w:bookmarkStart w:id="120" w:name="_Toc498843319"/>
      <w:bookmarkStart w:id="121" w:name="_Toc505652266"/>
      <w:bookmarkStart w:id="122" w:name="_Toc394778368"/>
      <w:bookmarkStart w:id="123" w:name="_Toc488498847"/>
      <w:bookmarkStart w:id="124" w:name="_Toc222498960"/>
      <w:bookmarkEnd w:id="7"/>
      <w:bookmarkEnd w:id="8"/>
      <w:r w:rsidRPr="00B80FF6">
        <w:t>Abbreviations</w:t>
      </w:r>
      <w:bookmarkEnd w:id="120"/>
      <w:bookmarkEnd w:id="121"/>
      <w:bookmarkEnd w:id="122"/>
      <w:bookmarkEnd w:id="123"/>
      <w:r w:rsidR="00D41F1F">
        <w:t xml:space="preserve"> and Acronyms</w:t>
      </w:r>
      <w:bookmarkEnd w:id="124"/>
    </w:p>
    <w:p w14:paraId="6409683B" w14:textId="77777777" w:rsidR="00BA256A" w:rsidRDefault="00BA256A" w:rsidP="001A421B">
      <w:pPr>
        <w:spacing w:line="240" w:lineRule="auto"/>
        <w:rPr>
          <w:rFonts w:asciiTheme="minorHAnsi" w:hAnsiTheme="minorHAnsi" w:cstheme="minorHAnsi"/>
          <w:lang w:val="en-GB"/>
        </w:rPr>
      </w:pPr>
      <w:r>
        <w:rPr>
          <w:rFonts w:asciiTheme="minorHAnsi" w:hAnsiTheme="minorHAnsi" w:cstheme="minorHAnsi"/>
          <w:lang w:val="en-GB"/>
        </w:rPr>
        <w:t>AA</w:t>
      </w:r>
      <w:r>
        <w:rPr>
          <w:rFonts w:asciiTheme="minorHAnsi" w:hAnsiTheme="minorHAnsi" w:cstheme="minorHAnsi"/>
          <w:lang w:val="en-GB"/>
        </w:rPr>
        <w:tab/>
      </w:r>
      <w:r>
        <w:rPr>
          <w:rFonts w:asciiTheme="minorHAnsi" w:hAnsiTheme="minorHAnsi" w:cstheme="minorHAnsi"/>
          <w:lang w:val="en-GB"/>
        </w:rPr>
        <w:tab/>
      </w:r>
      <w:r>
        <w:rPr>
          <w:rFonts w:asciiTheme="minorHAnsi" w:hAnsiTheme="minorHAnsi" w:cstheme="minorHAnsi"/>
          <w:lang w:val="en-GB"/>
        </w:rPr>
        <w:tab/>
        <w:t>Accounting Authority</w:t>
      </w:r>
    </w:p>
    <w:p w14:paraId="57F0894E" w14:textId="77777777" w:rsidR="00BA256A" w:rsidRDefault="00BA256A" w:rsidP="001A421B">
      <w:pPr>
        <w:spacing w:line="240" w:lineRule="auto"/>
        <w:rPr>
          <w:rFonts w:asciiTheme="minorHAnsi" w:hAnsiTheme="minorHAnsi" w:cstheme="minorHAnsi"/>
          <w:lang w:val="en-GB"/>
        </w:rPr>
      </w:pPr>
      <w:r>
        <w:rPr>
          <w:rFonts w:asciiTheme="minorHAnsi" w:hAnsiTheme="minorHAnsi" w:cstheme="minorHAnsi"/>
          <w:lang w:val="en-GB"/>
        </w:rPr>
        <w:t>AO</w:t>
      </w:r>
      <w:r>
        <w:rPr>
          <w:rFonts w:asciiTheme="minorHAnsi" w:hAnsiTheme="minorHAnsi" w:cstheme="minorHAnsi"/>
          <w:lang w:val="en-GB"/>
        </w:rPr>
        <w:tab/>
      </w:r>
      <w:r>
        <w:rPr>
          <w:rFonts w:asciiTheme="minorHAnsi" w:hAnsiTheme="minorHAnsi" w:cstheme="minorHAnsi"/>
          <w:lang w:val="en-GB"/>
        </w:rPr>
        <w:tab/>
      </w:r>
      <w:r>
        <w:rPr>
          <w:rFonts w:asciiTheme="minorHAnsi" w:hAnsiTheme="minorHAnsi" w:cstheme="minorHAnsi"/>
          <w:lang w:val="en-GB"/>
        </w:rPr>
        <w:tab/>
        <w:t>Accounting Officer</w:t>
      </w:r>
    </w:p>
    <w:p w14:paraId="41D0686D" w14:textId="77777777" w:rsidR="003C2D74" w:rsidRPr="00EA6A84" w:rsidRDefault="008A3D63" w:rsidP="001A421B">
      <w:pPr>
        <w:spacing w:line="240" w:lineRule="auto"/>
        <w:rPr>
          <w:rFonts w:asciiTheme="minorHAnsi" w:hAnsiTheme="minorHAnsi" w:cstheme="minorHAnsi"/>
          <w:lang w:val="en-GB"/>
        </w:rPr>
      </w:pPr>
      <w:r w:rsidRPr="00EA6A84">
        <w:rPr>
          <w:rFonts w:asciiTheme="minorHAnsi" w:hAnsiTheme="minorHAnsi" w:cstheme="minorHAnsi"/>
          <w:lang w:val="en-GB"/>
        </w:rPr>
        <w:t>B-BBEE</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Broad-Based Black Economic Empowerment</w:t>
      </w:r>
    </w:p>
    <w:p w14:paraId="7342F76F"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lang w:val="en-GB"/>
        </w:rPr>
        <w:t>BEE</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Black Economic Empowerment</w:t>
      </w:r>
    </w:p>
    <w:p w14:paraId="6B1B555B"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CPI</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Consumer Price Index</w:t>
      </w:r>
    </w:p>
    <w:p w14:paraId="12A683F7" w14:textId="77777777" w:rsidR="008A3D63"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CSD</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Central Supplier Database</w:t>
      </w:r>
    </w:p>
    <w:p w14:paraId="1921509B" w14:textId="77777777" w:rsidR="00BA256A" w:rsidRPr="00EA6A84" w:rsidRDefault="00BA256A" w:rsidP="001A421B">
      <w:pPr>
        <w:spacing w:line="240" w:lineRule="auto"/>
        <w:rPr>
          <w:rFonts w:asciiTheme="minorHAnsi" w:hAnsiTheme="minorHAnsi" w:cstheme="minorHAnsi"/>
          <w:snapToGrid w:val="0"/>
        </w:rPr>
      </w:pPr>
      <w:r>
        <w:rPr>
          <w:rFonts w:asciiTheme="minorHAnsi" w:hAnsiTheme="minorHAnsi" w:cstheme="minorHAnsi"/>
          <w:snapToGrid w:val="0"/>
        </w:rPr>
        <w:t>DTIC</w:t>
      </w:r>
      <w:r>
        <w:rPr>
          <w:rFonts w:asciiTheme="minorHAnsi" w:hAnsiTheme="minorHAnsi" w:cstheme="minorHAnsi"/>
          <w:snapToGrid w:val="0"/>
        </w:rPr>
        <w:tab/>
      </w:r>
      <w:r>
        <w:rPr>
          <w:rFonts w:asciiTheme="minorHAnsi" w:hAnsiTheme="minorHAnsi" w:cstheme="minorHAnsi"/>
          <w:snapToGrid w:val="0"/>
        </w:rPr>
        <w:tab/>
      </w:r>
      <w:r>
        <w:rPr>
          <w:rFonts w:asciiTheme="minorHAnsi" w:hAnsiTheme="minorHAnsi" w:cstheme="minorHAnsi"/>
          <w:snapToGrid w:val="0"/>
        </w:rPr>
        <w:tab/>
        <w:t>Department of Trade, Industry and Competition</w:t>
      </w:r>
    </w:p>
    <w:p w14:paraId="2E1E14CA"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EME</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Exempted M</w:t>
      </w:r>
      <w:r w:rsidR="001A421B" w:rsidRPr="00EA6A84">
        <w:rPr>
          <w:rFonts w:asciiTheme="minorHAnsi" w:hAnsiTheme="minorHAnsi" w:cstheme="minorHAnsi"/>
          <w:snapToGrid w:val="0"/>
        </w:rPr>
        <w:t>icro</w:t>
      </w:r>
      <w:r w:rsidRPr="00EA6A84">
        <w:rPr>
          <w:rFonts w:asciiTheme="minorHAnsi" w:hAnsiTheme="minorHAnsi" w:cstheme="minorHAnsi"/>
          <w:snapToGrid w:val="0"/>
        </w:rPr>
        <w:t xml:space="preserve"> Enterprise</w:t>
      </w:r>
    </w:p>
    <w:p w14:paraId="531051FD"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EOI</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Expression of Interest</w:t>
      </w:r>
    </w:p>
    <w:p w14:paraId="34263120" w14:textId="77777777" w:rsidR="00E76D07" w:rsidRPr="00EA6A84" w:rsidRDefault="00E76D07" w:rsidP="001A421B">
      <w:pPr>
        <w:spacing w:line="240" w:lineRule="auto"/>
        <w:rPr>
          <w:rFonts w:asciiTheme="minorHAnsi" w:hAnsiTheme="minorHAnsi" w:cstheme="minorHAnsi"/>
          <w:snapToGrid w:val="0"/>
        </w:rPr>
      </w:pPr>
      <w:r w:rsidRPr="00EA6A84">
        <w:rPr>
          <w:rFonts w:asciiTheme="minorHAnsi" w:hAnsiTheme="minorHAnsi" w:cstheme="minorHAnsi"/>
          <w:snapToGrid w:val="0"/>
        </w:rPr>
        <w:t>GCC</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General Conditions of Contract</w:t>
      </w:r>
    </w:p>
    <w:p w14:paraId="383766C7" w14:textId="77777777" w:rsidR="008A3D63" w:rsidRPr="00EA6A84" w:rsidRDefault="008A3D63" w:rsidP="001A421B">
      <w:pPr>
        <w:spacing w:line="240" w:lineRule="auto"/>
        <w:rPr>
          <w:rFonts w:asciiTheme="minorHAnsi" w:hAnsiTheme="minorHAnsi" w:cstheme="minorHAnsi"/>
          <w:lang w:val="en-GB"/>
        </w:rPr>
      </w:pPr>
      <w:r w:rsidRPr="00EA6A84">
        <w:rPr>
          <w:rFonts w:asciiTheme="minorHAnsi" w:hAnsiTheme="minorHAnsi" w:cstheme="minorHAnsi"/>
          <w:lang w:val="en-GB"/>
        </w:rPr>
        <w:t>ICT</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t>Information and Communication Technology</w:t>
      </w:r>
    </w:p>
    <w:p w14:paraId="406EA514" w14:textId="77777777" w:rsidR="008A3D63" w:rsidRDefault="008A3D63" w:rsidP="001A421B">
      <w:pPr>
        <w:spacing w:line="240" w:lineRule="auto"/>
        <w:rPr>
          <w:lang w:val="en-GB"/>
        </w:rPr>
      </w:pPr>
      <w:r>
        <w:rPr>
          <w:lang w:val="en-GB"/>
        </w:rPr>
        <w:t>IS</w:t>
      </w:r>
      <w:r>
        <w:rPr>
          <w:lang w:val="en-GB"/>
        </w:rPr>
        <w:tab/>
      </w:r>
      <w:r>
        <w:rPr>
          <w:lang w:val="en-GB"/>
        </w:rPr>
        <w:tab/>
      </w:r>
      <w:r>
        <w:rPr>
          <w:lang w:val="en-GB"/>
        </w:rPr>
        <w:tab/>
        <w:t>Information Systems</w:t>
      </w:r>
    </w:p>
    <w:p w14:paraId="6FBFC05D" w14:textId="77777777" w:rsidR="008A3D63" w:rsidRDefault="008A3D63" w:rsidP="001A421B">
      <w:pPr>
        <w:spacing w:line="240" w:lineRule="auto"/>
        <w:rPr>
          <w:lang w:val="en-GB"/>
        </w:rPr>
      </w:pPr>
      <w:r>
        <w:rPr>
          <w:lang w:val="en-GB"/>
        </w:rPr>
        <w:t>ISO</w:t>
      </w:r>
      <w:r>
        <w:rPr>
          <w:lang w:val="en-GB"/>
        </w:rPr>
        <w:tab/>
      </w:r>
      <w:r>
        <w:rPr>
          <w:lang w:val="en-GB"/>
        </w:rPr>
        <w:tab/>
      </w:r>
      <w:r>
        <w:rPr>
          <w:lang w:val="en-GB"/>
        </w:rPr>
        <w:tab/>
        <w:t>International Standards Organisation</w:t>
      </w:r>
    </w:p>
    <w:p w14:paraId="2A43904B" w14:textId="77777777" w:rsidR="008A3D63" w:rsidRDefault="008A3D63" w:rsidP="001A421B">
      <w:pPr>
        <w:spacing w:line="240" w:lineRule="auto"/>
        <w:rPr>
          <w:lang w:val="en-GB"/>
        </w:rPr>
      </w:pPr>
      <w:r>
        <w:rPr>
          <w:lang w:val="en-GB"/>
        </w:rPr>
        <w:t>IT</w:t>
      </w:r>
      <w:r>
        <w:rPr>
          <w:lang w:val="en-GB"/>
        </w:rPr>
        <w:tab/>
      </w:r>
      <w:r>
        <w:rPr>
          <w:lang w:val="en-GB"/>
        </w:rPr>
        <w:tab/>
      </w:r>
      <w:r>
        <w:rPr>
          <w:lang w:val="en-GB"/>
        </w:rPr>
        <w:tab/>
        <w:t>Information Technology</w:t>
      </w:r>
    </w:p>
    <w:p w14:paraId="7D036549" w14:textId="77777777" w:rsidR="008A3D63" w:rsidRDefault="008A3D63" w:rsidP="001A421B">
      <w:pPr>
        <w:spacing w:line="240" w:lineRule="auto"/>
        <w:rPr>
          <w:lang w:val="en-GB"/>
        </w:rPr>
      </w:pPr>
      <w:r>
        <w:rPr>
          <w:lang w:val="en-GB"/>
        </w:rPr>
        <w:t>ITC</w:t>
      </w:r>
      <w:r>
        <w:rPr>
          <w:lang w:val="en-GB"/>
        </w:rPr>
        <w:tab/>
      </w:r>
      <w:r>
        <w:rPr>
          <w:lang w:val="en-GB"/>
        </w:rPr>
        <w:tab/>
      </w:r>
      <w:r>
        <w:rPr>
          <w:lang w:val="en-GB"/>
        </w:rPr>
        <w:tab/>
        <w:t>Information Technology Committee</w:t>
      </w:r>
    </w:p>
    <w:p w14:paraId="06518BC6" w14:textId="77777777" w:rsidR="00BC35B1" w:rsidRDefault="00BC35B1" w:rsidP="001A421B">
      <w:pPr>
        <w:spacing w:line="240" w:lineRule="auto"/>
        <w:rPr>
          <w:lang w:val="en-GB"/>
        </w:rPr>
      </w:pPr>
      <w:r>
        <w:rPr>
          <w:lang w:val="en-GB"/>
        </w:rPr>
        <w:t>JV</w:t>
      </w:r>
      <w:r>
        <w:rPr>
          <w:lang w:val="en-GB"/>
        </w:rPr>
        <w:tab/>
      </w:r>
      <w:r>
        <w:rPr>
          <w:lang w:val="en-GB"/>
        </w:rPr>
        <w:tab/>
      </w:r>
      <w:r>
        <w:rPr>
          <w:lang w:val="en-GB"/>
        </w:rPr>
        <w:tab/>
        <w:t>Joint Venture</w:t>
      </w:r>
    </w:p>
    <w:p w14:paraId="016BCDED" w14:textId="77777777" w:rsidR="008A3D63" w:rsidRDefault="00B313D3" w:rsidP="001A421B">
      <w:pPr>
        <w:spacing w:line="240" w:lineRule="auto"/>
        <w:rPr>
          <w:lang w:val="en-GB"/>
        </w:rPr>
      </w:pPr>
      <w:r>
        <w:rPr>
          <w:lang w:val="en-GB"/>
        </w:rPr>
        <w:t>NIPP</w:t>
      </w:r>
      <w:r w:rsidR="008A3D63">
        <w:rPr>
          <w:lang w:val="en-GB"/>
        </w:rPr>
        <w:tab/>
      </w:r>
      <w:r w:rsidR="008A3D63">
        <w:rPr>
          <w:lang w:val="en-GB"/>
        </w:rPr>
        <w:tab/>
      </w:r>
      <w:r w:rsidR="008A3D63">
        <w:rPr>
          <w:lang w:val="en-GB"/>
        </w:rPr>
        <w:tab/>
        <w:t>National Industrial Participation Programme</w:t>
      </w:r>
    </w:p>
    <w:p w14:paraId="1FC7A9E8" w14:textId="77777777" w:rsidR="00E76D07" w:rsidRDefault="00E76D07" w:rsidP="001A421B">
      <w:pPr>
        <w:spacing w:line="240" w:lineRule="auto"/>
        <w:rPr>
          <w:lang w:val="en-GB"/>
        </w:rPr>
      </w:pPr>
      <w:r>
        <w:rPr>
          <w:lang w:val="en-GB"/>
        </w:rPr>
        <w:t>PIN</w:t>
      </w:r>
      <w:r>
        <w:rPr>
          <w:lang w:val="en-GB"/>
        </w:rPr>
        <w:tab/>
      </w:r>
      <w:r>
        <w:rPr>
          <w:lang w:val="en-GB"/>
        </w:rPr>
        <w:tab/>
      </w:r>
      <w:r>
        <w:rPr>
          <w:lang w:val="en-GB"/>
        </w:rPr>
        <w:tab/>
        <w:t xml:space="preserve">Personal </w:t>
      </w:r>
      <w:r w:rsidR="00BC35B1">
        <w:rPr>
          <w:lang w:val="en-GB"/>
        </w:rPr>
        <w:t>I</w:t>
      </w:r>
      <w:r>
        <w:rPr>
          <w:lang w:val="en-GB"/>
        </w:rPr>
        <w:t>dentification Number</w:t>
      </w:r>
    </w:p>
    <w:p w14:paraId="49CDF496" w14:textId="77777777" w:rsidR="008A3D63" w:rsidRDefault="008A3D63" w:rsidP="001A421B">
      <w:pPr>
        <w:spacing w:line="240" w:lineRule="auto"/>
        <w:rPr>
          <w:lang w:val="en-GB"/>
        </w:rPr>
      </w:pPr>
      <w:r>
        <w:rPr>
          <w:lang w:val="en-GB"/>
        </w:rPr>
        <w:t>OEM</w:t>
      </w:r>
      <w:r>
        <w:rPr>
          <w:lang w:val="en-GB"/>
        </w:rPr>
        <w:tab/>
      </w:r>
      <w:r>
        <w:rPr>
          <w:lang w:val="en-GB"/>
        </w:rPr>
        <w:tab/>
      </w:r>
      <w:r>
        <w:rPr>
          <w:lang w:val="en-GB"/>
        </w:rPr>
        <w:tab/>
        <w:t>Original Equipment Manufacturer</w:t>
      </w:r>
    </w:p>
    <w:p w14:paraId="7D2CF285" w14:textId="77777777" w:rsidR="008A3D63" w:rsidRDefault="008A3D63" w:rsidP="001A421B">
      <w:pPr>
        <w:spacing w:line="240" w:lineRule="auto"/>
        <w:rPr>
          <w:lang w:val="en-GB"/>
        </w:rPr>
      </w:pPr>
      <w:r>
        <w:rPr>
          <w:lang w:val="en-GB"/>
        </w:rPr>
        <w:t>OSM</w:t>
      </w:r>
      <w:r>
        <w:rPr>
          <w:lang w:val="en-GB"/>
        </w:rPr>
        <w:tab/>
      </w:r>
      <w:r>
        <w:rPr>
          <w:lang w:val="en-GB"/>
        </w:rPr>
        <w:tab/>
      </w:r>
      <w:r>
        <w:rPr>
          <w:lang w:val="en-GB"/>
        </w:rPr>
        <w:tab/>
        <w:t>Original Software Manufacturer</w:t>
      </w:r>
    </w:p>
    <w:p w14:paraId="4060E089" w14:textId="77777777" w:rsidR="00E76D07" w:rsidRPr="00EA6A84" w:rsidRDefault="00E76D07" w:rsidP="001A421B">
      <w:pPr>
        <w:spacing w:line="240" w:lineRule="auto"/>
        <w:rPr>
          <w:rFonts w:asciiTheme="minorHAnsi" w:hAnsiTheme="minorHAnsi" w:cstheme="minorHAnsi"/>
          <w:snapToGrid w:val="0"/>
        </w:rPr>
      </w:pPr>
      <w:r w:rsidRPr="00EA6A84">
        <w:rPr>
          <w:rFonts w:asciiTheme="minorHAnsi" w:hAnsiTheme="minorHAnsi" w:cstheme="minorHAnsi"/>
          <w:lang w:val="en-GB"/>
        </w:rPr>
        <w:t>PAIA</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Promotion of Access to Information Act, 2 of 2000</w:t>
      </w:r>
    </w:p>
    <w:p w14:paraId="5F92CA4C" w14:textId="77777777" w:rsidR="00E76D07" w:rsidRPr="00EA6A84" w:rsidRDefault="00E76D07" w:rsidP="001A421B">
      <w:pPr>
        <w:pStyle w:val="Normal1"/>
        <w:spacing w:before="60" w:after="60"/>
        <w:ind w:right="-1"/>
        <w:rPr>
          <w:rFonts w:asciiTheme="minorHAnsi" w:hAnsiTheme="minorHAnsi" w:cstheme="minorHAnsi"/>
          <w:snapToGrid w:val="0"/>
          <w:sz w:val="22"/>
          <w:szCs w:val="22"/>
        </w:rPr>
      </w:pPr>
      <w:r w:rsidRPr="00EA6A84">
        <w:rPr>
          <w:rFonts w:asciiTheme="minorHAnsi" w:hAnsiTheme="minorHAnsi" w:cstheme="minorHAnsi"/>
          <w:snapToGrid w:val="0"/>
          <w:sz w:val="22"/>
          <w:szCs w:val="22"/>
        </w:rPr>
        <w:t>POPIA</w:t>
      </w:r>
      <w:r w:rsidRPr="00EA6A84">
        <w:rPr>
          <w:rFonts w:asciiTheme="minorHAnsi" w:hAnsiTheme="minorHAnsi" w:cstheme="minorHAnsi"/>
          <w:snapToGrid w:val="0"/>
          <w:sz w:val="22"/>
          <w:szCs w:val="22"/>
        </w:rPr>
        <w:tab/>
      </w:r>
      <w:r w:rsidRPr="00EA6A84">
        <w:rPr>
          <w:rFonts w:asciiTheme="minorHAnsi" w:hAnsiTheme="minorHAnsi" w:cstheme="minorHAnsi"/>
          <w:snapToGrid w:val="0"/>
          <w:sz w:val="22"/>
          <w:szCs w:val="22"/>
        </w:rPr>
        <w:tab/>
      </w:r>
      <w:r w:rsidRPr="00EA6A84">
        <w:rPr>
          <w:rFonts w:asciiTheme="minorHAnsi" w:hAnsiTheme="minorHAnsi" w:cstheme="minorHAnsi"/>
          <w:snapToGrid w:val="0"/>
          <w:sz w:val="22"/>
          <w:szCs w:val="22"/>
        </w:rPr>
        <w:tab/>
        <w:t>Protection of Personal Information Act, 4 of 2013</w:t>
      </w:r>
    </w:p>
    <w:p w14:paraId="1D67C058" w14:textId="77777777" w:rsidR="008A3D63" w:rsidRDefault="008A3D63" w:rsidP="001A421B">
      <w:pPr>
        <w:spacing w:line="240" w:lineRule="auto"/>
        <w:rPr>
          <w:lang w:val="en-GB"/>
        </w:rPr>
      </w:pPr>
      <w:r>
        <w:rPr>
          <w:lang w:val="en-GB"/>
        </w:rPr>
        <w:t>QSE</w:t>
      </w:r>
      <w:r>
        <w:rPr>
          <w:lang w:val="en-GB"/>
        </w:rPr>
        <w:tab/>
      </w:r>
      <w:r>
        <w:rPr>
          <w:lang w:val="en-GB"/>
        </w:rPr>
        <w:tab/>
      </w:r>
      <w:r>
        <w:rPr>
          <w:lang w:val="en-GB"/>
        </w:rPr>
        <w:tab/>
        <w:t>Qualifying Small Enterprise</w:t>
      </w:r>
    </w:p>
    <w:p w14:paraId="304AB7AD" w14:textId="77777777" w:rsidR="008A3D63" w:rsidRDefault="008A3D63" w:rsidP="001A421B">
      <w:pPr>
        <w:spacing w:line="240" w:lineRule="auto"/>
        <w:rPr>
          <w:lang w:val="en-GB"/>
        </w:rPr>
      </w:pPr>
      <w:r>
        <w:rPr>
          <w:lang w:val="en-GB"/>
        </w:rPr>
        <w:t>RFA</w:t>
      </w:r>
      <w:r>
        <w:rPr>
          <w:lang w:val="en-GB"/>
        </w:rPr>
        <w:tab/>
      </w:r>
      <w:r>
        <w:rPr>
          <w:lang w:val="en-GB"/>
        </w:rPr>
        <w:tab/>
      </w:r>
      <w:r>
        <w:rPr>
          <w:lang w:val="en-GB"/>
        </w:rPr>
        <w:tab/>
        <w:t>Request for Accreditation</w:t>
      </w:r>
    </w:p>
    <w:p w14:paraId="3D753B2B" w14:textId="77777777" w:rsidR="008A3D63" w:rsidRDefault="008A3D63" w:rsidP="001A421B">
      <w:pPr>
        <w:spacing w:line="240" w:lineRule="auto"/>
        <w:rPr>
          <w:lang w:val="en-GB"/>
        </w:rPr>
      </w:pPr>
      <w:r>
        <w:rPr>
          <w:lang w:val="en-GB"/>
        </w:rPr>
        <w:t>RFB</w:t>
      </w:r>
      <w:r>
        <w:rPr>
          <w:lang w:val="en-GB"/>
        </w:rPr>
        <w:tab/>
      </w:r>
      <w:r>
        <w:rPr>
          <w:lang w:val="en-GB"/>
        </w:rPr>
        <w:tab/>
      </w:r>
      <w:r>
        <w:rPr>
          <w:lang w:val="en-GB"/>
        </w:rPr>
        <w:tab/>
        <w:t>Request for Bid</w:t>
      </w:r>
    </w:p>
    <w:p w14:paraId="556BB9DC" w14:textId="77777777" w:rsidR="008A3D63" w:rsidRDefault="008A3D63" w:rsidP="001A421B">
      <w:pPr>
        <w:spacing w:line="240" w:lineRule="auto"/>
        <w:rPr>
          <w:lang w:val="en-GB"/>
        </w:rPr>
      </w:pPr>
      <w:r>
        <w:rPr>
          <w:lang w:val="en-GB"/>
        </w:rPr>
        <w:t>RFI</w:t>
      </w:r>
      <w:r>
        <w:rPr>
          <w:lang w:val="en-GB"/>
        </w:rPr>
        <w:tab/>
      </w:r>
      <w:r>
        <w:rPr>
          <w:lang w:val="en-GB"/>
        </w:rPr>
        <w:tab/>
      </w:r>
      <w:r>
        <w:rPr>
          <w:lang w:val="en-GB"/>
        </w:rPr>
        <w:tab/>
        <w:t>Request for Information</w:t>
      </w:r>
    </w:p>
    <w:p w14:paraId="20C61393" w14:textId="77777777" w:rsidR="008A3D63" w:rsidRDefault="008A3D63" w:rsidP="001A421B">
      <w:pPr>
        <w:spacing w:line="240" w:lineRule="auto"/>
        <w:rPr>
          <w:lang w:val="en-GB"/>
        </w:rPr>
      </w:pPr>
      <w:r>
        <w:rPr>
          <w:lang w:val="en-GB"/>
        </w:rPr>
        <w:t>RFP</w:t>
      </w:r>
      <w:r>
        <w:rPr>
          <w:lang w:val="en-GB"/>
        </w:rPr>
        <w:tab/>
      </w:r>
      <w:r>
        <w:rPr>
          <w:lang w:val="en-GB"/>
        </w:rPr>
        <w:tab/>
      </w:r>
      <w:r>
        <w:rPr>
          <w:lang w:val="en-GB"/>
        </w:rPr>
        <w:tab/>
        <w:t>Request for Proposal</w:t>
      </w:r>
    </w:p>
    <w:p w14:paraId="69E9C265" w14:textId="77777777" w:rsidR="008A3D63" w:rsidRDefault="00D41F1F" w:rsidP="001A421B">
      <w:pPr>
        <w:spacing w:line="240" w:lineRule="auto"/>
        <w:rPr>
          <w:lang w:val="en-GB"/>
        </w:rPr>
      </w:pPr>
      <w:r>
        <w:rPr>
          <w:lang w:val="en-GB"/>
        </w:rPr>
        <w:t>RF</w:t>
      </w:r>
      <w:r w:rsidR="006374D3">
        <w:rPr>
          <w:lang w:val="en-GB"/>
        </w:rPr>
        <w:t>Q</w:t>
      </w:r>
      <w:r w:rsidR="008A3D63">
        <w:rPr>
          <w:lang w:val="en-GB"/>
        </w:rPr>
        <w:tab/>
      </w:r>
      <w:r w:rsidR="008A3D63">
        <w:rPr>
          <w:lang w:val="en-GB"/>
        </w:rPr>
        <w:tab/>
      </w:r>
      <w:r w:rsidR="008A3D63">
        <w:rPr>
          <w:lang w:val="en-GB"/>
        </w:rPr>
        <w:tab/>
        <w:t xml:space="preserve">Request for </w:t>
      </w:r>
      <w:r w:rsidR="006374D3">
        <w:rPr>
          <w:lang w:val="en-GB"/>
        </w:rPr>
        <w:t>Quotation</w:t>
      </w:r>
    </w:p>
    <w:p w14:paraId="47D38E48" w14:textId="77777777" w:rsidR="00E76D07" w:rsidRDefault="00E76D07" w:rsidP="001A421B">
      <w:pPr>
        <w:spacing w:line="240" w:lineRule="auto"/>
        <w:rPr>
          <w:lang w:val="en-GB"/>
        </w:rPr>
      </w:pPr>
      <w:r>
        <w:rPr>
          <w:lang w:val="en-GB"/>
        </w:rPr>
        <w:t>RSA</w:t>
      </w:r>
      <w:r>
        <w:rPr>
          <w:lang w:val="en-GB"/>
        </w:rPr>
        <w:tab/>
      </w:r>
      <w:r>
        <w:rPr>
          <w:lang w:val="en-GB"/>
        </w:rPr>
        <w:tab/>
      </w:r>
      <w:r>
        <w:rPr>
          <w:lang w:val="en-GB"/>
        </w:rPr>
        <w:tab/>
        <w:t>Republic of South Africa</w:t>
      </w:r>
    </w:p>
    <w:p w14:paraId="1A064816" w14:textId="77777777" w:rsidR="00612C00" w:rsidRDefault="00612C00" w:rsidP="001A421B">
      <w:pPr>
        <w:spacing w:line="240" w:lineRule="auto"/>
        <w:rPr>
          <w:lang w:val="en-GB"/>
        </w:rPr>
      </w:pPr>
      <w:r>
        <w:rPr>
          <w:lang w:val="en-GB"/>
        </w:rPr>
        <w:t>SARB</w:t>
      </w:r>
      <w:r>
        <w:rPr>
          <w:lang w:val="en-GB"/>
        </w:rPr>
        <w:tab/>
      </w:r>
      <w:r>
        <w:rPr>
          <w:lang w:val="en-GB"/>
        </w:rPr>
        <w:tab/>
      </w:r>
      <w:r>
        <w:rPr>
          <w:lang w:val="en-GB"/>
        </w:rPr>
        <w:tab/>
        <w:t>South African Reserve Bank</w:t>
      </w:r>
    </w:p>
    <w:p w14:paraId="7E0824FE" w14:textId="77777777" w:rsidR="00BC35B1" w:rsidRDefault="00BC35B1" w:rsidP="001A421B">
      <w:pPr>
        <w:spacing w:line="240" w:lineRule="auto"/>
        <w:rPr>
          <w:lang w:val="en-GB"/>
        </w:rPr>
      </w:pPr>
      <w:r>
        <w:rPr>
          <w:lang w:val="en-GB"/>
        </w:rPr>
        <w:t>SARS</w:t>
      </w:r>
      <w:r>
        <w:rPr>
          <w:lang w:val="en-GB"/>
        </w:rPr>
        <w:tab/>
      </w:r>
      <w:r>
        <w:rPr>
          <w:lang w:val="en-GB"/>
        </w:rPr>
        <w:tab/>
      </w:r>
      <w:r>
        <w:rPr>
          <w:lang w:val="en-GB"/>
        </w:rPr>
        <w:tab/>
        <w:t>South African Revenue Service</w:t>
      </w:r>
    </w:p>
    <w:p w14:paraId="19801C89" w14:textId="77777777" w:rsidR="00E8640E" w:rsidRDefault="00E8640E" w:rsidP="001A421B">
      <w:pPr>
        <w:spacing w:line="240" w:lineRule="auto"/>
        <w:rPr>
          <w:lang w:val="en-GB"/>
        </w:rPr>
      </w:pPr>
      <w:r>
        <w:rPr>
          <w:lang w:val="en-GB"/>
        </w:rPr>
        <w:t>SBD</w:t>
      </w:r>
      <w:r>
        <w:rPr>
          <w:lang w:val="en-GB"/>
        </w:rPr>
        <w:tab/>
      </w:r>
      <w:r>
        <w:rPr>
          <w:lang w:val="en-GB"/>
        </w:rPr>
        <w:tab/>
      </w:r>
      <w:r>
        <w:rPr>
          <w:lang w:val="en-GB"/>
        </w:rPr>
        <w:tab/>
        <w:t>Standard Bid Document</w:t>
      </w:r>
    </w:p>
    <w:p w14:paraId="62D37BC6" w14:textId="77777777" w:rsidR="00E76D07" w:rsidRDefault="00E76D07" w:rsidP="001A421B">
      <w:pPr>
        <w:spacing w:line="240" w:lineRule="auto"/>
        <w:rPr>
          <w:lang w:val="en-GB"/>
        </w:rPr>
      </w:pPr>
      <w:r>
        <w:rPr>
          <w:lang w:val="en-GB"/>
        </w:rPr>
        <w:t>SITA</w:t>
      </w:r>
      <w:r>
        <w:rPr>
          <w:lang w:val="en-GB"/>
        </w:rPr>
        <w:tab/>
      </w:r>
      <w:r>
        <w:rPr>
          <w:lang w:val="en-GB"/>
        </w:rPr>
        <w:tab/>
      </w:r>
      <w:r>
        <w:rPr>
          <w:lang w:val="en-GB"/>
        </w:rPr>
        <w:tab/>
        <w:t>State Information Technology Agency</w:t>
      </w:r>
    </w:p>
    <w:p w14:paraId="66404A1F" w14:textId="77777777" w:rsidR="00E76D07" w:rsidRDefault="00E76D07" w:rsidP="001A421B">
      <w:pPr>
        <w:spacing w:line="240" w:lineRule="auto"/>
        <w:rPr>
          <w:lang w:val="en-GB"/>
        </w:rPr>
      </w:pPr>
      <w:r>
        <w:rPr>
          <w:lang w:val="en-GB"/>
        </w:rPr>
        <w:t>SLA</w:t>
      </w:r>
      <w:r>
        <w:rPr>
          <w:lang w:val="en-GB"/>
        </w:rPr>
        <w:tab/>
      </w:r>
      <w:r>
        <w:rPr>
          <w:lang w:val="en-GB"/>
        </w:rPr>
        <w:tab/>
      </w:r>
      <w:r>
        <w:rPr>
          <w:lang w:val="en-GB"/>
        </w:rPr>
        <w:tab/>
        <w:t>Service Level Agreement</w:t>
      </w:r>
    </w:p>
    <w:p w14:paraId="4B687661" w14:textId="77777777" w:rsidR="00E76D07" w:rsidRDefault="00E76D07" w:rsidP="001A421B">
      <w:pPr>
        <w:spacing w:line="240" w:lineRule="auto"/>
        <w:rPr>
          <w:lang w:val="en-GB"/>
        </w:rPr>
      </w:pPr>
      <w:r>
        <w:rPr>
          <w:lang w:val="en-GB"/>
        </w:rPr>
        <w:t>SSA</w:t>
      </w:r>
      <w:r>
        <w:rPr>
          <w:lang w:val="en-GB"/>
        </w:rPr>
        <w:tab/>
      </w:r>
      <w:r>
        <w:rPr>
          <w:lang w:val="en-GB"/>
        </w:rPr>
        <w:tab/>
      </w:r>
      <w:r>
        <w:rPr>
          <w:lang w:val="en-GB"/>
        </w:rPr>
        <w:tab/>
        <w:t>State Security Agency</w:t>
      </w:r>
    </w:p>
    <w:p w14:paraId="01924F65" w14:textId="77777777" w:rsidR="00E76D07" w:rsidRDefault="00E76D07" w:rsidP="001A421B">
      <w:pPr>
        <w:spacing w:line="240" w:lineRule="auto"/>
        <w:rPr>
          <w:lang w:val="en-GB"/>
        </w:rPr>
      </w:pPr>
      <w:r>
        <w:rPr>
          <w:lang w:val="en-GB"/>
        </w:rPr>
        <w:t>TCS</w:t>
      </w:r>
      <w:r>
        <w:rPr>
          <w:lang w:val="en-GB"/>
        </w:rPr>
        <w:tab/>
      </w:r>
      <w:r>
        <w:rPr>
          <w:lang w:val="en-GB"/>
        </w:rPr>
        <w:tab/>
      </w:r>
      <w:r>
        <w:rPr>
          <w:lang w:val="en-GB"/>
        </w:rPr>
        <w:tab/>
        <w:t>Tax Compliance Status</w:t>
      </w:r>
    </w:p>
    <w:p w14:paraId="64FC753C" w14:textId="77777777" w:rsidR="00E76D07" w:rsidRDefault="00E76D07" w:rsidP="001A421B">
      <w:pPr>
        <w:spacing w:line="240" w:lineRule="auto"/>
        <w:rPr>
          <w:lang w:val="en-GB"/>
        </w:rPr>
      </w:pPr>
      <w:r>
        <w:rPr>
          <w:lang w:val="en-GB"/>
        </w:rPr>
        <w:t>URS</w:t>
      </w:r>
      <w:r>
        <w:rPr>
          <w:lang w:val="en-GB"/>
        </w:rPr>
        <w:tab/>
      </w:r>
      <w:r>
        <w:rPr>
          <w:lang w:val="en-GB"/>
        </w:rPr>
        <w:tab/>
      </w:r>
      <w:r>
        <w:rPr>
          <w:lang w:val="en-GB"/>
        </w:rPr>
        <w:tab/>
        <w:t>User Requirement Specification</w:t>
      </w:r>
    </w:p>
    <w:p w14:paraId="442A6AB2" w14:textId="77777777" w:rsidR="00E76D07" w:rsidRDefault="00E76D07" w:rsidP="001A421B">
      <w:pPr>
        <w:spacing w:line="240" w:lineRule="auto"/>
        <w:rPr>
          <w:lang w:val="en-GB"/>
        </w:rPr>
      </w:pPr>
      <w:r>
        <w:rPr>
          <w:lang w:val="en-GB"/>
        </w:rPr>
        <w:t>VAT</w:t>
      </w:r>
      <w:r>
        <w:rPr>
          <w:lang w:val="en-GB"/>
        </w:rPr>
        <w:tab/>
      </w:r>
      <w:r>
        <w:rPr>
          <w:lang w:val="en-GB"/>
        </w:rPr>
        <w:tab/>
      </w:r>
      <w:r>
        <w:rPr>
          <w:lang w:val="en-GB"/>
        </w:rPr>
        <w:tab/>
        <w:t>Value Added Tax</w:t>
      </w:r>
    </w:p>
    <w:p w14:paraId="2A4C032F" w14:textId="77777777" w:rsidR="006C5BF1" w:rsidRDefault="006C5BF1" w:rsidP="001A421B">
      <w:pPr>
        <w:spacing w:line="240" w:lineRule="auto"/>
        <w:rPr>
          <w:lang w:val="en-GB"/>
        </w:rPr>
      </w:pPr>
    </w:p>
    <w:p w14:paraId="4122F7B8" w14:textId="77777777" w:rsidR="001313AD" w:rsidRDefault="001313AD" w:rsidP="00837D22">
      <w:pPr>
        <w:pStyle w:val="AnnexH2"/>
      </w:pPr>
      <w:bookmarkStart w:id="125" w:name="_Toc488498848"/>
      <w:bookmarkStart w:id="126" w:name="_Toc222498961"/>
      <w:r>
        <w:t>Terms and Definitions</w:t>
      </w:r>
      <w:bookmarkEnd w:id="125"/>
      <w:bookmarkEnd w:id="126"/>
    </w:p>
    <w:p w14:paraId="758618EB" w14:textId="441270A1"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Acceptable Bid</w:t>
      </w:r>
      <w:r w:rsidRPr="00B3466C">
        <w:rPr>
          <w:rFonts w:asciiTheme="minorHAnsi" w:hAnsiTheme="minorHAnsi" w:cstheme="minorHAnsi"/>
          <w:snapToGrid w:val="0"/>
        </w:rPr>
        <w:t xml:space="preserve"> </w:t>
      </w:r>
      <w:r w:rsidR="005F493D">
        <w:rPr>
          <w:rFonts w:asciiTheme="minorHAnsi" w:hAnsiTheme="minorHAnsi" w:cstheme="minorHAnsi"/>
          <w:snapToGrid w:val="0"/>
        </w:rPr>
        <w:t>-</w:t>
      </w:r>
      <w:r w:rsidRPr="00B3466C">
        <w:rPr>
          <w:rFonts w:asciiTheme="minorHAnsi" w:hAnsiTheme="minorHAnsi" w:cstheme="minorHAnsi"/>
          <w:snapToGrid w:val="0"/>
        </w:rPr>
        <w:t xml:space="preserve"> any bid which in all respects materially complies with the specifications and conditions set</w:t>
      </w:r>
      <w:r w:rsidR="005F493D">
        <w:rPr>
          <w:rFonts w:asciiTheme="minorHAnsi" w:hAnsiTheme="minorHAnsi" w:cstheme="minorHAnsi"/>
          <w:snapToGrid w:val="0"/>
        </w:rPr>
        <w:t xml:space="preserve"> </w:t>
      </w:r>
      <w:r w:rsidRPr="00B3466C">
        <w:rPr>
          <w:rFonts w:asciiTheme="minorHAnsi" w:hAnsiTheme="minorHAnsi" w:cstheme="minorHAnsi"/>
          <w:snapToGrid w:val="0"/>
        </w:rPr>
        <w:t xml:space="preserve">out in this </w:t>
      </w:r>
      <w:r w:rsidR="00311971">
        <w:rPr>
          <w:rFonts w:asciiTheme="minorHAnsi" w:hAnsiTheme="minorHAnsi" w:cstheme="minorHAnsi"/>
          <w:snapToGrid w:val="0"/>
        </w:rPr>
        <w:t>RFB</w:t>
      </w:r>
      <w:r w:rsidRPr="00B3466C">
        <w:rPr>
          <w:rFonts w:asciiTheme="minorHAnsi" w:hAnsiTheme="minorHAnsi" w:cstheme="minorHAnsi"/>
          <w:snapToGrid w:val="0"/>
        </w:rPr>
        <w:t xml:space="preserve"> document.</w:t>
      </w:r>
    </w:p>
    <w:p w14:paraId="3476EFB9" w14:textId="77777777" w:rsidR="005F6B08" w:rsidRPr="00B3466C" w:rsidRDefault="005F6B08" w:rsidP="00EE5BC5">
      <w:pPr>
        <w:ind w:right="-1"/>
        <w:rPr>
          <w:rFonts w:asciiTheme="minorHAnsi" w:hAnsiTheme="minorHAnsi" w:cstheme="minorHAnsi"/>
          <w:snapToGrid w:val="0"/>
        </w:rPr>
      </w:pPr>
      <w:r w:rsidRPr="005F6B08">
        <w:rPr>
          <w:rFonts w:asciiTheme="minorHAnsi" w:hAnsiTheme="minorHAnsi" w:cstheme="minorHAnsi"/>
          <w:b/>
          <w:bCs/>
          <w:snapToGrid w:val="0"/>
        </w:rPr>
        <w:t>Act</w:t>
      </w:r>
      <w:r w:rsidRPr="005F6B08">
        <w:rPr>
          <w:rFonts w:asciiTheme="minorHAnsi" w:hAnsiTheme="minorHAnsi" w:cstheme="minorHAnsi"/>
          <w:snapToGrid w:val="0"/>
        </w:rPr>
        <w:t xml:space="preserve"> </w:t>
      </w:r>
      <w:r>
        <w:rPr>
          <w:rFonts w:asciiTheme="minorHAnsi" w:hAnsiTheme="minorHAnsi" w:cstheme="minorHAnsi"/>
          <w:snapToGrid w:val="0"/>
        </w:rPr>
        <w:t xml:space="preserve">- </w:t>
      </w:r>
      <w:r w:rsidRPr="005F6B08">
        <w:rPr>
          <w:rFonts w:asciiTheme="minorHAnsi" w:hAnsiTheme="minorHAnsi" w:cstheme="minorHAnsi"/>
          <w:snapToGrid w:val="0"/>
        </w:rPr>
        <w:t xml:space="preserve">means the Preferential Procurement Policy Framework Act, 2000 (Act No. 5 of 2000).  </w:t>
      </w:r>
    </w:p>
    <w:p w14:paraId="51D76BE4"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B-BBEE</w:t>
      </w:r>
      <w:r w:rsidR="005F493D">
        <w:rPr>
          <w:rFonts w:asciiTheme="minorHAnsi" w:hAnsiTheme="minorHAnsi" w:cstheme="minorHAnsi"/>
          <w:snapToGrid w:val="0"/>
        </w:rPr>
        <w:t xml:space="preserve"> - B</w:t>
      </w:r>
      <w:r w:rsidRPr="00B3466C">
        <w:rPr>
          <w:rFonts w:asciiTheme="minorHAnsi" w:hAnsiTheme="minorHAnsi" w:cstheme="minorHAnsi"/>
          <w:snapToGrid w:val="0"/>
        </w:rPr>
        <w:t>road-based black economic empowerment as defined in section 1 of the Broad-Based Black Economic Empowerment Act.</w:t>
      </w:r>
    </w:p>
    <w:p w14:paraId="5052E1F1"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B-BBEE contributor status level of contributor</w:t>
      </w:r>
      <w:r w:rsidRPr="00B3466C">
        <w:rPr>
          <w:rFonts w:asciiTheme="minorHAnsi" w:hAnsiTheme="minorHAnsi" w:cstheme="minorHAnsi"/>
          <w:snapToGrid w:val="0"/>
        </w:rPr>
        <w:t xml:space="preserve"> - the B-BBEE status received by a measured entity based on its overall performance using the relevant scorecard contained in the Codes of Good Practice or Sector Code on Black Economic Empowerment, issued in terms of section 9(1) of the Broad-Based Black Economic Empowerment Act.</w:t>
      </w:r>
    </w:p>
    <w:p w14:paraId="16B2CBC5"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Bid</w:t>
      </w:r>
      <w:r w:rsidRPr="00B3466C">
        <w:rPr>
          <w:rFonts w:asciiTheme="minorHAnsi" w:hAnsiTheme="minorHAnsi" w:cstheme="minorHAnsi"/>
          <w:snapToGrid w:val="0"/>
        </w:rPr>
        <w:t xml:space="preserve"> - a written offer in a prescribed or stipulated form in response to an invitation from SITA for the provision of services, works or goods through price quotations, advertised bidding processes or proposals.</w:t>
      </w:r>
    </w:p>
    <w:p w14:paraId="644009A6" w14:textId="77777777" w:rsidR="00911873" w:rsidRPr="00B3466C" w:rsidRDefault="00911873" w:rsidP="00EE5BC5">
      <w:pPr>
        <w:ind w:right="-1"/>
        <w:rPr>
          <w:rFonts w:asciiTheme="minorHAnsi" w:hAnsiTheme="minorHAnsi" w:cstheme="minorHAnsi"/>
          <w:snapToGrid w:val="0"/>
        </w:rPr>
      </w:pPr>
      <w:r w:rsidRPr="00911873">
        <w:rPr>
          <w:rFonts w:asciiTheme="minorHAnsi" w:hAnsiTheme="minorHAnsi" w:cstheme="minorHAnsi"/>
          <w:b/>
          <w:bCs/>
          <w:snapToGrid w:val="0"/>
        </w:rPr>
        <w:t>Bid price</w:t>
      </w:r>
      <w:r>
        <w:rPr>
          <w:rFonts w:asciiTheme="minorHAnsi" w:hAnsiTheme="minorHAnsi" w:cstheme="minorHAnsi"/>
          <w:snapToGrid w:val="0"/>
        </w:rPr>
        <w:t xml:space="preserve"> - </w:t>
      </w:r>
      <w:r>
        <w:t>price offered by the bidder, excluding value added tax (VAT)</w:t>
      </w:r>
    </w:p>
    <w:p w14:paraId="07BF1148"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 xml:space="preserve">Bidder </w:t>
      </w:r>
      <w:r w:rsidRPr="00B3466C">
        <w:rPr>
          <w:rFonts w:asciiTheme="minorHAnsi" w:hAnsiTheme="minorHAnsi" w:cstheme="minorHAnsi"/>
          <w:snapToGrid w:val="0"/>
        </w:rPr>
        <w:t>- any juristic/natural person, enterprise, Consortium, partnership, Joint Venture (“JV”) or</w:t>
      </w:r>
      <w:r w:rsidR="005F493D">
        <w:rPr>
          <w:rFonts w:asciiTheme="minorHAnsi" w:hAnsiTheme="minorHAnsi" w:cstheme="minorHAnsi"/>
          <w:snapToGrid w:val="0"/>
        </w:rPr>
        <w:t xml:space="preserve"> </w:t>
      </w:r>
      <w:r w:rsidRPr="00B3466C">
        <w:rPr>
          <w:rFonts w:asciiTheme="minorHAnsi" w:hAnsiTheme="minorHAnsi" w:cstheme="minorHAnsi"/>
          <w:snapToGrid w:val="0"/>
        </w:rPr>
        <w:t>firm that submits a Bid in response to this Bid invitation.</w:t>
      </w:r>
    </w:p>
    <w:p w14:paraId="4806A0D1" w14:textId="77777777" w:rsidR="00E65022"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Broad-Based Black Economic Empowerment Act</w:t>
      </w:r>
      <w:r w:rsidR="005F493D">
        <w:rPr>
          <w:rFonts w:asciiTheme="minorHAnsi" w:hAnsiTheme="minorHAnsi" w:cstheme="minorHAnsi"/>
          <w:b/>
          <w:snapToGrid w:val="0"/>
        </w:rPr>
        <w:t xml:space="preserve"> - </w:t>
      </w:r>
      <w:r w:rsidRPr="00B3466C">
        <w:rPr>
          <w:rFonts w:asciiTheme="minorHAnsi" w:hAnsiTheme="minorHAnsi" w:cstheme="minorHAnsi"/>
          <w:snapToGrid w:val="0"/>
        </w:rPr>
        <w:t>the Broad-Based Black Economic Empowerment Act, 2003 (Act No. 53 of 2003).</w:t>
      </w:r>
    </w:p>
    <w:p w14:paraId="41544B77" w14:textId="77777777" w:rsidR="00E65022"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Client</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means Organs of State that enlists the services of SITA as a procurement agent, service provider and/or call-off from SITA transversal agreements as well as panels of accredited suppliers/service providers.</w:t>
      </w:r>
    </w:p>
    <w:p w14:paraId="59DFF064" w14:textId="77777777" w:rsidR="00B3466C"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Closing time</w:t>
      </w:r>
      <w:r w:rsidRPr="00E65022">
        <w:rPr>
          <w:rFonts w:asciiTheme="minorHAnsi" w:hAnsiTheme="minorHAnsi" w:cstheme="minorHAnsi"/>
          <w:snapToGrid w:val="0"/>
        </w:rPr>
        <w:t xml:space="preserve"> means the date and hour specified in the bidding documents for the receipt of Bids. </w:t>
      </w:r>
      <w:r w:rsidR="00B3466C" w:rsidRPr="00B3466C">
        <w:rPr>
          <w:rFonts w:asciiTheme="minorHAnsi" w:hAnsiTheme="minorHAnsi" w:cstheme="minorHAnsi"/>
          <w:snapToGrid w:val="0"/>
        </w:rPr>
        <w:t xml:space="preserve"> </w:t>
      </w:r>
    </w:p>
    <w:p w14:paraId="7F161633"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Comparative Price</w:t>
      </w:r>
      <w:r w:rsidR="005F493D">
        <w:rPr>
          <w:rFonts w:asciiTheme="minorHAnsi" w:hAnsiTheme="minorHAnsi" w:cstheme="minorHAnsi"/>
          <w:snapToGrid w:val="0"/>
        </w:rPr>
        <w:t xml:space="preserve"> - </w:t>
      </w:r>
      <w:r w:rsidRPr="00B3466C">
        <w:rPr>
          <w:rFonts w:asciiTheme="minorHAnsi" w:hAnsiTheme="minorHAnsi" w:cstheme="minorHAnsi"/>
          <w:snapToGrid w:val="0"/>
        </w:rPr>
        <w:t xml:space="preserve">the price which includes all applicable taxes calculated after the addition or deduction of variable costs and conditional/unconditional discounts, </w:t>
      </w:r>
      <w:r w:rsidR="00A1486E">
        <w:rPr>
          <w:rFonts w:asciiTheme="minorHAnsi" w:hAnsiTheme="minorHAnsi" w:cstheme="minorHAnsi"/>
          <w:i/>
          <w:snapToGrid w:val="0"/>
        </w:rPr>
        <w:t>et cetera</w:t>
      </w:r>
      <w:r w:rsidRPr="00B3466C">
        <w:rPr>
          <w:rFonts w:asciiTheme="minorHAnsi" w:hAnsiTheme="minorHAnsi" w:cstheme="minorHAnsi"/>
          <w:snapToGrid w:val="0"/>
        </w:rPr>
        <w:t xml:space="preserve">.  </w:t>
      </w:r>
    </w:p>
    <w:p w14:paraId="0D5E959F"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Consortium</w:t>
      </w:r>
      <w:r w:rsidR="005F493D">
        <w:rPr>
          <w:rFonts w:asciiTheme="minorHAnsi" w:hAnsiTheme="minorHAnsi" w:cstheme="minorHAnsi"/>
          <w:snapToGrid w:val="0"/>
        </w:rPr>
        <w:t xml:space="preserve"> - </w:t>
      </w:r>
      <w:r w:rsidRPr="00B3466C">
        <w:rPr>
          <w:rFonts w:asciiTheme="minorHAnsi" w:hAnsiTheme="minorHAnsi" w:cstheme="minorHAnsi"/>
          <w:snapToGrid w:val="0"/>
        </w:rPr>
        <w:t>two or more entities joining forces as an umbrella entity to gain a strategic collaborative advantage by combining their expertise, capital, efforts, skills and knowledge for the purpose of delivering the requisite goods, works or services.</w:t>
      </w:r>
    </w:p>
    <w:p w14:paraId="009EA83E" w14:textId="77777777" w:rsidR="00E65022"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 xml:space="preserve">Contract </w:t>
      </w:r>
      <w:r w:rsidR="005F6B08">
        <w:rPr>
          <w:rFonts w:asciiTheme="minorHAnsi" w:hAnsiTheme="minorHAnsi" w:cstheme="minorHAnsi"/>
          <w:b/>
          <w:bCs/>
          <w:snapToGrid w:val="0"/>
        </w:rPr>
        <w:t xml:space="preserve">- </w:t>
      </w:r>
      <w:r w:rsidRPr="00E65022">
        <w:rPr>
          <w:rFonts w:asciiTheme="minorHAnsi" w:hAnsiTheme="minorHAnsi" w:cstheme="minorHAnsi"/>
          <w:snapToGrid w:val="0"/>
        </w:rPr>
        <w:t>means the written agreement entered into between the purchaser and the supplier, as recorded in the contract form signed by the parties, including all attachments and appendices thereto and all documents incorporated by reference therein.</w:t>
      </w:r>
    </w:p>
    <w:p w14:paraId="61A8FDD5"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 xml:space="preserve">Contractor Agent </w:t>
      </w:r>
      <w:r w:rsidRPr="00B3466C">
        <w:rPr>
          <w:rFonts w:asciiTheme="minorHAnsi" w:hAnsiTheme="minorHAnsi" w:cstheme="minorHAnsi"/>
          <w:snapToGrid w:val="0"/>
        </w:rPr>
        <w:t>- any person mandated by a Prime Contractor or consortium/joint venture to do business for and on behalf of, or to represent in a business transaction, the Prime Contractor and thereby acquire rights for the Prime Contractor or consortium/joint venture against SITA or an organ of state and incur obligations binding the Prime Contractor or consortium/joint venture in favour of SITA or an organ of state.</w:t>
      </w:r>
    </w:p>
    <w:p w14:paraId="2B1EADC5" w14:textId="77777777" w:rsidR="00E65022"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Contract price</w:t>
      </w:r>
      <w:r>
        <w:rPr>
          <w:rFonts w:asciiTheme="minorHAnsi" w:hAnsiTheme="minorHAnsi" w:cstheme="minorHAnsi"/>
          <w:snapToGrid w:val="0"/>
        </w:rPr>
        <w:t xml:space="preserve"> </w:t>
      </w:r>
      <w:r w:rsidR="005F6B08">
        <w:rPr>
          <w:rFonts w:asciiTheme="minorHAnsi" w:hAnsiTheme="minorHAnsi" w:cstheme="minorHAnsi"/>
          <w:snapToGrid w:val="0"/>
        </w:rPr>
        <w:t xml:space="preserve">- </w:t>
      </w:r>
      <w:r w:rsidRPr="00E65022">
        <w:rPr>
          <w:rFonts w:asciiTheme="minorHAnsi" w:hAnsiTheme="minorHAnsi" w:cstheme="minorHAnsi"/>
          <w:snapToGrid w:val="0"/>
        </w:rPr>
        <w:t>means the price payable to the supplier under the contract for the full and proper performance of his contractual obligations</w:t>
      </w:r>
    </w:p>
    <w:p w14:paraId="52FD3841"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Co-operative</w:t>
      </w:r>
      <w:r w:rsidR="005F493D">
        <w:rPr>
          <w:rFonts w:asciiTheme="minorHAnsi" w:hAnsiTheme="minorHAnsi" w:cstheme="minorHAnsi"/>
          <w:b/>
          <w:snapToGrid w:val="0"/>
        </w:rPr>
        <w:t xml:space="preserve"> - </w:t>
      </w:r>
      <w:r w:rsidRPr="00B3466C">
        <w:rPr>
          <w:rFonts w:asciiTheme="minorHAnsi" w:hAnsiTheme="minorHAnsi" w:cstheme="minorHAnsi"/>
          <w:snapToGrid w:val="0"/>
        </w:rPr>
        <w:t>an autonomous association of persons united voluntarily to meet their common economic and social needs and aspirations through jointly owned and democratically controlled enterprise organised and operated on co-operative principles.</w:t>
      </w:r>
    </w:p>
    <w:p w14:paraId="5763FFB6" w14:textId="77777777" w:rsidR="00E65022" w:rsidRDefault="00E65022" w:rsidP="00E65022">
      <w:pPr>
        <w:ind w:right="-1"/>
        <w:rPr>
          <w:rFonts w:cstheme="minorHAnsi"/>
          <w:snapToGrid w:val="0"/>
        </w:rPr>
      </w:pPr>
      <w:r w:rsidRPr="00E65022">
        <w:rPr>
          <w:rFonts w:cstheme="minorHAnsi"/>
          <w:b/>
          <w:bCs/>
          <w:snapToGrid w:val="0"/>
        </w:rPr>
        <w:t>Corrupt practice</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the offering, giving, receiving, or soliciting of anything of value to influence the action of a public official in the procurement process or in contract execution</w:t>
      </w:r>
    </w:p>
    <w:p w14:paraId="3255CAC0" w14:textId="77777777" w:rsidR="00E65022" w:rsidRDefault="00E65022" w:rsidP="00E65022">
      <w:pPr>
        <w:ind w:right="-1"/>
        <w:rPr>
          <w:rFonts w:cstheme="minorHAnsi"/>
          <w:snapToGrid w:val="0"/>
        </w:rPr>
      </w:pPr>
      <w:r w:rsidRPr="00E65022">
        <w:rPr>
          <w:rFonts w:cstheme="minorHAnsi"/>
          <w:b/>
          <w:bCs/>
          <w:snapToGrid w:val="0"/>
        </w:rPr>
        <w:t>Countervailing duties</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are imposed in cases where an enterprise abroad is subsidized by its government and encouraged to market its products internationally</w:t>
      </w:r>
    </w:p>
    <w:p w14:paraId="204FF53A" w14:textId="77777777" w:rsidR="00E65022" w:rsidRDefault="00E65022" w:rsidP="00E65022">
      <w:pPr>
        <w:ind w:right="-1"/>
        <w:rPr>
          <w:rFonts w:cstheme="minorHAnsi"/>
          <w:snapToGrid w:val="0"/>
        </w:rPr>
      </w:pPr>
      <w:r w:rsidRPr="00E65022">
        <w:rPr>
          <w:rFonts w:cstheme="minorHAnsi"/>
          <w:b/>
          <w:bCs/>
          <w:snapToGrid w:val="0"/>
        </w:rPr>
        <w:t>Country of origin</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the place where the goods were mined, grown or produced or from which the services are supplied. Goods are produced when, through manufacturing, processing or substantial and major assembly of components, a commercially recognized new product results that is substantially different in basic characteristics or in purpose or utility from its components</w:t>
      </w:r>
    </w:p>
    <w:p w14:paraId="367F84DE" w14:textId="77777777" w:rsidR="00E65022" w:rsidRDefault="00E65022" w:rsidP="00E65022">
      <w:pPr>
        <w:ind w:right="-1"/>
        <w:rPr>
          <w:rFonts w:cstheme="minorHAnsi"/>
          <w:snapToGrid w:val="0"/>
        </w:rPr>
      </w:pPr>
      <w:r w:rsidRPr="00E65022">
        <w:rPr>
          <w:rFonts w:cstheme="minorHAnsi"/>
          <w:b/>
          <w:bCs/>
          <w:snapToGrid w:val="0"/>
        </w:rPr>
        <w:t>Day</w:t>
      </w:r>
      <w:r w:rsidRPr="00E65022">
        <w:rPr>
          <w:rFonts w:cstheme="minorHAnsi"/>
          <w:snapToGrid w:val="0"/>
        </w:rPr>
        <w:t xml:space="preserve"> means calendar day</w:t>
      </w:r>
    </w:p>
    <w:p w14:paraId="55190779" w14:textId="77777777" w:rsidR="00E65022" w:rsidRDefault="00E65022" w:rsidP="00E65022">
      <w:pPr>
        <w:ind w:right="-1"/>
        <w:rPr>
          <w:rFonts w:cstheme="minorHAnsi"/>
          <w:snapToGrid w:val="0"/>
        </w:rPr>
      </w:pPr>
      <w:r w:rsidRPr="00E65022">
        <w:rPr>
          <w:rFonts w:cstheme="minorHAnsi"/>
          <w:b/>
          <w:bCs/>
          <w:snapToGrid w:val="0"/>
        </w:rPr>
        <w:t>Delivery</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delivery in compliance of the conditions of the contract or order</w:t>
      </w:r>
    </w:p>
    <w:p w14:paraId="3C408A18" w14:textId="77777777" w:rsidR="00E65022" w:rsidRDefault="00E65022" w:rsidP="00E65022">
      <w:pPr>
        <w:ind w:right="-1"/>
        <w:rPr>
          <w:rFonts w:cstheme="minorHAnsi"/>
          <w:snapToGrid w:val="0"/>
        </w:rPr>
      </w:pPr>
      <w:r w:rsidRPr="00E65022">
        <w:rPr>
          <w:rFonts w:cstheme="minorHAnsi"/>
          <w:b/>
          <w:bCs/>
          <w:snapToGrid w:val="0"/>
        </w:rPr>
        <w:t>Delivery ex stock</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immediate delivery directly from stock actually on hand.</w:t>
      </w:r>
    </w:p>
    <w:p w14:paraId="12FE8C18" w14:textId="77777777" w:rsidR="00312B9B" w:rsidRDefault="00312B9B" w:rsidP="00E65022">
      <w:pPr>
        <w:ind w:right="-1"/>
        <w:rPr>
          <w:rFonts w:cstheme="minorHAnsi"/>
          <w:snapToGrid w:val="0"/>
        </w:rPr>
      </w:pPr>
      <w:r w:rsidRPr="00312B9B">
        <w:rPr>
          <w:rFonts w:cstheme="minorHAnsi"/>
          <w:b/>
          <w:bCs/>
          <w:snapToGrid w:val="0"/>
        </w:rPr>
        <w:t xml:space="preserve">Delivery into </w:t>
      </w:r>
      <w:r w:rsidR="00F54CE2" w:rsidRPr="00312B9B">
        <w:rPr>
          <w:rFonts w:cstheme="minorHAnsi"/>
          <w:b/>
          <w:bCs/>
          <w:snapToGrid w:val="0"/>
        </w:rPr>
        <w:t>consignee’s</w:t>
      </w:r>
      <w:r w:rsidRPr="00312B9B">
        <w:rPr>
          <w:rFonts w:cstheme="minorHAnsi"/>
          <w:b/>
          <w:bCs/>
          <w:snapToGrid w:val="0"/>
        </w:rPr>
        <w:t xml:space="preserve"> store or to his site</w:t>
      </w:r>
      <w:r w:rsidRPr="00312B9B">
        <w:rPr>
          <w:rFonts w:cstheme="minorHAnsi"/>
          <w:snapToGrid w:val="0"/>
        </w:rPr>
        <w:t xml:space="preserve"> </w:t>
      </w:r>
      <w:r w:rsidR="005F6B08">
        <w:rPr>
          <w:rFonts w:cstheme="minorHAnsi"/>
          <w:snapToGrid w:val="0"/>
        </w:rPr>
        <w:t xml:space="preserve">- </w:t>
      </w:r>
      <w:r w:rsidRPr="00312B9B">
        <w:rPr>
          <w:rFonts w:cstheme="minorHAnsi"/>
          <w:snapToGrid w:val="0"/>
        </w:rPr>
        <w:t xml:space="preserve">means delivered and unloaded in the specified store </w:t>
      </w:r>
      <w:r w:rsidR="00F54CE2" w:rsidRPr="00312B9B">
        <w:rPr>
          <w:rFonts w:cstheme="minorHAnsi"/>
          <w:snapToGrid w:val="0"/>
        </w:rPr>
        <w:t>or depot</w:t>
      </w:r>
      <w:r w:rsidRPr="00312B9B">
        <w:rPr>
          <w:rFonts w:cstheme="minorHAnsi"/>
          <w:snapToGrid w:val="0"/>
        </w:rPr>
        <w:t xml:space="preserve"> or on the specified site in compliance with the conditions of the contract or order, the supplier bearing all risks and charges involved until the supplies are so delivered and a valid receipt is obtained.</w:t>
      </w:r>
    </w:p>
    <w:p w14:paraId="4A51323C" w14:textId="77777777" w:rsidR="00911873" w:rsidRPr="006374D3" w:rsidRDefault="00911873" w:rsidP="00911873">
      <w:pPr>
        <w:ind w:left="851" w:right="-1" w:hanging="851"/>
        <w:rPr>
          <w:rFonts w:asciiTheme="minorHAnsi" w:hAnsiTheme="minorHAnsi" w:cstheme="minorHAnsi"/>
          <w:snapToGrid w:val="0"/>
        </w:rPr>
      </w:pPr>
      <w:r w:rsidRPr="006374D3">
        <w:rPr>
          <w:rFonts w:asciiTheme="minorHAnsi" w:hAnsiTheme="minorHAnsi" w:cstheme="minorHAnsi"/>
          <w:b/>
          <w:snapToGrid w:val="0"/>
        </w:rPr>
        <w:t>Designated Group</w:t>
      </w:r>
      <w:r w:rsidRPr="006374D3">
        <w:rPr>
          <w:rFonts w:asciiTheme="minorHAnsi" w:hAnsiTheme="minorHAnsi" w:cstheme="minorHAnsi"/>
          <w:snapToGrid w:val="0"/>
        </w:rPr>
        <w:t xml:space="preserve"> means:</w:t>
      </w:r>
    </w:p>
    <w:p w14:paraId="28010682" w14:textId="77777777" w:rsidR="00911873" w:rsidRPr="006374D3" w:rsidRDefault="00911873" w:rsidP="009A6CDE">
      <w:pPr>
        <w:pStyle w:val="ListParagraph"/>
        <w:numPr>
          <w:ilvl w:val="0"/>
          <w:numId w:val="16"/>
        </w:numPr>
        <w:ind w:left="284" w:right="-1" w:hanging="284"/>
        <w:outlineLvl w:val="9"/>
        <w:rPr>
          <w:rFonts w:cstheme="minorHAnsi"/>
          <w:snapToGrid w:val="0"/>
        </w:rPr>
      </w:pPr>
      <w:r w:rsidRPr="006374D3">
        <w:rPr>
          <w:rFonts w:cstheme="minorHAnsi"/>
          <w:snapToGrid w:val="0"/>
        </w:rPr>
        <w:t>Black designated groups;</w:t>
      </w:r>
    </w:p>
    <w:p w14:paraId="4A63737B"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Black people;</w:t>
      </w:r>
    </w:p>
    <w:p w14:paraId="64520FBF"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Exempted Micro Enterprises (“EME”);</w:t>
      </w:r>
    </w:p>
    <w:p w14:paraId="3B32F8F7"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Women;</w:t>
      </w:r>
    </w:p>
    <w:p w14:paraId="2D85E8C2"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People with disabilities; </w:t>
      </w:r>
    </w:p>
    <w:p w14:paraId="053F29D4"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Small enterprises as defined in sections 1 of the National Small Enterprise Act, 1996 (Act No. 102 of 1996); </w:t>
      </w:r>
    </w:p>
    <w:p w14:paraId="63346B34"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Qualifying Small Enterprises (“QSE”); and/or</w:t>
      </w:r>
    </w:p>
    <w:p w14:paraId="6D0184C7"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Youth.</w:t>
      </w:r>
    </w:p>
    <w:p w14:paraId="6E4FACCB" w14:textId="77777777" w:rsidR="00B3466C" w:rsidRPr="006374D3" w:rsidRDefault="00B3466C" w:rsidP="00EE5BC5">
      <w:pPr>
        <w:ind w:right="-1"/>
      </w:pPr>
      <w:r w:rsidRPr="006374D3">
        <w:rPr>
          <w:rFonts w:asciiTheme="minorHAnsi" w:hAnsiTheme="minorHAnsi" w:cstheme="minorHAnsi"/>
          <w:b/>
          <w:snapToGrid w:val="0"/>
        </w:rPr>
        <w:t>Designated Sector</w:t>
      </w:r>
      <w:r w:rsidR="005F493D" w:rsidRPr="006374D3">
        <w:rPr>
          <w:rFonts w:asciiTheme="minorHAnsi" w:hAnsiTheme="minorHAnsi" w:cstheme="minorHAnsi"/>
          <w:b/>
          <w:snapToGrid w:val="0"/>
        </w:rPr>
        <w:t xml:space="preserve"> - </w:t>
      </w:r>
      <w:r w:rsidR="00911873" w:rsidRPr="006374D3">
        <w:t xml:space="preserve">a sector, sub-sector or industry that has been designated by the </w:t>
      </w:r>
      <w:r w:rsidR="002E1E41" w:rsidRPr="006374D3">
        <w:t>Department of Trade, Industry and Competition</w:t>
      </w:r>
      <w:r w:rsidR="00911873" w:rsidRPr="006374D3">
        <w:t xml:space="preserve"> in line with national development and industrial policies for local production, where only locally produced services, works or goods or locally manufactured goods meet the stipulated minimum threshold for local production and content;</w:t>
      </w:r>
    </w:p>
    <w:p w14:paraId="01A4D42C" w14:textId="77777777" w:rsidR="00911873" w:rsidRDefault="00911873" w:rsidP="00EE5BC5">
      <w:pPr>
        <w:ind w:right="-1"/>
        <w:rPr>
          <w:rFonts w:asciiTheme="minorHAnsi" w:hAnsiTheme="minorHAnsi" w:cstheme="minorHAnsi"/>
          <w:snapToGrid w:val="0"/>
        </w:rPr>
      </w:pPr>
      <w:r w:rsidRPr="006374D3">
        <w:rPr>
          <w:b/>
          <w:bCs/>
        </w:rPr>
        <w:t>Duly sign</w:t>
      </w:r>
      <w:r w:rsidRPr="006374D3">
        <w:t xml:space="preserve"> - a Declaration Certificate for Local Content that has been signed by the Chief Financial Officer or other legally responsible person nominated in writing by the Chief Executive, or senior member / person with management responsibility</w:t>
      </w:r>
      <w:r w:rsidR="00BC35B1">
        <w:t xml:space="preserve"> </w:t>
      </w:r>
      <w:r w:rsidRPr="006374D3">
        <w:t>(close corporation, partnership or individual)</w:t>
      </w:r>
    </w:p>
    <w:p w14:paraId="2B6C492B" w14:textId="77777777" w:rsidR="00312B9B"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Dumping</w:t>
      </w:r>
      <w:r w:rsidRPr="00312B9B">
        <w:rPr>
          <w:rFonts w:asciiTheme="minorHAnsi" w:hAnsiTheme="minorHAnsi" w:cstheme="minorHAnsi"/>
          <w:snapToGrid w:val="0"/>
        </w:rPr>
        <w:t xml:space="preserve"> occurs when a private enterprise abroad </w:t>
      </w:r>
      <w:r w:rsidR="00F54CE2" w:rsidRPr="00312B9B">
        <w:rPr>
          <w:rFonts w:asciiTheme="minorHAnsi" w:hAnsiTheme="minorHAnsi" w:cstheme="minorHAnsi"/>
          <w:snapToGrid w:val="0"/>
        </w:rPr>
        <w:t>markets</w:t>
      </w:r>
      <w:r w:rsidRPr="00312B9B">
        <w:rPr>
          <w:rFonts w:asciiTheme="minorHAnsi" w:hAnsiTheme="minorHAnsi" w:cstheme="minorHAnsi"/>
          <w:snapToGrid w:val="0"/>
        </w:rPr>
        <w:t xml:space="preserve"> its goods on own initiative in the RSA at lower prices than that of the country of origin and which have the potential to harm the local industries in the RSA</w:t>
      </w:r>
    </w:p>
    <w:p w14:paraId="743FBE67" w14:textId="77777777" w:rsidR="002911F2" w:rsidRPr="00B3466C" w:rsidRDefault="002911F2" w:rsidP="00EE5BC5">
      <w:pPr>
        <w:ind w:right="-1"/>
        <w:rPr>
          <w:rFonts w:asciiTheme="minorHAnsi" w:hAnsiTheme="minorHAnsi" w:cstheme="minorHAnsi"/>
          <w:snapToGrid w:val="0"/>
        </w:rPr>
      </w:pPr>
      <w:r w:rsidRPr="002911F2">
        <w:rPr>
          <w:rFonts w:asciiTheme="minorHAnsi" w:hAnsiTheme="minorHAnsi" w:cstheme="minorHAnsi"/>
          <w:b/>
          <w:bCs/>
          <w:snapToGrid w:val="0"/>
        </w:rPr>
        <w:t xml:space="preserve">Et cetera </w:t>
      </w:r>
      <w:r>
        <w:rPr>
          <w:rFonts w:asciiTheme="minorHAnsi" w:hAnsiTheme="minorHAnsi" w:cstheme="minorHAnsi"/>
          <w:snapToGrid w:val="0"/>
        </w:rPr>
        <w:t xml:space="preserve">– means </w:t>
      </w:r>
      <w:proofErr w:type="gramStart"/>
      <w:r>
        <w:rPr>
          <w:rFonts w:asciiTheme="minorHAnsi" w:hAnsiTheme="minorHAnsi" w:cstheme="minorHAnsi"/>
          <w:snapToGrid w:val="0"/>
        </w:rPr>
        <w:t>And</w:t>
      </w:r>
      <w:proofErr w:type="gramEnd"/>
      <w:r>
        <w:rPr>
          <w:rFonts w:asciiTheme="minorHAnsi" w:hAnsiTheme="minorHAnsi" w:cstheme="minorHAnsi"/>
          <w:snapToGrid w:val="0"/>
        </w:rPr>
        <w:t xml:space="preserve"> so forth</w:t>
      </w:r>
    </w:p>
    <w:p w14:paraId="4C785B35" w14:textId="77777777" w:rsid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Exempted Micro Enterprise (EME)</w:t>
      </w:r>
      <w:r w:rsidRPr="00B3466C">
        <w:rPr>
          <w:rFonts w:asciiTheme="minorHAnsi" w:hAnsiTheme="minorHAnsi" w:cstheme="minorHAnsi"/>
          <w:snapToGrid w:val="0"/>
        </w:rPr>
        <w:t xml:space="preserve"> – An entity with an annual turnover of R 10 (ten) million or less.</w:t>
      </w:r>
    </w:p>
    <w:p w14:paraId="404FE422"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Firm Price</w:t>
      </w:r>
      <w:r w:rsidRPr="00B3466C">
        <w:rPr>
          <w:rFonts w:asciiTheme="minorHAnsi" w:hAnsiTheme="minorHAnsi" w:cstheme="minorHAnsi"/>
          <w:snapToGrid w:val="0"/>
        </w:rPr>
        <w:t xml:space="preserve"> - the price that is only subject to adjustments in accordance with the actual increase or decrease resulting from the change, imposition or abolition of customs or excise duty and any other duty, levy or tax which, in terms of a law or regulation is binding on the contractor and demonstrably has influence on the price of any supplies or the rendering cost of any service, for the execution of a contract.</w:t>
      </w:r>
    </w:p>
    <w:p w14:paraId="53EFCB0F" w14:textId="77777777" w:rsidR="00312B9B"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Force majeure</w:t>
      </w:r>
      <w:r w:rsidRPr="00312B9B">
        <w:rPr>
          <w:rFonts w:asciiTheme="minorHAnsi" w:hAnsiTheme="minorHAnsi" w:cstheme="minorHAnsi"/>
          <w:snapToGrid w:val="0"/>
        </w:rPr>
        <w:t xml:space="preserve"> means an event beyond the control of the supplier and not involving the supplier’s fault or negligence and not foreseeable. Such events may include, but is not restricted to, acts of the purchaser in its sovereign capacity, wars or revolutions, fires, floods, epidemics, quarantine restrictions and freight embargoes</w:t>
      </w:r>
    </w:p>
    <w:p w14:paraId="314DEF11" w14:textId="77777777" w:rsidR="00312B9B" w:rsidRPr="00B3466C"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Fraudulent practice</w:t>
      </w:r>
      <w:r w:rsidRPr="00312B9B">
        <w:rPr>
          <w:rFonts w:asciiTheme="minorHAnsi" w:hAnsiTheme="minorHAnsi" w:cstheme="minorHAnsi"/>
          <w:snapToGrid w:val="0"/>
        </w:rPr>
        <w:t xml:space="preserve"> means a misrepresentation of facts in order to influence a procurement process or the execution of a contract to the detriment of any bidder, and includes collusive practice among bidders (prior to or after bid submission) designed to establish bid prices at artificial non-competitive levels and to deprive the bidder of the benefits of free and open competition.</w:t>
      </w:r>
    </w:p>
    <w:p w14:paraId="15D9393E"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Goods</w:t>
      </w:r>
      <w:r w:rsidRPr="00B3466C">
        <w:rPr>
          <w:rFonts w:asciiTheme="minorHAnsi" w:hAnsiTheme="minorHAnsi" w:cstheme="minorHAnsi"/>
          <w:snapToGrid w:val="0"/>
        </w:rPr>
        <w:t xml:space="preserve"> – any work, equipment, machinery, tools, materials or anything of whatever nature to be rendered to SITA or SITA’s delegate by the Successful Bidder in terms of this bid.</w:t>
      </w:r>
    </w:p>
    <w:p w14:paraId="4975BFBD"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Imported Content</w:t>
      </w:r>
      <w:r w:rsidR="005F493D" w:rsidRPr="006374D3">
        <w:rPr>
          <w:rFonts w:asciiTheme="minorHAnsi" w:hAnsiTheme="minorHAnsi" w:cstheme="minorHAnsi"/>
          <w:snapToGrid w:val="0"/>
        </w:rPr>
        <w:t xml:space="preserve"> - </w:t>
      </w:r>
      <w:r w:rsidRPr="006374D3">
        <w:rPr>
          <w:rFonts w:asciiTheme="minorHAnsi" w:hAnsiTheme="minorHAnsi" w:cstheme="minorHAnsi"/>
          <w:snapToGrid w:val="0"/>
        </w:rPr>
        <w:t>that portion of the tender price represented by the cost of components, parts or materials which have been or are still to be imported (whether by the supplier or its subcontractors) and which costs are inclusive of the costs abroad, plus freight and other direct importation costs, such as landing costs, dock dues, import duty, sales duty or other similar tax or duty at the South African port of entry.</w:t>
      </w:r>
    </w:p>
    <w:p w14:paraId="454982B0"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Joint Venture</w:t>
      </w:r>
      <w:r w:rsidRPr="006374D3">
        <w:rPr>
          <w:rFonts w:asciiTheme="minorHAnsi" w:hAnsiTheme="minorHAnsi" w:cstheme="minorHAnsi"/>
          <w:snapToGrid w:val="0"/>
        </w:rPr>
        <w:t xml:space="preserve"> - two or more entities/persons joining together under a contractual agreement to conduct a specific business enterprise with both parties sharing profit and losses. The venture is for one specific project only, rather than for a continuing business relationship as in a strategic alliance. It is about sharing risk with others and providing one or more missing and needed assets and competencies.</w:t>
      </w:r>
    </w:p>
    <w:p w14:paraId="3027694A"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Local content</w:t>
      </w:r>
      <w:r w:rsidR="005F493D" w:rsidRPr="006374D3">
        <w:rPr>
          <w:rFonts w:asciiTheme="minorHAnsi" w:hAnsiTheme="minorHAnsi" w:cstheme="minorHAnsi"/>
          <w:snapToGrid w:val="0"/>
        </w:rPr>
        <w:t xml:space="preserve"> - </w:t>
      </w:r>
      <w:r w:rsidRPr="006374D3">
        <w:rPr>
          <w:rFonts w:asciiTheme="minorHAnsi" w:hAnsiTheme="minorHAnsi" w:cstheme="minorHAnsi"/>
          <w:snapToGrid w:val="0"/>
        </w:rPr>
        <w:t xml:space="preserve">that portion of the tender price which is not included in the imported content, provided that local manufacturing does take place; </w:t>
      </w:r>
    </w:p>
    <w:p w14:paraId="72FEFD11" w14:textId="77777777" w:rsidR="00312B9B" w:rsidRDefault="00312B9B" w:rsidP="00EE5BC5">
      <w:pPr>
        <w:ind w:right="-1"/>
        <w:rPr>
          <w:rFonts w:asciiTheme="minorHAnsi" w:hAnsiTheme="minorHAnsi" w:cstheme="minorHAnsi"/>
          <w:snapToGrid w:val="0"/>
          <w:highlight w:val="yellow"/>
        </w:rPr>
      </w:pPr>
      <w:r w:rsidRPr="00312B9B">
        <w:rPr>
          <w:rFonts w:asciiTheme="minorHAnsi" w:hAnsiTheme="minorHAnsi" w:cstheme="minorHAnsi"/>
          <w:b/>
          <w:bCs/>
          <w:snapToGrid w:val="0"/>
        </w:rPr>
        <w:t>Manufacture</w:t>
      </w:r>
      <w:r w:rsidRPr="00312B9B">
        <w:rPr>
          <w:rFonts w:asciiTheme="minorHAnsi" w:hAnsiTheme="minorHAnsi" w:cstheme="minorHAnsi"/>
          <w:snapToGrid w:val="0"/>
        </w:rPr>
        <w:t xml:space="preserve"> means the production of products in a factory using labour, materials, components and machinery and includes other related value-adding activities</w:t>
      </w:r>
    </w:p>
    <w:p w14:paraId="3B3F766D"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Military Veterans</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has the meaning assigned to it in section 1 of the Military Veterans Act, 2011 (Act No. 18 of 2011).</w:t>
      </w:r>
    </w:p>
    <w:p w14:paraId="0CAF1A2E" w14:textId="77777777" w:rsid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 xml:space="preserve">Non-firm Price(s) </w:t>
      </w:r>
      <w:r w:rsidRPr="00B3466C">
        <w:rPr>
          <w:rFonts w:asciiTheme="minorHAnsi" w:hAnsiTheme="minorHAnsi" w:cstheme="minorHAnsi"/>
          <w:snapToGrid w:val="0"/>
        </w:rPr>
        <w:t>- all price(s) other than “firm” price(s).</w:t>
      </w:r>
    </w:p>
    <w:p w14:paraId="348BFD60" w14:textId="77777777" w:rsidR="00312B9B" w:rsidRPr="00B3466C" w:rsidRDefault="009D4A00" w:rsidP="00EE5BC5">
      <w:pPr>
        <w:ind w:left="993" w:right="-1" w:hanging="993"/>
        <w:rPr>
          <w:rFonts w:asciiTheme="minorHAnsi" w:hAnsiTheme="minorHAnsi" w:cstheme="minorHAnsi"/>
          <w:snapToGrid w:val="0"/>
        </w:rPr>
      </w:pPr>
      <w:r w:rsidRPr="009D4A00">
        <w:rPr>
          <w:rFonts w:asciiTheme="minorHAnsi" w:hAnsiTheme="minorHAnsi" w:cstheme="minorHAnsi"/>
          <w:b/>
          <w:bCs/>
          <w:snapToGrid w:val="0"/>
        </w:rPr>
        <w:t>Order</w:t>
      </w:r>
      <w:r w:rsidRPr="009D4A00">
        <w:rPr>
          <w:rFonts w:asciiTheme="minorHAnsi" w:hAnsiTheme="minorHAnsi" w:cstheme="minorHAnsi"/>
          <w:snapToGrid w:val="0"/>
        </w:rPr>
        <w:t xml:space="preserve"> means an official written order issued for the supply of goods or works or the rendering of a service</w:t>
      </w:r>
    </w:p>
    <w:p w14:paraId="79841B39"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Organ of State</w:t>
      </w:r>
      <w:r w:rsidRPr="00B3466C">
        <w:rPr>
          <w:rFonts w:asciiTheme="minorHAnsi" w:hAnsiTheme="minorHAnsi" w:cstheme="minorHAnsi"/>
          <w:snapToGrid w:val="0"/>
        </w:rPr>
        <w:t xml:space="preserve"> – means Organ of the State as defined in terms of section 239 of the Constitution of the Republic of South Africa Act 108 0f 1996 (as amended).</w:t>
      </w:r>
    </w:p>
    <w:p w14:paraId="5C154142"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People with disabilities</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people who have a long term or recurring physical or mental impairment which substantially limits their prospects of entry into or advancement in employment or any other economic activity.</w:t>
      </w:r>
    </w:p>
    <w:p w14:paraId="36755C04"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Person(s)</w:t>
      </w:r>
      <w:r w:rsidRPr="00B3466C">
        <w:rPr>
          <w:rFonts w:asciiTheme="minorHAnsi" w:hAnsiTheme="minorHAnsi" w:cstheme="minorHAnsi"/>
          <w:snapToGrid w:val="0"/>
        </w:rPr>
        <w:t xml:space="preserve"> - a natural and/or juristic person(s).</w:t>
      </w:r>
    </w:p>
    <w:p w14:paraId="4F57D387" w14:textId="77777777" w:rsidR="00B3466C" w:rsidRPr="00B3466C" w:rsidRDefault="005F493D" w:rsidP="00EE5BC5">
      <w:pPr>
        <w:ind w:right="-1"/>
        <w:rPr>
          <w:rFonts w:asciiTheme="minorHAnsi" w:hAnsiTheme="minorHAnsi" w:cstheme="minorHAnsi"/>
          <w:snapToGrid w:val="0"/>
        </w:rPr>
      </w:pPr>
      <w:r>
        <w:rPr>
          <w:rFonts w:asciiTheme="minorHAnsi" w:hAnsiTheme="minorHAnsi" w:cstheme="minorHAnsi"/>
          <w:b/>
          <w:snapToGrid w:val="0"/>
        </w:rPr>
        <w:t>P</w:t>
      </w:r>
      <w:r w:rsidR="00B3466C" w:rsidRPr="00B3466C">
        <w:rPr>
          <w:rFonts w:asciiTheme="minorHAnsi" w:hAnsiTheme="minorHAnsi" w:cstheme="minorHAnsi"/>
          <w:b/>
          <w:snapToGrid w:val="0"/>
        </w:rPr>
        <w:t xml:space="preserve">ersonal Information </w:t>
      </w:r>
      <w:r w:rsidR="00B3466C" w:rsidRPr="00B3466C">
        <w:rPr>
          <w:rFonts w:asciiTheme="minorHAnsi" w:hAnsiTheme="minorHAnsi" w:cstheme="minorHAnsi"/>
          <w:snapToGrid w:val="0"/>
        </w:rPr>
        <w:t xml:space="preserve">means personal information as defined in section 1 of the Protection of Personal Information Act, 4 of 2013. </w:t>
      </w:r>
    </w:p>
    <w:p w14:paraId="775AC638" w14:textId="77777777" w:rsidR="00B3466C" w:rsidRPr="00B3466C" w:rsidRDefault="00B3466C" w:rsidP="005F6B08">
      <w:pPr>
        <w:ind w:right="-1"/>
        <w:rPr>
          <w:rFonts w:asciiTheme="minorHAnsi" w:hAnsiTheme="minorHAnsi" w:cstheme="minorHAnsi"/>
          <w:snapToGrid w:val="0"/>
        </w:rPr>
      </w:pPr>
      <w:proofErr w:type="gramStart"/>
      <w:r w:rsidRPr="00B3466C">
        <w:rPr>
          <w:rFonts w:asciiTheme="minorHAnsi" w:hAnsiTheme="minorHAnsi" w:cstheme="minorHAnsi"/>
          <w:b/>
          <w:snapToGrid w:val="0"/>
        </w:rPr>
        <w:t>Price</w:t>
      </w:r>
      <w:r w:rsidRPr="00B3466C">
        <w:rPr>
          <w:rFonts w:asciiTheme="minorHAnsi" w:hAnsiTheme="minorHAnsi" w:cstheme="minorHAnsi"/>
          <w:snapToGrid w:val="0"/>
        </w:rPr>
        <w:t xml:space="preserve"> </w:t>
      </w:r>
      <w:r w:rsidR="006F7F77">
        <w:rPr>
          <w:rFonts w:asciiTheme="minorHAnsi" w:hAnsiTheme="minorHAnsi" w:cstheme="minorHAnsi"/>
          <w:snapToGrid w:val="0"/>
        </w:rPr>
        <w:t xml:space="preserve"> </w:t>
      </w:r>
      <w:r w:rsidR="005F6B08">
        <w:rPr>
          <w:rFonts w:asciiTheme="minorHAnsi" w:hAnsiTheme="minorHAnsi" w:cstheme="minorHAnsi"/>
          <w:snapToGrid w:val="0"/>
        </w:rPr>
        <w:t>-</w:t>
      </w:r>
      <w:proofErr w:type="gramEnd"/>
      <w:r w:rsidR="005F6B08">
        <w:rPr>
          <w:rFonts w:asciiTheme="minorHAnsi" w:hAnsiTheme="minorHAnsi" w:cstheme="minorHAnsi"/>
          <w:snapToGrid w:val="0"/>
        </w:rPr>
        <w:t xml:space="preserve"> </w:t>
      </w:r>
      <w:r w:rsidR="006F7F77" w:rsidRPr="006F7F77">
        <w:rPr>
          <w:rFonts w:asciiTheme="minorHAnsi" w:hAnsiTheme="minorHAnsi" w:cstheme="minorHAnsi"/>
          <w:snapToGrid w:val="0"/>
        </w:rPr>
        <w:t>means an amount of money tendered for goods or services, and includes all applicable taxes less all</w:t>
      </w:r>
      <w:r w:rsidR="006F7F77">
        <w:rPr>
          <w:rFonts w:asciiTheme="minorHAnsi" w:hAnsiTheme="minorHAnsi" w:cstheme="minorHAnsi"/>
          <w:snapToGrid w:val="0"/>
        </w:rPr>
        <w:t xml:space="preserve"> </w:t>
      </w:r>
      <w:r w:rsidR="006F7F77" w:rsidRPr="006F7F77">
        <w:rPr>
          <w:rFonts w:asciiTheme="minorHAnsi" w:hAnsiTheme="minorHAnsi" w:cstheme="minorHAnsi"/>
          <w:snapToGrid w:val="0"/>
        </w:rPr>
        <w:t>unconditional discounts</w:t>
      </w:r>
      <w:r w:rsidR="006F7F77" w:rsidRPr="006F7F77" w:rsidDel="006F7F77">
        <w:rPr>
          <w:rFonts w:asciiTheme="minorHAnsi" w:hAnsiTheme="minorHAnsi" w:cstheme="minorHAnsi"/>
          <w:snapToGrid w:val="0"/>
        </w:rPr>
        <w:t xml:space="preserve"> </w:t>
      </w:r>
    </w:p>
    <w:p w14:paraId="70734CEC" w14:textId="1277BBDD"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Prime Contractor</w:t>
      </w:r>
      <w:r w:rsidRPr="00B3466C">
        <w:rPr>
          <w:rFonts w:asciiTheme="minorHAnsi" w:hAnsiTheme="minorHAnsi" w:cstheme="minorHAnsi"/>
          <w:snapToGrid w:val="0"/>
        </w:rPr>
        <w:t xml:space="preserve"> –any person (natural or juristic) who forwards an acceptable proposal in response to this </w:t>
      </w:r>
      <w:r w:rsidR="00311971">
        <w:rPr>
          <w:rFonts w:asciiTheme="minorHAnsi" w:hAnsiTheme="minorHAnsi" w:cstheme="minorHAnsi"/>
          <w:snapToGrid w:val="0"/>
        </w:rPr>
        <w:t>RFB</w:t>
      </w:r>
      <w:r w:rsidRPr="00B3466C">
        <w:rPr>
          <w:rFonts w:asciiTheme="minorHAnsi" w:hAnsiTheme="minorHAnsi" w:cstheme="minorHAnsi"/>
          <w:snapToGrid w:val="0"/>
        </w:rPr>
        <w:t xml:space="preserve"> with the intention of being the main contractor should the proposal be awarded to him/her.</w:t>
      </w:r>
    </w:p>
    <w:p w14:paraId="125B003C" w14:textId="77777777" w:rsidR="009D4A00" w:rsidRPr="00B3466C" w:rsidRDefault="009D4A00" w:rsidP="00EE5BC5">
      <w:pPr>
        <w:ind w:right="-1"/>
        <w:rPr>
          <w:rFonts w:asciiTheme="minorHAnsi" w:hAnsiTheme="minorHAnsi" w:cstheme="minorHAnsi"/>
          <w:snapToGrid w:val="0"/>
        </w:rPr>
      </w:pPr>
      <w:r w:rsidRPr="009D4A00">
        <w:rPr>
          <w:rFonts w:asciiTheme="minorHAnsi" w:hAnsiTheme="minorHAnsi" w:cstheme="minorHAnsi"/>
          <w:b/>
          <w:bCs/>
          <w:snapToGrid w:val="0"/>
        </w:rPr>
        <w:t>Project site</w:t>
      </w:r>
      <w:r w:rsidRPr="009D4A00">
        <w:rPr>
          <w:rFonts w:asciiTheme="minorHAnsi" w:hAnsiTheme="minorHAnsi" w:cstheme="minorHAnsi"/>
          <w:snapToGrid w:val="0"/>
        </w:rPr>
        <w:t xml:space="preserve"> where applicable, means the place indicated in bidding documents</w:t>
      </w:r>
    </w:p>
    <w:p w14:paraId="4824B312"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Proof of B-BBEE contributor status leve</w:t>
      </w:r>
      <w:r w:rsidR="003C2D74">
        <w:rPr>
          <w:rFonts w:asciiTheme="minorHAnsi" w:hAnsiTheme="minorHAnsi" w:cstheme="minorHAnsi"/>
          <w:b/>
          <w:snapToGrid w:val="0"/>
        </w:rPr>
        <w:t xml:space="preserve">l </w:t>
      </w:r>
      <w:r w:rsidRPr="00B3466C">
        <w:rPr>
          <w:rFonts w:asciiTheme="minorHAnsi" w:hAnsiTheme="minorHAnsi" w:cstheme="minorHAnsi"/>
          <w:snapToGrid w:val="0"/>
        </w:rPr>
        <w:t>means:</w:t>
      </w:r>
    </w:p>
    <w:p w14:paraId="42F698FF" w14:textId="77777777" w:rsidR="00B3466C" w:rsidRPr="00B3466C"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the B-BBEE status level certificate issued by an authorised body or person in terms of the B-BBEE legislation;</w:t>
      </w:r>
    </w:p>
    <w:p w14:paraId="09585837" w14:textId="77777777" w:rsidR="00B3466C" w:rsidRPr="00B3466C"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a sworn affidavit as prescribed by the B-BBEE Code of Good Practice; or</w:t>
      </w:r>
    </w:p>
    <w:p w14:paraId="1D3CE6D6" w14:textId="77777777" w:rsidR="009D4A00"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any other requirement prescribed in terms of the Broad-Based Black Economic Empowerment Act.</w:t>
      </w:r>
    </w:p>
    <w:p w14:paraId="447063B4" w14:textId="77777777" w:rsidR="00B3466C" w:rsidRPr="009D4A00" w:rsidRDefault="009D4A00" w:rsidP="009D4A00">
      <w:pPr>
        <w:ind w:right="-1"/>
        <w:rPr>
          <w:rFonts w:cstheme="minorHAnsi"/>
          <w:snapToGrid w:val="0"/>
        </w:rPr>
      </w:pPr>
      <w:r w:rsidRPr="009D4A00">
        <w:rPr>
          <w:rFonts w:cstheme="minorHAnsi"/>
          <w:b/>
          <w:bCs/>
          <w:snapToGrid w:val="0"/>
        </w:rPr>
        <w:t xml:space="preserve">Purchaser </w:t>
      </w:r>
      <w:r w:rsidRPr="009D4A00">
        <w:rPr>
          <w:rFonts w:cstheme="minorHAnsi"/>
          <w:snapToGrid w:val="0"/>
        </w:rPr>
        <w:t>means the organisation purchasing the goods</w:t>
      </w:r>
      <w:r w:rsidR="00B3466C" w:rsidRPr="009D4A00">
        <w:rPr>
          <w:rFonts w:cstheme="minorHAnsi"/>
          <w:snapToGrid w:val="0"/>
        </w:rPr>
        <w:t xml:space="preserve"> </w:t>
      </w:r>
    </w:p>
    <w:p w14:paraId="26ADC091"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Rand Value</w:t>
      </w:r>
      <w:r w:rsidRPr="00B3466C">
        <w:rPr>
          <w:rFonts w:asciiTheme="minorHAnsi" w:hAnsiTheme="minorHAnsi" w:cstheme="minorHAnsi"/>
          <w:snapToGrid w:val="0"/>
        </w:rPr>
        <w:t xml:space="preserve"> - the total estimated value of a contract in Rand, calculated at the time </w:t>
      </w:r>
      <w:r w:rsidR="006F7F77">
        <w:rPr>
          <w:rFonts w:asciiTheme="minorHAnsi" w:hAnsiTheme="minorHAnsi" w:cstheme="minorHAnsi"/>
          <w:snapToGrid w:val="0"/>
        </w:rPr>
        <w:t>of bid invitation</w:t>
      </w:r>
      <w:r w:rsidR="003C12EB">
        <w:rPr>
          <w:rFonts w:asciiTheme="minorHAnsi" w:hAnsiTheme="minorHAnsi" w:cstheme="minorHAnsi"/>
          <w:snapToGrid w:val="0"/>
        </w:rPr>
        <w:t xml:space="preserve"> </w:t>
      </w:r>
      <w:r w:rsidRPr="00B3466C">
        <w:rPr>
          <w:rFonts w:asciiTheme="minorHAnsi" w:hAnsiTheme="minorHAnsi" w:cstheme="minorHAnsi"/>
          <w:snapToGrid w:val="0"/>
        </w:rPr>
        <w:t xml:space="preserve">and includes all applicable taxes </w:t>
      </w:r>
      <w:r w:rsidRPr="000E703C">
        <w:rPr>
          <w:rFonts w:asciiTheme="minorHAnsi" w:hAnsiTheme="minorHAnsi" w:cstheme="minorHAnsi"/>
          <w:snapToGrid w:val="0"/>
        </w:rPr>
        <w:t>as well as excise duties</w:t>
      </w:r>
      <w:r w:rsidRPr="00B3466C">
        <w:rPr>
          <w:rFonts w:asciiTheme="minorHAnsi" w:hAnsiTheme="minorHAnsi" w:cstheme="minorHAnsi"/>
          <w:snapToGrid w:val="0"/>
        </w:rPr>
        <w:t>.</w:t>
      </w:r>
    </w:p>
    <w:p w14:paraId="72C13BC9" w14:textId="166ECBEE" w:rsidR="008A3D63" w:rsidRDefault="00311971" w:rsidP="00EE5BC5">
      <w:pPr>
        <w:rPr>
          <w:lang w:val="en-GB"/>
        </w:rPr>
      </w:pPr>
      <w:r>
        <w:rPr>
          <w:b/>
          <w:bCs/>
          <w:lang w:val="en-GB"/>
        </w:rPr>
        <w:t>RFB</w:t>
      </w:r>
      <w:r w:rsidR="008A3D63">
        <w:rPr>
          <w:lang w:val="en-GB"/>
        </w:rPr>
        <w:t xml:space="preserve"> - Collective name for any type of procurement request, including RFB, </w:t>
      </w:r>
      <w:r w:rsidR="00D41F1F">
        <w:rPr>
          <w:lang w:val="en-GB"/>
        </w:rPr>
        <w:t>RF</w:t>
      </w:r>
      <w:r w:rsidR="00EA6A84">
        <w:rPr>
          <w:lang w:val="en-GB"/>
        </w:rPr>
        <w:t>Q</w:t>
      </w:r>
      <w:r w:rsidR="008A3D63">
        <w:rPr>
          <w:lang w:val="en-GB"/>
        </w:rPr>
        <w:t>, RFA, RFI, EOI etc</w:t>
      </w:r>
    </w:p>
    <w:p w14:paraId="7A1F884D"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Rural area</w:t>
      </w:r>
      <w:r w:rsidRPr="00B3466C">
        <w:rPr>
          <w:rFonts w:asciiTheme="minorHAnsi" w:hAnsiTheme="minorHAnsi" w:cstheme="minorHAnsi"/>
          <w:snapToGrid w:val="0"/>
        </w:rPr>
        <w:t xml:space="preserve"> – means</w:t>
      </w:r>
    </w:p>
    <w:p w14:paraId="26BCDC99" w14:textId="77777777" w:rsidR="00B3466C" w:rsidRPr="00B3466C" w:rsidRDefault="00B3466C" w:rsidP="009A6CDE">
      <w:pPr>
        <w:pStyle w:val="ListParagraph"/>
        <w:numPr>
          <w:ilvl w:val="0"/>
          <w:numId w:val="18"/>
        </w:numPr>
        <w:ind w:left="284" w:right="-1" w:hanging="284"/>
        <w:outlineLvl w:val="9"/>
        <w:rPr>
          <w:rFonts w:cstheme="minorHAnsi"/>
          <w:snapToGrid w:val="0"/>
        </w:rPr>
      </w:pPr>
      <w:r w:rsidRPr="00B3466C">
        <w:rPr>
          <w:rFonts w:cstheme="minorHAnsi"/>
          <w:snapToGrid w:val="0"/>
        </w:rPr>
        <w:t xml:space="preserve"> a sparsely populated area in which people farm or depend on natural resources, including villages and small towns that are dispersed through the area; or</w:t>
      </w:r>
    </w:p>
    <w:p w14:paraId="36679F57" w14:textId="77777777" w:rsidR="009D4A00" w:rsidRDefault="00B3466C" w:rsidP="009A6CDE">
      <w:pPr>
        <w:pStyle w:val="ListParagraph"/>
        <w:numPr>
          <w:ilvl w:val="0"/>
          <w:numId w:val="18"/>
        </w:numPr>
        <w:ind w:left="284" w:right="-1" w:hanging="284"/>
        <w:outlineLvl w:val="9"/>
        <w:rPr>
          <w:rFonts w:cstheme="minorHAnsi"/>
          <w:snapToGrid w:val="0"/>
        </w:rPr>
      </w:pPr>
      <w:r w:rsidRPr="00B3466C">
        <w:rPr>
          <w:rFonts w:cstheme="minorHAnsi"/>
          <w:snapToGrid w:val="0"/>
        </w:rPr>
        <w:t xml:space="preserve"> an area including a large settlement which depends on migratory labour and remittances and governmental social grants for survival and may have a traditional land tenure system.</w:t>
      </w:r>
    </w:p>
    <w:p w14:paraId="4058AA91" w14:textId="77777777" w:rsidR="009D4A00" w:rsidRPr="009D4A00" w:rsidRDefault="009D4A00" w:rsidP="009D4A00">
      <w:pPr>
        <w:ind w:right="-1"/>
        <w:rPr>
          <w:rFonts w:cstheme="minorHAnsi"/>
          <w:snapToGrid w:val="0"/>
        </w:rPr>
      </w:pPr>
      <w:r w:rsidRPr="009D4A00">
        <w:rPr>
          <w:rFonts w:cstheme="minorHAnsi"/>
          <w:b/>
          <w:bCs/>
          <w:snapToGrid w:val="0"/>
        </w:rPr>
        <w:t>Services</w:t>
      </w:r>
      <w:r w:rsidRPr="009D4A00">
        <w:rPr>
          <w:rFonts w:cstheme="minorHAnsi"/>
          <w:snapToGrid w:val="0"/>
        </w:rPr>
        <w:t xml:space="preserve"> means </w:t>
      </w:r>
      <w:proofErr w:type="gramStart"/>
      <w:r w:rsidRPr="009D4A00">
        <w:rPr>
          <w:rFonts w:cstheme="minorHAnsi"/>
          <w:snapToGrid w:val="0"/>
        </w:rPr>
        <w:t>those functional services ancillary</w:t>
      </w:r>
      <w:proofErr w:type="gramEnd"/>
      <w:r w:rsidRPr="009D4A00">
        <w:rPr>
          <w:rFonts w:cstheme="minorHAnsi"/>
          <w:snapToGrid w:val="0"/>
        </w:rPr>
        <w:t xml:space="preserve"> to the supply of the goods, such as transportation and any other incidental services, such as installation, commissioning, provision of technical assistance, training, catering, gardening, security, maintenance and other such obligations of the supplier covered under the contract</w:t>
      </w:r>
    </w:p>
    <w:p w14:paraId="24944DFA"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SMME</w:t>
      </w:r>
      <w:r w:rsidR="003C2D74">
        <w:rPr>
          <w:rFonts w:asciiTheme="minorHAnsi" w:hAnsiTheme="minorHAnsi" w:cstheme="minorHAnsi"/>
          <w:b/>
          <w:snapToGrid w:val="0"/>
        </w:rPr>
        <w:t xml:space="preserve"> -</w:t>
      </w:r>
      <w:r w:rsidRPr="00B3466C">
        <w:rPr>
          <w:rFonts w:asciiTheme="minorHAnsi" w:hAnsiTheme="minorHAnsi" w:cstheme="minorHAnsi"/>
          <w:snapToGrid w:val="0"/>
        </w:rPr>
        <w:t xml:space="preserve"> bears the same meaning </w:t>
      </w:r>
      <w:r w:rsidR="001A421B">
        <w:rPr>
          <w:rFonts w:asciiTheme="minorHAnsi" w:hAnsiTheme="minorHAnsi" w:cstheme="minorHAnsi"/>
          <w:snapToGrid w:val="0"/>
        </w:rPr>
        <w:t xml:space="preserve">as </w:t>
      </w:r>
      <w:r w:rsidRPr="00B3466C">
        <w:rPr>
          <w:rFonts w:asciiTheme="minorHAnsi" w:hAnsiTheme="minorHAnsi" w:cstheme="minorHAnsi"/>
          <w:snapToGrid w:val="0"/>
        </w:rPr>
        <w:t>assigned to this expression in the National Small Business Act, 1996 (Act No. 102 of 1996).</w:t>
      </w:r>
    </w:p>
    <w:p w14:paraId="6880265E" w14:textId="77777777" w:rsidR="00911873" w:rsidRPr="00B3466C" w:rsidRDefault="00911873" w:rsidP="00EE5BC5">
      <w:pPr>
        <w:ind w:right="-1"/>
        <w:rPr>
          <w:rFonts w:asciiTheme="minorHAnsi" w:hAnsiTheme="minorHAnsi" w:cstheme="minorHAnsi"/>
          <w:snapToGrid w:val="0"/>
        </w:rPr>
      </w:pPr>
      <w:r w:rsidRPr="006374D3">
        <w:rPr>
          <w:rFonts w:asciiTheme="minorHAnsi" w:hAnsiTheme="minorHAnsi" w:cstheme="minorHAnsi"/>
          <w:b/>
          <w:bCs/>
          <w:snapToGrid w:val="0"/>
        </w:rPr>
        <w:t>Stipulated minimum threshold</w:t>
      </w:r>
      <w:r w:rsidRPr="006374D3">
        <w:rPr>
          <w:rFonts w:asciiTheme="minorHAnsi" w:hAnsiTheme="minorHAnsi" w:cstheme="minorHAnsi"/>
          <w:snapToGrid w:val="0"/>
        </w:rPr>
        <w:t xml:space="preserve"> - </w:t>
      </w:r>
      <w:r w:rsidR="00025CF4" w:rsidRPr="006374D3">
        <w:t xml:space="preserve">that portion of local production and content as determined by the </w:t>
      </w:r>
      <w:r w:rsidR="002E1E41" w:rsidRPr="006374D3">
        <w:t>Department of Trade, Industry and Competition</w:t>
      </w:r>
    </w:p>
    <w:p w14:paraId="174CC6FB"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Sub-contract</w:t>
      </w:r>
      <w:r w:rsidR="003C2D74">
        <w:rPr>
          <w:rFonts w:asciiTheme="minorHAnsi" w:hAnsiTheme="minorHAnsi" w:cstheme="minorHAnsi"/>
          <w:snapToGrid w:val="0"/>
        </w:rPr>
        <w:t xml:space="preserve"> - </w:t>
      </w:r>
      <w:r w:rsidRPr="00B3466C">
        <w:rPr>
          <w:rFonts w:asciiTheme="minorHAnsi" w:hAnsiTheme="minorHAnsi" w:cstheme="minorHAnsi"/>
          <w:snapToGrid w:val="0"/>
        </w:rPr>
        <w:t xml:space="preserve">the Prime Contractor’s and/or Bidder assigning, leasing, making out work to, or employing, another person to support such Prime contractor and/or Bidder in the execution of a part of the contractual obligations for the provision of goods, works or services. </w:t>
      </w:r>
    </w:p>
    <w:p w14:paraId="777A550F"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Subcontractor</w:t>
      </w:r>
      <w:r w:rsidRPr="00B3466C">
        <w:rPr>
          <w:rFonts w:asciiTheme="minorHAnsi" w:hAnsiTheme="minorHAnsi" w:cstheme="minorHAnsi"/>
          <w:snapToGrid w:val="0"/>
        </w:rPr>
        <w:t xml:space="preserve"> - any person (natural or juristic) who is subcontracted a portion of an existing contract by a Prime Contractor. The Subcontractor is not a Bidder.</w:t>
      </w:r>
    </w:p>
    <w:p w14:paraId="2B1E2466"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Successful Bidder</w:t>
      </w:r>
      <w:r w:rsidR="003C2D74">
        <w:rPr>
          <w:rFonts w:asciiTheme="minorHAnsi" w:hAnsiTheme="minorHAnsi" w:cstheme="minorHAnsi"/>
          <w:snapToGrid w:val="0"/>
        </w:rPr>
        <w:t xml:space="preserve"> - </w:t>
      </w:r>
      <w:r w:rsidRPr="00B3466C">
        <w:rPr>
          <w:rFonts w:asciiTheme="minorHAnsi" w:hAnsiTheme="minorHAnsi" w:cstheme="minorHAnsi"/>
          <w:snapToGrid w:val="0"/>
        </w:rPr>
        <w:t xml:space="preserve">the organisation or person with whom the order is placed and who is contracted to execute the work as detailed in the </w:t>
      </w:r>
      <w:r w:rsidR="00EE5BC5">
        <w:rPr>
          <w:rFonts w:asciiTheme="minorHAnsi" w:hAnsiTheme="minorHAnsi" w:cstheme="minorHAnsi"/>
          <w:snapToGrid w:val="0"/>
        </w:rPr>
        <w:t xml:space="preserve">bid </w:t>
      </w:r>
      <w:r w:rsidR="001A421B">
        <w:rPr>
          <w:rFonts w:asciiTheme="minorHAnsi" w:hAnsiTheme="minorHAnsi" w:cstheme="minorHAnsi"/>
          <w:snapToGrid w:val="0"/>
        </w:rPr>
        <w:t>response.</w:t>
      </w:r>
    </w:p>
    <w:p w14:paraId="3E6731F3" w14:textId="77777777" w:rsidR="00B3466C" w:rsidRDefault="00B3466C" w:rsidP="00EE5BC5">
      <w:pPr>
        <w:widowControl w:val="0"/>
        <w:tabs>
          <w:tab w:val="left" w:pos="7920"/>
        </w:tabs>
        <w:rPr>
          <w:rFonts w:asciiTheme="minorHAnsi" w:hAnsiTheme="minorHAnsi" w:cstheme="minorHAnsi"/>
        </w:rPr>
      </w:pPr>
      <w:r w:rsidRPr="00B3466C">
        <w:rPr>
          <w:rFonts w:asciiTheme="minorHAnsi" w:hAnsiTheme="minorHAnsi" w:cstheme="minorHAnsi"/>
          <w:b/>
          <w:snapToGrid w:val="0"/>
        </w:rPr>
        <w:t>Technical</w:t>
      </w:r>
      <w:r w:rsidRPr="00B3466C">
        <w:rPr>
          <w:rFonts w:asciiTheme="minorHAnsi" w:hAnsiTheme="minorHAnsi" w:cstheme="minorHAnsi"/>
          <w:snapToGrid w:val="0"/>
        </w:rPr>
        <w:t>/</w:t>
      </w:r>
      <w:r w:rsidRPr="00B3466C">
        <w:rPr>
          <w:rFonts w:asciiTheme="minorHAnsi" w:hAnsiTheme="minorHAnsi" w:cstheme="minorHAnsi"/>
          <w:b/>
        </w:rPr>
        <w:t xml:space="preserve">functionality </w:t>
      </w:r>
      <w:r w:rsidRPr="00B3466C">
        <w:rPr>
          <w:rFonts w:asciiTheme="minorHAnsi" w:hAnsiTheme="minorHAnsi" w:cstheme="minorHAnsi"/>
        </w:rPr>
        <w:t>means the ability of a tenderer to provide goods or services in accordance with specifications as set out in the tender documents.</w:t>
      </w:r>
    </w:p>
    <w:p w14:paraId="17F40967" w14:textId="77777777" w:rsidR="006F7F77" w:rsidRDefault="006F7F77" w:rsidP="00EE5BC5">
      <w:pPr>
        <w:widowControl w:val="0"/>
        <w:tabs>
          <w:tab w:val="left" w:pos="7920"/>
        </w:tabs>
        <w:rPr>
          <w:rFonts w:asciiTheme="minorHAnsi" w:hAnsiTheme="minorHAnsi" w:cstheme="minorHAnsi"/>
        </w:rPr>
      </w:pPr>
      <w:r w:rsidRPr="000E703C">
        <w:rPr>
          <w:rFonts w:asciiTheme="minorHAnsi" w:hAnsiTheme="minorHAnsi" w:cstheme="minorHAnsi"/>
          <w:b/>
          <w:bCs/>
        </w:rPr>
        <w:t>Tender</w:t>
      </w:r>
      <w:r>
        <w:rPr>
          <w:rFonts w:asciiTheme="minorHAnsi" w:hAnsiTheme="minorHAnsi" w:cstheme="minorHAnsi"/>
          <w:b/>
          <w:bCs/>
        </w:rPr>
        <w:t xml:space="preserve"> </w:t>
      </w:r>
      <w:r w:rsidR="005F6B08">
        <w:rPr>
          <w:rFonts w:asciiTheme="minorHAnsi" w:hAnsiTheme="minorHAnsi" w:cstheme="minorHAnsi"/>
          <w:b/>
          <w:bCs/>
        </w:rPr>
        <w:t xml:space="preserve">- </w:t>
      </w:r>
      <w:r w:rsidRPr="000E703C">
        <w:rPr>
          <w:rFonts w:asciiTheme="minorHAnsi" w:hAnsiTheme="minorHAnsi" w:cstheme="minorHAnsi"/>
        </w:rPr>
        <w:t>means</w:t>
      </w:r>
      <w:r>
        <w:rPr>
          <w:rFonts w:asciiTheme="minorHAnsi" w:hAnsiTheme="minorHAnsi" w:cstheme="minorHAnsi"/>
        </w:rPr>
        <w:t xml:space="preserve"> </w:t>
      </w:r>
      <w:r w:rsidRPr="006F7F77">
        <w:rPr>
          <w:rFonts w:asciiTheme="minorHAnsi" w:hAnsiTheme="minorHAnsi" w:cstheme="minorHAnsi"/>
        </w:rPr>
        <w:t>a written offer in the form determined by an organ of state in response to an invitation to provide goods or services through price quotations, competitive tendering process or any other method envisaged in legislation</w:t>
      </w:r>
      <w:r>
        <w:rPr>
          <w:rFonts w:asciiTheme="minorHAnsi" w:hAnsiTheme="minorHAnsi" w:cstheme="minorHAnsi"/>
        </w:rPr>
        <w:t>.</w:t>
      </w:r>
    </w:p>
    <w:p w14:paraId="08196AE5" w14:textId="77777777" w:rsidR="006F7F77" w:rsidRPr="000E703C" w:rsidRDefault="005F6B08" w:rsidP="00EE5BC5">
      <w:pPr>
        <w:widowControl w:val="0"/>
        <w:tabs>
          <w:tab w:val="left" w:pos="7920"/>
        </w:tabs>
        <w:rPr>
          <w:rFonts w:asciiTheme="minorHAnsi" w:hAnsiTheme="minorHAnsi" w:cstheme="minorHAnsi"/>
          <w:b/>
          <w:bCs/>
        </w:rPr>
      </w:pPr>
      <w:r>
        <w:rPr>
          <w:rFonts w:asciiTheme="minorHAnsi" w:hAnsiTheme="minorHAnsi" w:cstheme="minorHAnsi"/>
          <w:b/>
          <w:bCs/>
        </w:rPr>
        <w:t>T</w:t>
      </w:r>
      <w:r w:rsidR="006F7F77" w:rsidRPr="006F7F77">
        <w:rPr>
          <w:rFonts w:asciiTheme="minorHAnsi" w:hAnsiTheme="minorHAnsi" w:cstheme="minorHAnsi"/>
          <w:b/>
          <w:bCs/>
        </w:rPr>
        <w:t>ender for income-generating contracts</w:t>
      </w:r>
      <w:r>
        <w:rPr>
          <w:rFonts w:asciiTheme="minorHAnsi" w:hAnsiTheme="minorHAnsi" w:cstheme="minorHAnsi"/>
          <w:b/>
          <w:bCs/>
        </w:rPr>
        <w:t xml:space="preserve"> - </w:t>
      </w:r>
      <w:r w:rsidR="006F7F77" w:rsidRPr="006F7F77">
        <w:rPr>
          <w:rFonts w:asciiTheme="minorHAnsi" w:hAnsiTheme="minorHAnsi" w:cstheme="minorHAnsi"/>
          <w:b/>
          <w:bCs/>
        </w:rPr>
        <w:t xml:space="preserve"> </w:t>
      </w:r>
      <w:r w:rsidR="006F7F77" w:rsidRPr="000E703C">
        <w:rPr>
          <w:rFonts w:asciiTheme="minorHAnsi" w:hAnsiTheme="minorHAnsi" w:cstheme="minorHAnsi"/>
        </w:rPr>
        <w:t xml:space="preserve">means a written offer in the form determined by </w:t>
      </w:r>
      <w:r>
        <w:rPr>
          <w:rFonts w:asciiTheme="minorHAnsi" w:hAnsiTheme="minorHAnsi" w:cstheme="minorHAnsi"/>
        </w:rPr>
        <w:t>the SITA</w:t>
      </w:r>
      <w:r w:rsidR="006F7F77" w:rsidRPr="000E703C">
        <w:rPr>
          <w:rFonts w:asciiTheme="minorHAnsi" w:hAnsiTheme="minorHAnsi" w:cstheme="minorHAnsi"/>
        </w:rPr>
        <w:t xml:space="preserve"> in response to an invitation for the origination of income-generating contracts through any method envisaged in legislation that will result in a legal agreement between the </w:t>
      </w:r>
      <w:r>
        <w:rPr>
          <w:rFonts w:asciiTheme="minorHAnsi" w:hAnsiTheme="minorHAnsi" w:cstheme="minorHAnsi"/>
        </w:rPr>
        <w:t>SITA</w:t>
      </w:r>
      <w:r w:rsidR="006F7F77" w:rsidRPr="000E703C">
        <w:rPr>
          <w:rFonts w:asciiTheme="minorHAnsi" w:hAnsiTheme="minorHAnsi" w:cstheme="minorHAnsi"/>
        </w:rPr>
        <w:t xml:space="preserve"> and a third party that produces revenue for the </w:t>
      </w:r>
      <w:r>
        <w:rPr>
          <w:rFonts w:asciiTheme="minorHAnsi" w:hAnsiTheme="minorHAnsi" w:cstheme="minorHAnsi"/>
        </w:rPr>
        <w:t>SITA</w:t>
      </w:r>
      <w:r w:rsidR="006F7F77" w:rsidRPr="000E703C">
        <w:rPr>
          <w:rFonts w:asciiTheme="minorHAnsi" w:hAnsiTheme="minorHAnsi" w:cstheme="minorHAnsi"/>
        </w:rPr>
        <w:t>, and includes, but is not limited to, leasing and disposal of assets and concession contracts, excluding direct sales and disposal of assets through public auctions</w:t>
      </w:r>
    </w:p>
    <w:p w14:paraId="522688B0"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Township</w:t>
      </w:r>
      <w:r w:rsidR="003C2D74">
        <w:rPr>
          <w:rFonts w:asciiTheme="minorHAnsi" w:hAnsiTheme="minorHAnsi" w:cstheme="minorHAnsi"/>
          <w:b/>
          <w:snapToGrid w:val="0"/>
        </w:rPr>
        <w:t xml:space="preserve"> -</w:t>
      </w:r>
      <w:r w:rsidRPr="00B3466C">
        <w:rPr>
          <w:rFonts w:asciiTheme="minorHAnsi" w:hAnsiTheme="minorHAnsi" w:cstheme="minorHAnsi"/>
          <w:snapToGrid w:val="0"/>
        </w:rPr>
        <w:t xml:space="preserve"> an urban living area that any time from late 19</w:t>
      </w:r>
      <w:r w:rsidRPr="00B3466C">
        <w:rPr>
          <w:rFonts w:asciiTheme="minorHAnsi" w:hAnsiTheme="minorHAnsi" w:cstheme="minorHAnsi"/>
          <w:snapToGrid w:val="0"/>
          <w:vertAlign w:val="superscript"/>
        </w:rPr>
        <w:t>th</w:t>
      </w:r>
      <w:r w:rsidRPr="00B3466C">
        <w:rPr>
          <w:rFonts w:asciiTheme="minorHAnsi" w:hAnsiTheme="minorHAnsi" w:cstheme="minorHAnsi"/>
          <w:snapToGrid w:val="0"/>
        </w:rPr>
        <w:t xml:space="preserve"> century until 27 April 1994, was reserved for black people, including areas developed for historically disadvantaged individuals post 27 April 1994.</w:t>
      </w:r>
    </w:p>
    <w:p w14:paraId="2B56BC4D" w14:textId="77777777" w:rsidR="009D4A00" w:rsidRPr="00B3466C" w:rsidRDefault="009D4A00" w:rsidP="00EE5BC5">
      <w:pPr>
        <w:ind w:right="-1"/>
        <w:rPr>
          <w:rFonts w:asciiTheme="minorHAnsi" w:hAnsiTheme="minorHAnsi" w:cstheme="minorHAnsi"/>
          <w:snapToGrid w:val="0"/>
        </w:rPr>
      </w:pPr>
      <w:r w:rsidRPr="009D4A00">
        <w:rPr>
          <w:rFonts w:asciiTheme="minorHAnsi" w:hAnsiTheme="minorHAnsi" w:cstheme="minorHAnsi"/>
          <w:b/>
          <w:bCs/>
          <w:snapToGrid w:val="0"/>
        </w:rPr>
        <w:t>Written</w:t>
      </w:r>
      <w:r w:rsidRPr="009D4A00">
        <w:rPr>
          <w:rFonts w:asciiTheme="minorHAnsi" w:hAnsiTheme="minorHAnsi" w:cstheme="minorHAnsi"/>
          <w:snapToGrid w:val="0"/>
        </w:rPr>
        <w:t xml:space="preserve"> or </w:t>
      </w:r>
      <w:r w:rsidRPr="009D4A00">
        <w:rPr>
          <w:rFonts w:asciiTheme="minorHAnsi" w:hAnsiTheme="minorHAnsi" w:cstheme="minorHAnsi"/>
          <w:b/>
          <w:bCs/>
          <w:snapToGrid w:val="0"/>
        </w:rPr>
        <w:t>in writing</w:t>
      </w:r>
      <w:r w:rsidRPr="009D4A00">
        <w:rPr>
          <w:rFonts w:asciiTheme="minorHAnsi" w:hAnsiTheme="minorHAnsi" w:cstheme="minorHAnsi"/>
          <w:snapToGrid w:val="0"/>
        </w:rPr>
        <w:t xml:space="preserve"> means handwritten in ink or any form of electronic or mechanical writing.</w:t>
      </w:r>
    </w:p>
    <w:p w14:paraId="3982B32F" w14:textId="77777777" w:rsidR="001313AD" w:rsidRPr="00960861" w:rsidRDefault="00B3466C" w:rsidP="006C5BF1">
      <w:pPr>
        <w:ind w:left="994" w:right="-1" w:hanging="994"/>
      </w:pPr>
      <w:r w:rsidRPr="003C2D74">
        <w:rPr>
          <w:rFonts w:asciiTheme="minorHAnsi" w:hAnsiTheme="minorHAnsi" w:cstheme="minorHAnsi"/>
          <w:b/>
          <w:snapToGrid w:val="0"/>
        </w:rPr>
        <w:t>Youth</w:t>
      </w:r>
      <w:r w:rsidR="003C2D74" w:rsidRPr="003C2D74">
        <w:rPr>
          <w:rFonts w:asciiTheme="minorHAnsi" w:hAnsiTheme="minorHAnsi" w:cstheme="minorHAnsi"/>
          <w:b/>
          <w:snapToGrid w:val="0"/>
        </w:rPr>
        <w:t xml:space="preserve"> - </w:t>
      </w:r>
      <w:r w:rsidR="003C2D74">
        <w:rPr>
          <w:rFonts w:asciiTheme="minorHAnsi" w:hAnsiTheme="minorHAnsi" w:cstheme="minorHAnsi"/>
          <w:bCs/>
          <w:snapToGrid w:val="0"/>
        </w:rPr>
        <w:t>P</w:t>
      </w:r>
      <w:r w:rsidRPr="003C2D74">
        <w:rPr>
          <w:rFonts w:asciiTheme="minorHAnsi" w:hAnsiTheme="minorHAnsi" w:cstheme="minorHAnsi"/>
          <w:bCs/>
          <w:snapToGrid w:val="0"/>
        </w:rPr>
        <w:t>ersons between the ages of 14 and 35 as defined in the National Youth Commission Act 19 of 1996.</w:t>
      </w:r>
    </w:p>
    <w:p w14:paraId="6620EA6A" w14:textId="77777777" w:rsidR="00837D22" w:rsidRPr="00837D22" w:rsidRDefault="006C5BF1" w:rsidP="006C5BF1">
      <w:pPr>
        <w:jc w:val="center"/>
      </w:pPr>
      <w:r>
        <w:t>End of document</w:t>
      </w:r>
    </w:p>
    <w:sectPr w:rsidR="00837D22" w:rsidRPr="00837D22" w:rsidSect="00CB4B80">
      <w:headerReference w:type="default" r:id="rId27"/>
      <w:footerReference w:type="default" r:id="rId28"/>
      <w:pgSz w:w="11906" w:h="16838" w:code="9"/>
      <w:pgMar w:top="1276" w:right="1134" w:bottom="993" w:left="1134" w:header="709" w:footer="567" w:gutter="0"/>
      <w:cols w:space="708"/>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endnote w:type="separator" w:id="-1">
    <w:p w14:paraId="5681D33B" w14:textId="77777777" w:rsidR="000066D8" w:rsidRDefault="000066D8" w:rsidP="000C56A7">
      <w:pPr>
        <w:spacing w:after="0" w:line="240" w:lineRule="auto"/>
      </w:pPr>
      <w:r>
        <w:separator/>
      </w:r>
    </w:p>
  </w:endnote>
  <w:endnote w:type="continuationSeparator" w:id="0">
    <w:p w14:paraId="5C1C854A" w14:textId="77777777" w:rsidR="000066D8" w:rsidRDefault="000066D8" w:rsidP="000C56A7">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Verdana">
    <w:panose1 w:val="020B0604030504040204"/>
    <w:charset w:val="00"/>
    <w:family w:val="swiss"/>
    <w:pitch w:val="variable"/>
    <w:sig w:usb0="A00006FF" w:usb1="4000205B" w:usb2="00000010" w:usb3="00000000" w:csb0="0000019F" w:csb1="00000000"/>
  </w:font>
  <w:font w:name="Arial">
    <w:panose1 w:val="020B0604020202020204"/>
    <w:charset w:val="00"/>
    <w:family w:val="swiss"/>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Book Antiqua">
    <w:panose1 w:val="02040602050305030304"/>
    <w:charset w:val="00"/>
    <w:family w:val="roman"/>
    <w:pitch w:val="variable"/>
    <w:sig w:usb0="00000287" w:usb1="00000000" w:usb2="00000000" w:usb3="00000000" w:csb0="0000009F" w:csb1="00000000"/>
  </w:font>
  <w:font w:name="Wingdings">
    <w:panose1 w:val="05000000000000000000"/>
    <w:charset w:val="02"/>
    <w:family w:val="auto"/>
    <w:pitch w:val="variable"/>
    <w:sig w:usb0="00000000" w:usb1="10000000" w:usb2="00000000" w:usb3="00000000" w:csb0="80000000" w:csb1="00000000"/>
  </w:font>
  <w:font w:name="Segoe UI">
    <w:panose1 w:val="020B0502040204020203"/>
    <w:charset w:val="00"/>
    <w:family w:val="swiss"/>
    <w:pitch w:val="variable"/>
    <w:sig w:usb0="E4002EFF" w:usb1="C000E47F" w:usb2="00000009" w:usb3="00000000" w:csb0="000001FF" w:csb1="00000000"/>
  </w:font>
  <w:font w:name="Arial Unicode MS">
    <w:panose1 w:val="020B0604020202020204"/>
    <w:charset w:val="80"/>
    <w:family w:val="swiss"/>
    <w:pitch w:val="variable"/>
    <w:sig w:usb0="F7FFAFFF" w:usb1="E9DFFFFF" w:usb2="0000003F" w:usb3="00000000" w:csb0="003F01FF" w:csb1="00000000"/>
  </w:font>
  <w:font w:name="Times Roman">
    <w:altName w:val="Times New Roman"/>
    <w:panose1 w:val="00000000000000000000"/>
    <w:charset w:val="00"/>
    <w:family w:val="roman"/>
    <w:notTrueType/>
    <w:pitch w:val="variable"/>
    <w:sig w:usb0="00000003" w:usb1="00000000" w:usb2="00000000" w:usb3="00000000" w:csb0="00000001" w:csb1="00000000"/>
  </w:font>
  <w:font w:name="Helvetica">
    <w:panose1 w:val="020B0604020202020204"/>
    <w:charset w:val="00"/>
    <w:family w:val="swiss"/>
    <w:pitch w:val="variable"/>
    <w:sig w:usb0="E0002EFF" w:usb1="C000785B" w:usb2="00000009" w:usb3="00000000" w:csb0="000001FF" w:csb1="00000000"/>
  </w:font>
  <w:font w:name="ZapfCalligr BT">
    <w:charset w:val="00"/>
    <w:family w:val="roman"/>
    <w:pitch w:val="variable"/>
    <w:sig w:usb0="00000003" w:usb1="00000000" w:usb2="00000000" w:usb3="00000000" w:csb0="00000001"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Garamond">
    <w:panose1 w:val="02020404030301010803"/>
    <w:charset w:val="00"/>
    <w:family w:val="roman"/>
    <w:pitch w:val="variable"/>
    <w:sig w:usb0="00000287" w:usb1="00000000" w:usb2="00000000" w:usb3="00000000" w:csb0="0000009F" w:csb1="00000000"/>
  </w:font>
  <w:font w:name="CG Times">
    <w:altName w:val="Times New Roman"/>
    <w:panose1 w:val="00000000000000000000"/>
    <w:charset w:val="00"/>
    <w:family w:val="roman"/>
    <w:notTrueType/>
    <w:pitch w:val="variable"/>
    <w:sig w:usb0="00000003" w:usb1="00000000" w:usb2="00000000" w:usb3="00000000" w:csb0="00000001" w:csb1="00000000"/>
  </w:font>
  <w:font w:name="Calibri">
    <w:panose1 w:val="020F0502020204030204"/>
    <w:charset w:val="00"/>
    <w:family w:val="swiss"/>
    <w:pitch w:val="variable"/>
    <w:sig w:usb0="E4002EFF" w:usb1="C200247B" w:usb2="00000009" w:usb3="00000000" w:csb0="000001F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E4F2D7B" w14:textId="77777777" w:rsidR="00635218" w:rsidRDefault="00635218" w:rsidP="00F41519">
    <w:pPr>
      <w:pStyle w:val="Footer"/>
      <w:jc w:val="center"/>
    </w:pPr>
    <w:r w:rsidRPr="00F41519">
      <w:rPr>
        <w:sz w:val="16"/>
        <w:szCs w:val="16"/>
      </w:rPr>
      <w:t>eOSCM-00102 v2</w:t>
    </w:r>
    <w:r>
      <w:rPr>
        <w:sz w:val="16"/>
        <w:szCs w:val="16"/>
      </w:rPr>
      <w:t>.3</w:t>
    </w:r>
    <w:r w:rsidRPr="00F41519">
      <w:rPr>
        <w:sz w:val="16"/>
        <w:szCs w:val="16"/>
      </w:rPr>
      <w:ptab w:relativeTo="margin" w:alignment="center" w:leader="none"/>
    </w:r>
    <w:r>
      <w:ptab w:relativeTo="margin" w:alignment="right" w:leader="none"/>
    </w:r>
    <w:sdt>
      <w:sdtPr>
        <w:id w:val="-1972275484"/>
        <w:docPartObj>
          <w:docPartGallery w:val="Page Numbers (Bottom of Page)"/>
          <w:docPartUnique/>
        </w:docPartObj>
      </w:sdtPr>
      <w:sdtContent>
        <w:sdt>
          <w:sdtPr>
            <w:id w:val="1728636285"/>
            <w:docPartObj>
              <w:docPartGallery w:val="Page Numbers (Top of Page)"/>
              <w:docPartUnique/>
            </w:docPartObj>
          </w:sdtPr>
          <w:sdtContent>
            <w:r w:rsidRPr="00F41519">
              <w:rPr>
                <w:sz w:val="16"/>
                <w:szCs w:val="16"/>
              </w:rPr>
              <w:t xml:space="preserve">Page </w:t>
            </w:r>
            <w:r w:rsidRPr="00F41519">
              <w:rPr>
                <w:b/>
                <w:bCs/>
                <w:sz w:val="16"/>
                <w:szCs w:val="16"/>
              </w:rPr>
              <w:fldChar w:fldCharType="begin"/>
            </w:r>
            <w:r w:rsidRPr="00F41519">
              <w:rPr>
                <w:b/>
                <w:bCs/>
                <w:sz w:val="16"/>
                <w:szCs w:val="16"/>
              </w:rPr>
              <w:instrText xml:space="preserve"> PAGE </w:instrText>
            </w:r>
            <w:r w:rsidRPr="00F41519">
              <w:rPr>
                <w:b/>
                <w:bCs/>
                <w:sz w:val="16"/>
                <w:szCs w:val="16"/>
              </w:rPr>
              <w:fldChar w:fldCharType="separate"/>
            </w:r>
            <w:r>
              <w:rPr>
                <w:b/>
                <w:bCs/>
                <w:sz w:val="16"/>
                <w:szCs w:val="16"/>
              </w:rPr>
              <w:t>5</w:t>
            </w:r>
            <w:r w:rsidRPr="00F41519">
              <w:rPr>
                <w:b/>
                <w:bCs/>
                <w:sz w:val="16"/>
                <w:szCs w:val="16"/>
              </w:rPr>
              <w:fldChar w:fldCharType="end"/>
            </w:r>
            <w:r w:rsidRPr="00F41519">
              <w:rPr>
                <w:sz w:val="16"/>
                <w:szCs w:val="16"/>
              </w:rPr>
              <w:t xml:space="preserve"> of </w:t>
            </w:r>
            <w:r w:rsidRPr="00F41519">
              <w:rPr>
                <w:b/>
                <w:bCs/>
                <w:sz w:val="16"/>
                <w:szCs w:val="16"/>
              </w:rPr>
              <w:fldChar w:fldCharType="begin"/>
            </w:r>
            <w:r w:rsidRPr="00F41519">
              <w:rPr>
                <w:b/>
                <w:bCs/>
                <w:sz w:val="16"/>
                <w:szCs w:val="16"/>
              </w:rPr>
              <w:instrText xml:space="preserve"> NUMPAGES  </w:instrText>
            </w:r>
            <w:r w:rsidRPr="00F41519">
              <w:rPr>
                <w:b/>
                <w:bCs/>
                <w:sz w:val="16"/>
                <w:szCs w:val="16"/>
              </w:rPr>
              <w:fldChar w:fldCharType="separate"/>
            </w:r>
            <w:r>
              <w:rPr>
                <w:b/>
                <w:bCs/>
                <w:sz w:val="16"/>
                <w:szCs w:val="16"/>
              </w:rPr>
              <w:t>40</w:t>
            </w:r>
            <w:r w:rsidRPr="00F41519">
              <w:rPr>
                <w:b/>
                <w:bCs/>
                <w:sz w:val="16"/>
                <w:szCs w:val="16"/>
              </w:rPr>
              <w:fldChar w:fldCharType="end"/>
            </w:r>
          </w:sdtContent>
        </w:sdt>
      </w:sdtContent>
    </w:sdt>
  </w:p>
  <w:p w14:paraId="6E90ADE2" w14:textId="77777777" w:rsidR="00635218" w:rsidRPr="00CB4B80" w:rsidRDefault="00635218">
    <w:pPr>
      <w:pStyle w:val="Footer"/>
      <w:rPr>
        <w:rFonts w:asciiTheme="minorHAnsi" w:hAnsiTheme="minorHAnsi" w:cstheme="minorHAnsi"/>
        <w:sz w:val="16"/>
        <w:szCs w:val="16"/>
      </w:rP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footnote w:type="separator" w:id="-1">
    <w:p w14:paraId="2E90C096" w14:textId="77777777" w:rsidR="000066D8" w:rsidRDefault="000066D8" w:rsidP="000C56A7">
      <w:pPr>
        <w:spacing w:after="0" w:line="240" w:lineRule="auto"/>
      </w:pPr>
      <w:r>
        <w:separator/>
      </w:r>
    </w:p>
  </w:footnote>
  <w:footnote w:type="continuationSeparator" w:id="0">
    <w:p w14:paraId="5F6C997A" w14:textId="77777777" w:rsidR="000066D8" w:rsidRDefault="000066D8" w:rsidP="000C56A7">
      <w:pPr>
        <w:spacing w:after="0" w:line="240" w:lineRule="auto"/>
      </w:pPr>
      <w:r>
        <w:continuationSeparator/>
      </w:r>
    </w:p>
  </w:footnote>
  <w:footnote w:id="1">
    <w:p w14:paraId="06D5A48C" w14:textId="77777777" w:rsidR="00635218" w:rsidRPr="00A21FCD" w:rsidRDefault="00635218" w:rsidP="009F515B">
      <w:pPr>
        <w:pStyle w:val="FootnoteText"/>
        <w:rPr>
          <w:sz w:val="16"/>
          <w:szCs w:val="16"/>
        </w:rPr>
      </w:pPr>
      <w:r w:rsidRPr="00A21FCD">
        <w:rPr>
          <w:rStyle w:val="FootnoteReference"/>
          <w:sz w:val="16"/>
          <w:szCs w:val="16"/>
        </w:rPr>
        <w:footnoteRef/>
      </w:r>
      <w:r w:rsidRPr="00A21FCD">
        <w:rPr>
          <w:sz w:val="16"/>
          <w:szCs w:val="16"/>
        </w:rPr>
        <w:t xml:space="preserve"> the power, by one person or a group of persons holding the majority of the equity of an enterprise, alternatively, the person/s having the deciding vote or power to influence or to direct the course and decisions of the enterprise.</w:t>
      </w:r>
    </w:p>
    <w:p w14:paraId="4D1650DF" w14:textId="77777777" w:rsidR="00635218" w:rsidRDefault="00635218" w:rsidP="009F515B">
      <w:pPr>
        <w:pStyle w:val="FootnoteText"/>
      </w:pPr>
    </w:p>
    <w:p w14:paraId="6C2955D3" w14:textId="77777777" w:rsidR="00635218" w:rsidRDefault="00635218" w:rsidP="009F515B">
      <w:pPr>
        <w:pStyle w:val="FootnoteText"/>
      </w:pP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733A10E" w14:textId="77777777" w:rsidR="00635218" w:rsidRPr="00F37BD6" w:rsidRDefault="00635218">
    <w:pPr>
      <w:pStyle w:val="Header"/>
      <w:rPr>
        <w:sz w:val="20"/>
      </w:rPr>
    </w:pPr>
    <w:r w:rsidRPr="00F37BD6">
      <w:rPr>
        <w:sz w:val="20"/>
      </w:rPr>
      <w:t>RESTRICTED</w:t>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FFFFFF89"/>
    <w:multiLevelType w:val="singleLevel"/>
    <w:tmpl w:val="E60A8C78"/>
    <w:lvl w:ilvl="0">
      <w:start w:val="1"/>
      <w:numFmt w:val="bullet"/>
      <w:pStyle w:val="ListBullet"/>
      <w:lvlText w:val=""/>
      <w:lvlJc w:val="left"/>
      <w:pPr>
        <w:tabs>
          <w:tab w:val="num" w:pos="1080"/>
        </w:tabs>
        <w:ind w:left="1080" w:hanging="360"/>
      </w:pPr>
      <w:rPr>
        <w:rFonts w:ascii="Symbol" w:hAnsi="Symbol" w:hint="default"/>
      </w:rPr>
    </w:lvl>
  </w:abstractNum>
  <w:abstractNum w:abstractNumId="1" w15:restartNumberingAfterBreak="0">
    <w:nsid w:val="003A5C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 w15:restartNumberingAfterBreak="0">
    <w:nsid w:val="00F73C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 w15:restartNumberingAfterBreak="0">
    <w:nsid w:val="0126481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 w15:restartNumberingAfterBreak="0">
    <w:nsid w:val="024F4BE2"/>
    <w:multiLevelType w:val="multilevel"/>
    <w:tmpl w:val="106A1F2A"/>
    <w:lvl w:ilvl="0">
      <w:start w:val="1"/>
      <w:numFmt w:val="lowerLetter"/>
      <w:lvlText w:val="(%1)"/>
      <w:lvlJc w:val="left"/>
      <w:pPr>
        <w:ind w:left="1134" w:hanging="567"/>
      </w:pPr>
      <w:rPr>
        <w:rFonts w:asciiTheme="minorHAnsi" w:hAnsiTheme="minorHAnsi" w:cstheme="minorHAnsi" w:hint="default"/>
        <w:sz w:val="22"/>
        <w:szCs w:val="22"/>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 w15:restartNumberingAfterBreak="0">
    <w:nsid w:val="037B330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 w15:restartNumberingAfterBreak="0">
    <w:nsid w:val="04ED1CB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 w15:restartNumberingAfterBreak="0">
    <w:nsid w:val="053616F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 w15:restartNumberingAfterBreak="0">
    <w:nsid w:val="054D0422"/>
    <w:multiLevelType w:val="hybridMultilevel"/>
    <w:tmpl w:val="236C4EA2"/>
    <w:lvl w:ilvl="0" w:tplc="F1B0A968">
      <w:start w:val="1"/>
      <w:numFmt w:val="lowerLetter"/>
      <w:pStyle w:val="Subpointsa"/>
      <w:lvlText w:val="%1)"/>
      <w:lvlJc w:val="left"/>
      <w:pPr>
        <w:tabs>
          <w:tab w:val="num" w:pos="1571"/>
        </w:tabs>
        <w:ind w:left="1571" w:hanging="851"/>
      </w:pPr>
      <w:rPr>
        <w:rFonts w:ascii="Verdana" w:hAnsi="Verdana" w:hint="default"/>
        <w:b w:val="0"/>
        <w:i w:val="0"/>
        <w:sz w:val="20"/>
      </w:rPr>
    </w:lvl>
    <w:lvl w:ilvl="1" w:tplc="04090019">
      <w:start w:val="1"/>
      <w:numFmt w:val="lowerLetter"/>
      <w:lvlText w:val="%2."/>
      <w:lvlJc w:val="left"/>
      <w:pPr>
        <w:tabs>
          <w:tab w:val="num" w:pos="2160"/>
        </w:tabs>
        <w:ind w:left="2160" w:hanging="360"/>
      </w:pPr>
    </w:lvl>
    <w:lvl w:ilvl="2" w:tplc="0409001B" w:tentative="1">
      <w:start w:val="1"/>
      <w:numFmt w:val="lowerRoman"/>
      <w:lvlText w:val="%3."/>
      <w:lvlJc w:val="right"/>
      <w:pPr>
        <w:tabs>
          <w:tab w:val="num" w:pos="2880"/>
        </w:tabs>
        <w:ind w:left="2880" w:hanging="180"/>
      </w:pPr>
    </w:lvl>
    <w:lvl w:ilvl="3" w:tplc="0409000F" w:tentative="1">
      <w:start w:val="1"/>
      <w:numFmt w:val="decimal"/>
      <w:lvlText w:val="%4."/>
      <w:lvlJc w:val="left"/>
      <w:pPr>
        <w:tabs>
          <w:tab w:val="num" w:pos="3600"/>
        </w:tabs>
        <w:ind w:left="3600" w:hanging="360"/>
      </w:pPr>
    </w:lvl>
    <w:lvl w:ilvl="4" w:tplc="04090019" w:tentative="1">
      <w:start w:val="1"/>
      <w:numFmt w:val="lowerLetter"/>
      <w:lvlText w:val="%5."/>
      <w:lvlJc w:val="left"/>
      <w:pPr>
        <w:tabs>
          <w:tab w:val="num" w:pos="4320"/>
        </w:tabs>
        <w:ind w:left="4320" w:hanging="360"/>
      </w:pPr>
    </w:lvl>
    <w:lvl w:ilvl="5" w:tplc="0409001B" w:tentative="1">
      <w:start w:val="1"/>
      <w:numFmt w:val="lowerRoman"/>
      <w:lvlText w:val="%6."/>
      <w:lvlJc w:val="right"/>
      <w:pPr>
        <w:tabs>
          <w:tab w:val="num" w:pos="5040"/>
        </w:tabs>
        <w:ind w:left="5040" w:hanging="180"/>
      </w:pPr>
    </w:lvl>
    <w:lvl w:ilvl="6" w:tplc="0409000F" w:tentative="1">
      <w:start w:val="1"/>
      <w:numFmt w:val="decimal"/>
      <w:lvlText w:val="%7."/>
      <w:lvlJc w:val="left"/>
      <w:pPr>
        <w:tabs>
          <w:tab w:val="num" w:pos="5760"/>
        </w:tabs>
        <w:ind w:left="5760" w:hanging="360"/>
      </w:pPr>
    </w:lvl>
    <w:lvl w:ilvl="7" w:tplc="04090019" w:tentative="1">
      <w:start w:val="1"/>
      <w:numFmt w:val="lowerLetter"/>
      <w:lvlText w:val="%8."/>
      <w:lvlJc w:val="left"/>
      <w:pPr>
        <w:tabs>
          <w:tab w:val="num" w:pos="6480"/>
        </w:tabs>
        <w:ind w:left="6480" w:hanging="360"/>
      </w:pPr>
    </w:lvl>
    <w:lvl w:ilvl="8" w:tplc="0409001B" w:tentative="1">
      <w:start w:val="1"/>
      <w:numFmt w:val="lowerRoman"/>
      <w:lvlText w:val="%9."/>
      <w:lvlJc w:val="right"/>
      <w:pPr>
        <w:tabs>
          <w:tab w:val="num" w:pos="7200"/>
        </w:tabs>
        <w:ind w:left="7200" w:hanging="180"/>
      </w:pPr>
    </w:lvl>
  </w:abstractNum>
  <w:abstractNum w:abstractNumId="9" w15:restartNumberingAfterBreak="0">
    <w:nsid w:val="05C7609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 w15:restartNumberingAfterBreak="0">
    <w:nsid w:val="05D2765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1" w15:restartNumberingAfterBreak="0">
    <w:nsid w:val="062315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2" w15:restartNumberingAfterBreak="0">
    <w:nsid w:val="06F04486"/>
    <w:multiLevelType w:val="multilevel"/>
    <w:tmpl w:val="5C78C076"/>
    <w:lvl w:ilvl="0">
      <w:start w:val="1"/>
      <w:numFmt w:val="decimal"/>
      <w:pStyle w:val="Heading1"/>
      <w:lvlText w:val="%1."/>
      <w:lvlJc w:val="left"/>
      <w:pPr>
        <w:ind w:left="567" w:hanging="567"/>
      </w:pPr>
      <w:rPr>
        <w:rFonts w:hint="default"/>
        <w:b/>
      </w:rPr>
    </w:lvl>
    <w:lvl w:ilvl="1">
      <w:start w:val="1"/>
      <w:numFmt w:val="decimal"/>
      <w:pStyle w:val="Heading2"/>
      <w:lvlText w:val="%1.%2"/>
      <w:lvlJc w:val="left"/>
      <w:pPr>
        <w:ind w:left="567" w:hanging="567"/>
      </w:pPr>
      <w:rPr>
        <w:rFonts w:hint="default"/>
      </w:rPr>
    </w:lvl>
    <w:lvl w:ilvl="2">
      <w:start w:val="1"/>
      <w:numFmt w:val="decimal"/>
      <w:pStyle w:val="Heading3"/>
      <w:lvlText w:val="%1.%2.%3"/>
      <w:lvlJc w:val="left"/>
      <w:pPr>
        <w:ind w:left="2268" w:hanging="567"/>
      </w:pPr>
      <w:rPr>
        <w:rFonts w:hint="default"/>
      </w:rPr>
    </w:lvl>
    <w:lvl w:ilvl="3">
      <w:start w:val="1"/>
      <w:numFmt w:val="decimal"/>
      <w:pStyle w:val="Heading4"/>
      <w:suff w:val="space"/>
      <w:lvlText w:val="%1.%2.%3.%4"/>
      <w:lvlJc w:val="left"/>
      <w:pPr>
        <w:ind w:left="567" w:hanging="567"/>
      </w:pPr>
      <w:rPr>
        <w:rFonts w:hint="default"/>
      </w:rPr>
    </w:lvl>
    <w:lvl w:ilvl="4">
      <w:start w:val="1"/>
      <w:numFmt w:val="decimal"/>
      <w:pStyle w:val="Heading5"/>
      <w:suff w:val="space"/>
      <w:lvlText w:val="%1.%2.%3.%4.%5"/>
      <w:lvlJc w:val="left"/>
      <w:pPr>
        <w:ind w:left="567" w:hanging="567"/>
      </w:pPr>
      <w:rPr>
        <w:rFonts w:hint="default"/>
        <w:color w:val="0E1B8D"/>
      </w:rPr>
    </w:lvl>
    <w:lvl w:ilvl="5">
      <w:start w:val="1"/>
      <w:numFmt w:val="decimal"/>
      <w:pStyle w:val="Heading6"/>
      <w:suff w:val="space"/>
      <w:lvlText w:val="%1.%2.%3.%4.%5.%6"/>
      <w:lvlJc w:val="left"/>
      <w:pPr>
        <w:ind w:left="567" w:hanging="567"/>
      </w:pPr>
      <w:rPr>
        <w:bCs w:val="0"/>
        <w:i w:val="0"/>
        <w:iCs w:val="0"/>
        <w:caps w:val="0"/>
        <w:smallCaps w:val="0"/>
        <w:strike w:val="0"/>
        <w:dstrike w:val="0"/>
        <w:outline w:val="0"/>
        <w:shadow w:val="0"/>
        <w:emboss w:val="0"/>
        <w:imprint w:val="0"/>
        <w:noProof w:val="0"/>
        <w:vanish w:val="0"/>
        <w:spacing w:val="0"/>
        <w:kern w:val="0"/>
        <w:position w:val="0"/>
        <w:u w:val="none"/>
        <w:effect w:val="none"/>
        <w:vertAlign w:val="baseline"/>
        <w:em w:val="none"/>
        <w:specVanish w:val="0"/>
        <w14:glow w14:rad="0">
          <w14:srgbClr w14:val="000000"/>
        </w14:glow>
        <w14:shadow w14:blurRad="0" w14:dist="0" w14:dir="0" w14:sx="0" w14:sy="0" w14:kx="0" w14:ky="0" w14:algn="none">
          <w14:srgbClr w14:val="000000"/>
        </w14:shadow>
        <w14:reflection w14:blurRad="0" w14:stA="0" w14:stPos="0" w14:endA="0" w14:endPos="0" w14:dist="0" w14:dir="0" w14:fadeDir="0" w14:sx="0" w14:sy="0" w14:kx="0" w14:ky="0" w14:algn="none"/>
        <w14:textOutline w14:w="0" w14:cap="rnd" w14:cmpd="sng" w14:algn="ctr">
          <w14:noFill/>
          <w14:prstDash w14:val="solid"/>
          <w14:bevel/>
        </w14:textOutline>
        <w14:scene3d>
          <w14:camera w14:prst="orthographicFront"/>
          <w14:lightRig w14:rig="threePt" w14:dir="t">
            <w14:rot w14:lat="0" w14:lon="0" w14:rev="0"/>
          </w14:lightRig>
        </w14:scene3d>
        <w14:props3d w14:extrusionH="0" w14:contourW="0" w14:prstMaterial="none"/>
        <w14:ligatures w14:val="none"/>
        <w14:numForm w14:val="default"/>
        <w14:numSpacing w14:val="default"/>
        <w14:stylisticSets/>
        <w14:cntxtAlts w14:val="0"/>
      </w:rPr>
    </w:lvl>
    <w:lvl w:ilvl="6">
      <w:start w:val="1"/>
      <w:numFmt w:val="decimal"/>
      <w:pStyle w:val="Heading7"/>
      <w:suff w:val="space"/>
      <w:lvlText w:val="%1.%2.%3.%4.%5.%6.%7"/>
      <w:lvlJc w:val="left"/>
      <w:pPr>
        <w:ind w:left="567" w:hanging="567"/>
      </w:pPr>
      <w:rPr>
        <w:rFonts w:hint="default"/>
      </w:rPr>
    </w:lvl>
    <w:lvl w:ilvl="7">
      <w:start w:val="1"/>
      <w:numFmt w:val="decimal"/>
      <w:pStyle w:val="Heading8"/>
      <w:suff w:val="space"/>
      <w:lvlText w:val="%1.%2.%3.%4.%5.%6.%7.%8"/>
      <w:lvlJc w:val="left"/>
      <w:pPr>
        <w:ind w:left="567" w:hanging="567"/>
      </w:pPr>
      <w:rPr>
        <w:rFonts w:hint="default"/>
        <w:color w:val="0E1B8D"/>
      </w:rPr>
    </w:lvl>
    <w:lvl w:ilvl="8">
      <w:start w:val="1"/>
      <w:numFmt w:val="decimal"/>
      <w:pStyle w:val="Heading9"/>
      <w:suff w:val="space"/>
      <w:lvlText w:val="%1.%2.%3.%4.%5.%6.%7.%8.%9"/>
      <w:lvlJc w:val="left"/>
      <w:pPr>
        <w:ind w:left="567" w:hanging="567"/>
      </w:pPr>
      <w:rPr>
        <w:rFonts w:hint="default"/>
      </w:rPr>
    </w:lvl>
  </w:abstractNum>
  <w:abstractNum w:abstractNumId="13" w15:restartNumberingAfterBreak="0">
    <w:nsid w:val="07AE5DA5"/>
    <w:multiLevelType w:val="multilevel"/>
    <w:tmpl w:val="03A04C64"/>
    <w:lvl w:ilvl="0">
      <w:start w:val="1"/>
      <w:numFmt w:val="decimal"/>
      <w:pStyle w:val="Style1"/>
      <w:lvlText w:val="%1"/>
      <w:lvlJc w:val="left"/>
      <w:pPr>
        <w:tabs>
          <w:tab w:val="num" w:pos="432"/>
        </w:tabs>
        <w:ind w:left="432" w:hanging="432"/>
      </w:pPr>
    </w:lvl>
    <w:lvl w:ilvl="1">
      <w:start w:val="1"/>
      <w:numFmt w:val="decimal"/>
      <w:lvlText w:val="%1.%2"/>
      <w:lvlJc w:val="left"/>
      <w:pPr>
        <w:tabs>
          <w:tab w:val="num" w:pos="576"/>
        </w:tabs>
        <w:ind w:left="576" w:hanging="576"/>
      </w:pPr>
    </w:lvl>
    <w:lvl w:ilvl="2">
      <w:start w:val="1"/>
      <w:numFmt w:val="decimal"/>
      <w:lvlText w:val="%1.%2.%3"/>
      <w:lvlJc w:val="left"/>
      <w:pPr>
        <w:tabs>
          <w:tab w:val="num" w:pos="720"/>
        </w:tabs>
        <w:ind w:left="720" w:hanging="720"/>
      </w:pPr>
    </w:lvl>
    <w:lvl w:ilvl="3">
      <w:start w:val="1"/>
      <w:numFmt w:val="decimal"/>
      <w:lvlText w:val="%1.%2.%3.%4"/>
      <w:lvlJc w:val="left"/>
      <w:pPr>
        <w:tabs>
          <w:tab w:val="num" w:pos="864"/>
        </w:tabs>
        <w:ind w:left="864" w:hanging="864"/>
      </w:pPr>
    </w:lvl>
    <w:lvl w:ilvl="4">
      <w:start w:val="1"/>
      <w:numFmt w:val="decimal"/>
      <w:lvlText w:val="%1.%2.%3.%4.%5"/>
      <w:lvlJc w:val="left"/>
      <w:pPr>
        <w:tabs>
          <w:tab w:val="num" w:pos="1008"/>
        </w:tabs>
        <w:ind w:left="1008" w:hanging="1008"/>
      </w:pPr>
    </w:lvl>
    <w:lvl w:ilvl="5">
      <w:start w:val="1"/>
      <w:numFmt w:val="decimal"/>
      <w:lvlText w:val="%1.%2.%3.%4.%5.%6"/>
      <w:lvlJc w:val="left"/>
      <w:pPr>
        <w:tabs>
          <w:tab w:val="num" w:pos="1152"/>
        </w:tabs>
        <w:ind w:left="1152" w:hanging="1152"/>
      </w:pPr>
    </w:lvl>
    <w:lvl w:ilvl="6">
      <w:start w:val="1"/>
      <w:numFmt w:val="decimal"/>
      <w:lvlText w:val="%1.%2.%3.%4.%5.%6.%7"/>
      <w:lvlJc w:val="left"/>
      <w:pPr>
        <w:tabs>
          <w:tab w:val="num" w:pos="1296"/>
        </w:tabs>
        <w:ind w:left="1296" w:hanging="1296"/>
      </w:pPr>
    </w:lvl>
    <w:lvl w:ilvl="7">
      <w:start w:val="1"/>
      <w:numFmt w:val="decimal"/>
      <w:lvlText w:val="%1.%2.%3.%4.%5.%6.%7.%8"/>
      <w:lvlJc w:val="left"/>
      <w:pPr>
        <w:tabs>
          <w:tab w:val="num" w:pos="1440"/>
        </w:tabs>
        <w:ind w:left="1440" w:hanging="1440"/>
      </w:pPr>
    </w:lvl>
    <w:lvl w:ilvl="8">
      <w:start w:val="1"/>
      <w:numFmt w:val="decimal"/>
      <w:lvlText w:val="%1.%2.%3.%4.%5.%6.%7.%8.%9"/>
      <w:lvlJc w:val="left"/>
      <w:pPr>
        <w:tabs>
          <w:tab w:val="num" w:pos="1584"/>
        </w:tabs>
        <w:ind w:left="1584" w:hanging="1584"/>
      </w:pPr>
    </w:lvl>
  </w:abstractNum>
  <w:abstractNum w:abstractNumId="14" w15:restartNumberingAfterBreak="0">
    <w:nsid w:val="0A6C0AB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5" w15:restartNumberingAfterBreak="0">
    <w:nsid w:val="0AEA657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6" w15:restartNumberingAfterBreak="0">
    <w:nsid w:val="0B921DF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7" w15:restartNumberingAfterBreak="0">
    <w:nsid w:val="0DC8624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8" w15:restartNumberingAfterBreak="0">
    <w:nsid w:val="0E2C55EB"/>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9" w15:restartNumberingAfterBreak="0">
    <w:nsid w:val="110C2C13"/>
    <w:multiLevelType w:val="hybridMultilevel"/>
    <w:tmpl w:val="30B8663A"/>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20" w15:restartNumberingAfterBreak="0">
    <w:nsid w:val="12447A9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1" w15:restartNumberingAfterBreak="0">
    <w:nsid w:val="150502B8"/>
    <w:multiLevelType w:val="multilevel"/>
    <w:tmpl w:val="85580D72"/>
    <w:lvl w:ilvl="0">
      <w:start w:val="1"/>
      <w:numFmt w:val="decimal"/>
      <w:pStyle w:val="StyleHeading1hd1HeadIPOPSIParagraphsPOPSIHeading1POPSIH"/>
      <w:lvlText w:val="%1."/>
      <w:lvlJc w:val="left"/>
      <w:pPr>
        <w:tabs>
          <w:tab w:val="num" w:pos="851"/>
        </w:tabs>
        <w:ind w:left="851" w:hanging="851"/>
      </w:pPr>
      <w:rPr>
        <w:rFonts w:ascii="Arial" w:hAnsi="Arial" w:hint="default"/>
        <w:b/>
        <w:i w:val="0"/>
        <w:color w:val="000080"/>
        <w:sz w:val="28"/>
      </w:rPr>
    </w:lvl>
    <w:lvl w:ilvl="1">
      <w:start w:val="1"/>
      <w:numFmt w:val="decimal"/>
      <w:lvlText w:val="%1.%2"/>
      <w:lvlJc w:val="left"/>
      <w:pPr>
        <w:tabs>
          <w:tab w:val="num" w:pos="851"/>
        </w:tabs>
        <w:ind w:left="851" w:hanging="851"/>
      </w:pPr>
      <w:rPr>
        <w:rFonts w:ascii="Arial" w:hAnsi="Arial" w:hint="default"/>
        <w:b/>
        <w:i w:val="0"/>
        <w:color w:val="000080"/>
        <w:sz w:val="24"/>
      </w:rPr>
    </w:lvl>
    <w:lvl w:ilvl="2">
      <w:start w:val="1"/>
      <w:numFmt w:val="decimal"/>
      <w:lvlText w:val="%1.%2.%3"/>
      <w:lvlJc w:val="left"/>
      <w:pPr>
        <w:tabs>
          <w:tab w:val="num" w:pos="851"/>
        </w:tabs>
        <w:ind w:left="851" w:hanging="851"/>
      </w:pPr>
      <w:rPr>
        <w:rFonts w:hint="default"/>
      </w:rPr>
    </w:lvl>
    <w:lvl w:ilvl="3">
      <w:start w:val="1"/>
      <w:numFmt w:val="decimal"/>
      <w:lvlText w:val="%1.%2.%3.%4"/>
      <w:lvlJc w:val="left"/>
      <w:pPr>
        <w:tabs>
          <w:tab w:val="num" w:pos="1080"/>
        </w:tabs>
        <w:ind w:left="851" w:hanging="851"/>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1152"/>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abstractNum w:abstractNumId="22" w15:restartNumberingAfterBreak="0">
    <w:nsid w:val="1526046B"/>
    <w:multiLevelType w:val="multilevel"/>
    <w:tmpl w:val="033C512E"/>
    <w:lvl w:ilvl="0">
      <w:start w:val="1"/>
      <w:numFmt w:val="lowerLetter"/>
      <w:lvlText w:val="(%1)"/>
      <w:lvlJc w:val="left"/>
      <w:pPr>
        <w:ind w:left="1134" w:hanging="567"/>
      </w:pPr>
      <w:rPr>
        <w:rFonts w:hint="default"/>
        <w:b w:val="0"/>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3" w15:restartNumberingAfterBreak="0">
    <w:nsid w:val="15614D5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4" w15:restartNumberingAfterBreak="0">
    <w:nsid w:val="17293A6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5" w15:restartNumberingAfterBreak="0">
    <w:nsid w:val="1A310AF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6" w15:restartNumberingAfterBreak="0">
    <w:nsid w:val="1A97444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7" w15:restartNumberingAfterBreak="0">
    <w:nsid w:val="1AC0683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8" w15:restartNumberingAfterBreak="0">
    <w:nsid w:val="1DA33835"/>
    <w:multiLevelType w:val="hybridMultilevel"/>
    <w:tmpl w:val="A8DEF7D0"/>
    <w:lvl w:ilvl="0" w:tplc="1C090017">
      <w:start w:val="1"/>
      <w:numFmt w:val="lowerLetter"/>
      <w:lvlText w:val="%1)"/>
      <w:lvlJc w:val="left"/>
      <w:pPr>
        <w:ind w:left="927" w:hanging="360"/>
      </w:pPr>
    </w:lvl>
    <w:lvl w:ilvl="1" w:tplc="1C090019" w:tentative="1">
      <w:start w:val="1"/>
      <w:numFmt w:val="lowerLetter"/>
      <w:lvlText w:val="%2."/>
      <w:lvlJc w:val="left"/>
      <w:pPr>
        <w:ind w:left="1647" w:hanging="360"/>
      </w:pPr>
    </w:lvl>
    <w:lvl w:ilvl="2" w:tplc="1C09001B" w:tentative="1">
      <w:start w:val="1"/>
      <w:numFmt w:val="lowerRoman"/>
      <w:lvlText w:val="%3."/>
      <w:lvlJc w:val="right"/>
      <w:pPr>
        <w:ind w:left="2367" w:hanging="180"/>
      </w:pPr>
    </w:lvl>
    <w:lvl w:ilvl="3" w:tplc="1C09000F" w:tentative="1">
      <w:start w:val="1"/>
      <w:numFmt w:val="decimal"/>
      <w:lvlText w:val="%4."/>
      <w:lvlJc w:val="left"/>
      <w:pPr>
        <w:ind w:left="3087" w:hanging="360"/>
      </w:pPr>
    </w:lvl>
    <w:lvl w:ilvl="4" w:tplc="1C090019" w:tentative="1">
      <w:start w:val="1"/>
      <w:numFmt w:val="lowerLetter"/>
      <w:lvlText w:val="%5."/>
      <w:lvlJc w:val="left"/>
      <w:pPr>
        <w:ind w:left="3807" w:hanging="360"/>
      </w:pPr>
    </w:lvl>
    <w:lvl w:ilvl="5" w:tplc="1C09001B" w:tentative="1">
      <w:start w:val="1"/>
      <w:numFmt w:val="lowerRoman"/>
      <w:lvlText w:val="%6."/>
      <w:lvlJc w:val="right"/>
      <w:pPr>
        <w:ind w:left="4527" w:hanging="180"/>
      </w:pPr>
    </w:lvl>
    <w:lvl w:ilvl="6" w:tplc="1C09000F" w:tentative="1">
      <w:start w:val="1"/>
      <w:numFmt w:val="decimal"/>
      <w:lvlText w:val="%7."/>
      <w:lvlJc w:val="left"/>
      <w:pPr>
        <w:ind w:left="5247" w:hanging="360"/>
      </w:pPr>
    </w:lvl>
    <w:lvl w:ilvl="7" w:tplc="1C090019" w:tentative="1">
      <w:start w:val="1"/>
      <w:numFmt w:val="lowerLetter"/>
      <w:lvlText w:val="%8."/>
      <w:lvlJc w:val="left"/>
      <w:pPr>
        <w:ind w:left="5967" w:hanging="360"/>
      </w:pPr>
    </w:lvl>
    <w:lvl w:ilvl="8" w:tplc="1C09001B" w:tentative="1">
      <w:start w:val="1"/>
      <w:numFmt w:val="lowerRoman"/>
      <w:lvlText w:val="%9."/>
      <w:lvlJc w:val="right"/>
      <w:pPr>
        <w:ind w:left="6687" w:hanging="180"/>
      </w:pPr>
    </w:lvl>
  </w:abstractNum>
  <w:abstractNum w:abstractNumId="29" w15:restartNumberingAfterBreak="0">
    <w:nsid w:val="1F3A35E4"/>
    <w:multiLevelType w:val="hybridMultilevel"/>
    <w:tmpl w:val="A8DEF7D0"/>
    <w:lvl w:ilvl="0" w:tplc="1C090017">
      <w:start w:val="1"/>
      <w:numFmt w:val="lowerLetter"/>
      <w:lvlText w:val="%1)"/>
      <w:lvlJc w:val="left"/>
      <w:pPr>
        <w:ind w:left="927" w:hanging="360"/>
      </w:pPr>
    </w:lvl>
    <w:lvl w:ilvl="1" w:tplc="1C090019" w:tentative="1">
      <w:start w:val="1"/>
      <w:numFmt w:val="lowerLetter"/>
      <w:lvlText w:val="%2."/>
      <w:lvlJc w:val="left"/>
      <w:pPr>
        <w:ind w:left="1647" w:hanging="360"/>
      </w:pPr>
    </w:lvl>
    <w:lvl w:ilvl="2" w:tplc="1C09001B" w:tentative="1">
      <w:start w:val="1"/>
      <w:numFmt w:val="lowerRoman"/>
      <w:lvlText w:val="%3."/>
      <w:lvlJc w:val="right"/>
      <w:pPr>
        <w:ind w:left="2367" w:hanging="180"/>
      </w:pPr>
    </w:lvl>
    <w:lvl w:ilvl="3" w:tplc="1C09000F" w:tentative="1">
      <w:start w:val="1"/>
      <w:numFmt w:val="decimal"/>
      <w:lvlText w:val="%4."/>
      <w:lvlJc w:val="left"/>
      <w:pPr>
        <w:ind w:left="3087" w:hanging="360"/>
      </w:pPr>
    </w:lvl>
    <w:lvl w:ilvl="4" w:tplc="1C090019" w:tentative="1">
      <w:start w:val="1"/>
      <w:numFmt w:val="lowerLetter"/>
      <w:lvlText w:val="%5."/>
      <w:lvlJc w:val="left"/>
      <w:pPr>
        <w:ind w:left="3807" w:hanging="360"/>
      </w:pPr>
    </w:lvl>
    <w:lvl w:ilvl="5" w:tplc="1C09001B" w:tentative="1">
      <w:start w:val="1"/>
      <w:numFmt w:val="lowerRoman"/>
      <w:lvlText w:val="%6."/>
      <w:lvlJc w:val="right"/>
      <w:pPr>
        <w:ind w:left="4527" w:hanging="180"/>
      </w:pPr>
    </w:lvl>
    <w:lvl w:ilvl="6" w:tplc="1C09000F" w:tentative="1">
      <w:start w:val="1"/>
      <w:numFmt w:val="decimal"/>
      <w:lvlText w:val="%7."/>
      <w:lvlJc w:val="left"/>
      <w:pPr>
        <w:ind w:left="5247" w:hanging="360"/>
      </w:pPr>
    </w:lvl>
    <w:lvl w:ilvl="7" w:tplc="1C090019" w:tentative="1">
      <w:start w:val="1"/>
      <w:numFmt w:val="lowerLetter"/>
      <w:lvlText w:val="%8."/>
      <w:lvlJc w:val="left"/>
      <w:pPr>
        <w:ind w:left="5967" w:hanging="360"/>
      </w:pPr>
    </w:lvl>
    <w:lvl w:ilvl="8" w:tplc="1C09001B" w:tentative="1">
      <w:start w:val="1"/>
      <w:numFmt w:val="lowerRoman"/>
      <w:lvlText w:val="%9."/>
      <w:lvlJc w:val="right"/>
      <w:pPr>
        <w:ind w:left="6687" w:hanging="180"/>
      </w:pPr>
    </w:lvl>
  </w:abstractNum>
  <w:abstractNum w:abstractNumId="30" w15:restartNumberingAfterBreak="0">
    <w:nsid w:val="1FAD791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1" w15:restartNumberingAfterBreak="0">
    <w:nsid w:val="1FF53F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2" w15:restartNumberingAfterBreak="0">
    <w:nsid w:val="20977EF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3" w15:restartNumberingAfterBreak="0">
    <w:nsid w:val="2163795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4" w15:restartNumberingAfterBreak="0">
    <w:nsid w:val="2421365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5" w15:restartNumberingAfterBreak="0">
    <w:nsid w:val="24BF6900"/>
    <w:multiLevelType w:val="hybridMultilevel"/>
    <w:tmpl w:val="FE269816"/>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36" w15:restartNumberingAfterBreak="0">
    <w:nsid w:val="25D0650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7" w15:restartNumberingAfterBreak="0">
    <w:nsid w:val="2668191C"/>
    <w:multiLevelType w:val="multilevel"/>
    <w:tmpl w:val="736A37EE"/>
    <w:lvl w:ilvl="0">
      <w:start w:val="1"/>
      <w:numFmt w:val="upperRoman"/>
      <w:lvlText w:val="%1."/>
      <w:lvlJc w:val="left"/>
      <w:pPr>
        <w:tabs>
          <w:tab w:val="num" w:pos="2421"/>
        </w:tabs>
        <w:ind w:left="2268" w:hanging="567"/>
      </w:pPr>
      <w:rPr>
        <w:rFonts w:ascii="Verdana" w:hAnsi="Verdana" w:hint="default"/>
        <w:b w:val="0"/>
        <w:i w:val="0"/>
        <w:sz w:val="20"/>
      </w:rPr>
    </w:lvl>
    <w:lvl w:ilvl="1">
      <w:start w:val="1"/>
      <w:numFmt w:val="decimal"/>
      <w:lvlText w:val="%1.%2"/>
      <w:lvlJc w:val="left"/>
      <w:pPr>
        <w:tabs>
          <w:tab w:val="num" w:pos="576"/>
        </w:tabs>
        <w:ind w:left="576" w:hanging="576"/>
      </w:pPr>
      <w:rPr>
        <w:rFonts w:hint="default"/>
      </w:rPr>
    </w:lvl>
    <w:lvl w:ilvl="2">
      <w:start w:val="1"/>
      <w:numFmt w:val="decimal"/>
      <w:pStyle w:val="SubpointsI"/>
      <w:lvlText w:val="%1.%2.%3"/>
      <w:lvlJc w:val="left"/>
      <w:pPr>
        <w:tabs>
          <w:tab w:val="num" w:pos="720"/>
        </w:tabs>
        <w:ind w:left="720" w:hanging="720"/>
      </w:pPr>
      <w:rPr>
        <w:rFonts w:hint="default"/>
      </w:rPr>
    </w:lvl>
    <w:lvl w:ilvl="3">
      <w:start w:val="1"/>
      <w:numFmt w:val="decimal"/>
      <w:lvlText w:val="%1.%2.%3.%4"/>
      <w:lvlJc w:val="left"/>
      <w:pPr>
        <w:tabs>
          <w:tab w:val="num" w:pos="864"/>
        </w:tabs>
        <w:ind w:left="864" w:hanging="864"/>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1152"/>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abstractNum w:abstractNumId="38" w15:restartNumberingAfterBreak="0">
    <w:nsid w:val="26EF5C7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9" w15:restartNumberingAfterBreak="0">
    <w:nsid w:val="26F961E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0" w15:restartNumberingAfterBreak="0">
    <w:nsid w:val="27D4217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1" w15:restartNumberingAfterBreak="0">
    <w:nsid w:val="2AAE123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2" w15:restartNumberingAfterBreak="0">
    <w:nsid w:val="2C35375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3" w15:restartNumberingAfterBreak="0">
    <w:nsid w:val="2C794C4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4" w15:restartNumberingAfterBreak="0">
    <w:nsid w:val="2EF930D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5" w15:restartNumberingAfterBreak="0">
    <w:nsid w:val="2F0F0D4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6" w15:restartNumberingAfterBreak="0">
    <w:nsid w:val="309B6B1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7" w15:restartNumberingAfterBreak="0">
    <w:nsid w:val="32715B0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8" w15:restartNumberingAfterBreak="0">
    <w:nsid w:val="32A947A2"/>
    <w:multiLevelType w:val="multilevel"/>
    <w:tmpl w:val="88721E14"/>
    <w:name w:val="Numbered List"/>
    <w:lvl w:ilvl="0">
      <w:start w:val="1"/>
      <w:numFmt w:val="lowerLetter"/>
      <w:lvlText w:val="%1)"/>
      <w:lvlJc w:val="left"/>
      <w:pPr>
        <w:ind w:left="567" w:hanging="567"/>
      </w:pPr>
      <w:rPr>
        <w:rFonts w:hint="default"/>
      </w:rPr>
    </w:lvl>
    <w:lvl w:ilvl="1">
      <w:start w:val="1"/>
      <w:numFmt w:val="lowerRoman"/>
      <w:lvlText w:val="%2)"/>
      <w:lvlJc w:val="left"/>
      <w:pPr>
        <w:ind w:left="1134" w:hanging="567"/>
      </w:pPr>
      <w:rPr>
        <w:rFonts w:hint="default"/>
      </w:rPr>
    </w:lvl>
    <w:lvl w:ilvl="2">
      <w:start w:val="1"/>
      <w:numFmt w:val="decimal"/>
      <w:lvlText w:val="(%3)"/>
      <w:lvlJc w:val="left"/>
      <w:pPr>
        <w:ind w:left="1701" w:hanging="567"/>
      </w:pPr>
      <w:rPr>
        <w:rFonts w:hint="default"/>
      </w:rPr>
    </w:lvl>
    <w:lvl w:ilvl="3">
      <w:start w:val="1"/>
      <w:numFmt w:val="lowerLetter"/>
      <w:lvlText w:val="(%4)"/>
      <w:lvlJc w:val="left"/>
      <w:pPr>
        <w:ind w:left="2268" w:hanging="567"/>
      </w:pPr>
      <w:rPr>
        <w:rFonts w:hint="default"/>
      </w:rPr>
    </w:lvl>
    <w:lvl w:ilvl="4">
      <w:start w:val="1"/>
      <w:numFmt w:val="lowerRoman"/>
      <w:lvlText w:val="(%5)"/>
      <w:lvlJc w:val="left"/>
      <w:pPr>
        <w:ind w:left="2835" w:hanging="567"/>
      </w:pPr>
      <w:rPr>
        <w:rFonts w:hint="default"/>
      </w:rPr>
    </w:lvl>
    <w:lvl w:ilvl="5">
      <w:start w:val="1"/>
      <w:numFmt w:val="lowerRoman"/>
      <w:lvlText w:val="(%6)"/>
      <w:lvlJc w:val="left"/>
      <w:pPr>
        <w:ind w:left="3402" w:hanging="567"/>
      </w:pPr>
      <w:rPr>
        <w:rFonts w:hint="default"/>
      </w:rPr>
    </w:lvl>
    <w:lvl w:ilvl="6">
      <w:start w:val="1"/>
      <w:numFmt w:val="decimal"/>
      <w:lvlText w:val="%7."/>
      <w:lvlJc w:val="left"/>
      <w:pPr>
        <w:ind w:left="3969" w:hanging="567"/>
      </w:pPr>
      <w:rPr>
        <w:rFonts w:hint="default"/>
      </w:rPr>
    </w:lvl>
    <w:lvl w:ilvl="7">
      <w:start w:val="1"/>
      <w:numFmt w:val="lowerLetter"/>
      <w:lvlText w:val="%8."/>
      <w:lvlJc w:val="left"/>
      <w:pPr>
        <w:ind w:left="4536" w:hanging="567"/>
      </w:pPr>
      <w:rPr>
        <w:rFonts w:hint="default"/>
      </w:rPr>
    </w:lvl>
    <w:lvl w:ilvl="8">
      <w:start w:val="1"/>
      <w:numFmt w:val="lowerRoman"/>
      <w:lvlText w:val="%9."/>
      <w:lvlJc w:val="left"/>
      <w:pPr>
        <w:ind w:left="5103" w:hanging="567"/>
      </w:pPr>
      <w:rPr>
        <w:rFonts w:hint="default"/>
      </w:rPr>
    </w:lvl>
  </w:abstractNum>
  <w:abstractNum w:abstractNumId="49" w15:restartNumberingAfterBreak="0">
    <w:nsid w:val="32F34690"/>
    <w:multiLevelType w:val="hybridMultilevel"/>
    <w:tmpl w:val="00000000"/>
    <w:lvl w:ilvl="0" w:tplc="9A0C5534">
      <w:start w:val="1"/>
      <w:numFmt w:val="bullet"/>
      <w:pStyle w:val="Heading30"/>
      <w:lvlText w:val=""/>
      <w:lvlJc w:val="left"/>
      <w:pPr>
        <w:tabs>
          <w:tab w:val="num" w:pos="720"/>
        </w:tabs>
        <w:ind w:left="720" w:hanging="360"/>
      </w:pPr>
      <w:rPr>
        <w:rFonts w:ascii="Symbol" w:hAnsi="Symbol" w:hint="default"/>
      </w:rPr>
    </w:lvl>
    <w:lvl w:ilvl="1" w:tplc="04090019">
      <w:start w:val="1"/>
      <w:numFmt w:val="bullet"/>
      <w:pStyle w:val="L2Bullet"/>
      <w:lvlText w:val="o"/>
      <w:lvlJc w:val="left"/>
      <w:pPr>
        <w:tabs>
          <w:tab w:val="num" w:pos="1440"/>
        </w:tabs>
        <w:ind w:left="1440" w:hanging="360"/>
      </w:pPr>
      <w:rPr>
        <w:rFonts w:ascii="Courier New" w:hAnsi="Courier New" w:cs="Book Antiqua" w:hint="default"/>
      </w:rPr>
    </w:lvl>
    <w:lvl w:ilvl="2" w:tplc="0409001B" w:tentative="1">
      <w:start w:val="1"/>
      <w:numFmt w:val="bullet"/>
      <w:lvlText w:val=""/>
      <w:lvlJc w:val="left"/>
      <w:pPr>
        <w:tabs>
          <w:tab w:val="num" w:pos="2160"/>
        </w:tabs>
        <w:ind w:left="2160" w:hanging="360"/>
      </w:pPr>
      <w:rPr>
        <w:rFonts w:ascii="Wingdings" w:hAnsi="Wingdings" w:hint="default"/>
      </w:rPr>
    </w:lvl>
    <w:lvl w:ilvl="3" w:tplc="0409000F" w:tentative="1">
      <w:start w:val="1"/>
      <w:numFmt w:val="bullet"/>
      <w:lvlText w:val=""/>
      <w:lvlJc w:val="left"/>
      <w:pPr>
        <w:tabs>
          <w:tab w:val="num" w:pos="2880"/>
        </w:tabs>
        <w:ind w:left="2880" w:hanging="360"/>
      </w:pPr>
      <w:rPr>
        <w:rFonts w:ascii="Symbol" w:hAnsi="Symbol" w:hint="default"/>
      </w:rPr>
    </w:lvl>
    <w:lvl w:ilvl="4" w:tplc="04090019" w:tentative="1">
      <w:start w:val="1"/>
      <w:numFmt w:val="bullet"/>
      <w:lvlText w:val="o"/>
      <w:lvlJc w:val="left"/>
      <w:pPr>
        <w:tabs>
          <w:tab w:val="num" w:pos="3600"/>
        </w:tabs>
        <w:ind w:left="3600" w:hanging="360"/>
      </w:pPr>
      <w:rPr>
        <w:rFonts w:ascii="Courier New" w:hAnsi="Courier New" w:cs="Book Antiqua" w:hint="default"/>
      </w:rPr>
    </w:lvl>
    <w:lvl w:ilvl="5" w:tplc="0409001B" w:tentative="1">
      <w:start w:val="1"/>
      <w:numFmt w:val="bullet"/>
      <w:lvlText w:val=""/>
      <w:lvlJc w:val="left"/>
      <w:pPr>
        <w:tabs>
          <w:tab w:val="num" w:pos="4320"/>
        </w:tabs>
        <w:ind w:left="4320" w:hanging="360"/>
      </w:pPr>
      <w:rPr>
        <w:rFonts w:ascii="Wingdings" w:hAnsi="Wingdings" w:hint="default"/>
      </w:rPr>
    </w:lvl>
    <w:lvl w:ilvl="6" w:tplc="0409000F" w:tentative="1">
      <w:start w:val="1"/>
      <w:numFmt w:val="bullet"/>
      <w:lvlText w:val=""/>
      <w:lvlJc w:val="left"/>
      <w:pPr>
        <w:tabs>
          <w:tab w:val="num" w:pos="5040"/>
        </w:tabs>
        <w:ind w:left="5040" w:hanging="360"/>
      </w:pPr>
      <w:rPr>
        <w:rFonts w:ascii="Symbol" w:hAnsi="Symbol" w:hint="default"/>
      </w:rPr>
    </w:lvl>
    <w:lvl w:ilvl="7" w:tplc="04090019" w:tentative="1">
      <w:start w:val="1"/>
      <w:numFmt w:val="bullet"/>
      <w:lvlText w:val="o"/>
      <w:lvlJc w:val="left"/>
      <w:pPr>
        <w:tabs>
          <w:tab w:val="num" w:pos="5760"/>
        </w:tabs>
        <w:ind w:left="5760" w:hanging="360"/>
      </w:pPr>
      <w:rPr>
        <w:rFonts w:ascii="Courier New" w:hAnsi="Courier New" w:cs="Book Antiqua" w:hint="default"/>
      </w:rPr>
    </w:lvl>
    <w:lvl w:ilvl="8" w:tplc="0409001B" w:tentative="1">
      <w:start w:val="1"/>
      <w:numFmt w:val="bullet"/>
      <w:lvlText w:val=""/>
      <w:lvlJc w:val="left"/>
      <w:pPr>
        <w:tabs>
          <w:tab w:val="num" w:pos="6480"/>
        </w:tabs>
        <w:ind w:left="6480" w:hanging="360"/>
      </w:pPr>
      <w:rPr>
        <w:rFonts w:ascii="Wingdings" w:hAnsi="Wingdings" w:hint="default"/>
      </w:rPr>
    </w:lvl>
  </w:abstractNum>
  <w:abstractNum w:abstractNumId="50" w15:restartNumberingAfterBreak="0">
    <w:nsid w:val="33FD21CE"/>
    <w:multiLevelType w:val="hybridMultilevel"/>
    <w:tmpl w:val="8DA2E3CE"/>
    <w:lvl w:ilvl="0" w:tplc="FFFFFFFF">
      <w:start w:val="1"/>
      <w:numFmt w:val="bullet"/>
      <w:pStyle w:val="dkbullet3"/>
      <w:lvlText w:val=""/>
      <w:lvlJc w:val="left"/>
      <w:pPr>
        <w:tabs>
          <w:tab w:val="num" w:pos="829"/>
        </w:tabs>
        <w:ind w:left="829" w:hanging="397"/>
      </w:pPr>
      <w:rPr>
        <w:rFonts w:ascii="Symbol" w:hAnsi="Symbol" w:hint="default"/>
      </w:rPr>
    </w:lvl>
    <w:lvl w:ilvl="1" w:tplc="FFFFFFFF">
      <w:start w:val="1"/>
      <w:numFmt w:val="bullet"/>
      <w:lvlText w:val="o"/>
      <w:lvlJc w:val="left"/>
      <w:pPr>
        <w:tabs>
          <w:tab w:val="num" w:pos="738"/>
        </w:tabs>
        <w:ind w:left="738" w:hanging="360"/>
      </w:pPr>
      <w:rPr>
        <w:rFonts w:ascii="Courier New" w:hAnsi="Courier New" w:hint="default"/>
      </w:rPr>
    </w:lvl>
    <w:lvl w:ilvl="2" w:tplc="FFFFFFFF">
      <w:start w:val="1"/>
      <w:numFmt w:val="bullet"/>
      <w:lvlText w:val=""/>
      <w:lvlJc w:val="left"/>
      <w:pPr>
        <w:tabs>
          <w:tab w:val="num" w:pos="1458"/>
        </w:tabs>
        <w:ind w:left="1458" w:hanging="360"/>
      </w:pPr>
      <w:rPr>
        <w:rFonts w:ascii="Wingdings" w:hAnsi="Wingdings" w:hint="default"/>
      </w:rPr>
    </w:lvl>
    <w:lvl w:ilvl="3" w:tplc="FFFFFFFF" w:tentative="1">
      <w:start w:val="1"/>
      <w:numFmt w:val="bullet"/>
      <w:lvlText w:val=""/>
      <w:lvlJc w:val="left"/>
      <w:pPr>
        <w:tabs>
          <w:tab w:val="num" w:pos="2178"/>
        </w:tabs>
        <w:ind w:left="2178" w:hanging="360"/>
      </w:pPr>
      <w:rPr>
        <w:rFonts w:ascii="Symbol" w:hAnsi="Symbol" w:hint="default"/>
      </w:rPr>
    </w:lvl>
    <w:lvl w:ilvl="4" w:tplc="FFFFFFFF" w:tentative="1">
      <w:start w:val="1"/>
      <w:numFmt w:val="bullet"/>
      <w:lvlText w:val="o"/>
      <w:lvlJc w:val="left"/>
      <w:pPr>
        <w:tabs>
          <w:tab w:val="num" w:pos="2898"/>
        </w:tabs>
        <w:ind w:left="2898" w:hanging="360"/>
      </w:pPr>
      <w:rPr>
        <w:rFonts w:ascii="Courier New" w:hAnsi="Courier New" w:hint="default"/>
      </w:rPr>
    </w:lvl>
    <w:lvl w:ilvl="5" w:tplc="FFFFFFFF" w:tentative="1">
      <w:start w:val="1"/>
      <w:numFmt w:val="bullet"/>
      <w:lvlText w:val=""/>
      <w:lvlJc w:val="left"/>
      <w:pPr>
        <w:tabs>
          <w:tab w:val="num" w:pos="3618"/>
        </w:tabs>
        <w:ind w:left="3618" w:hanging="360"/>
      </w:pPr>
      <w:rPr>
        <w:rFonts w:ascii="Wingdings" w:hAnsi="Wingdings" w:hint="default"/>
      </w:rPr>
    </w:lvl>
    <w:lvl w:ilvl="6" w:tplc="FFFFFFFF" w:tentative="1">
      <w:start w:val="1"/>
      <w:numFmt w:val="bullet"/>
      <w:lvlText w:val=""/>
      <w:lvlJc w:val="left"/>
      <w:pPr>
        <w:tabs>
          <w:tab w:val="num" w:pos="4338"/>
        </w:tabs>
        <w:ind w:left="4338" w:hanging="360"/>
      </w:pPr>
      <w:rPr>
        <w:rFonts w:ascii="Symbol" w:hAnsi="Symbol" w:hint="default"/>
      </w:rPr>
    </w:lvl>
    <w:lvl w:ilvl="7" w:tplc="FFFFFFFF" w:tentative="1">
      <w:start w:val="1"/>
      <w:numFmt w:val="bullet"/>
      <w:lvlText w:val="o"/>
      <w:lvlJc w:val="left"/>
      <w:pPr>
        <w:tabs>
          <w:tab w:val="num" w:pos="5058"/>
        </w:tabs>
        <w:ind w:left="5058" w:hanging="360"/>
      </w:pPr>
      <w:rPr>
        <w:rFonts w:ascii="Courier New" w:hAnsi="Courier New" w:hint="default"/>
      </w:rPr>
    </w:lvl>
    <w:lvl w:ilvl="8" w:tplc="FFFFFFFF" w:tentative="1">
      <w:start w:val="1"/>
      <w:numFmt w:val="bullet"/>
      <w:lvlText w:val=""/>
      <w:lvlJc w:val="left"/>
      <w:pPr>
        <w:tabs>
          <w:tab w:val="num" w:pos="5778"/>
        </w:tabs>
        <w:ind w:left="5778" w:hanging="360"/>
      </w:pPr>
      <w:rPr>
        <w:rFonts w:ascii="Wingdings" w:hAnsi="Wingdings" w:hint="default"/>
      </w:rPr>
    </w:lvl>
  </w:abstractNum>
  <w:abstractNum w:abstractNumId="51" w15:restartNumberingAfterBreak="0">
    <w:nsid w:val="347B007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2" w15:restartNumberingAfterBreak="0">
    <w:nsid w:val="34862A2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3" w15:restartNumberingAfterBreak="0">
    <w:nsid w:val="35C9218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4" w15:restartNumberingAfterBreak="0">
    <w:nsid w:val="35D437F9"/>
    <w:multiLevelType w:val="hybridMultilevel"/>
    <w:tmpl w:val="1908BAB4"/>
    <w:lvl w:ilvl="0" w:tplc="E5407BB4">
      <w:start w:val="1"/>
      <w:numFmt w:val="lowerRoman"/>
      <w:pStyle w:val="Subpointsi0"/>
      <w:lvlText w:val="%1)"/>
      <w:lvlJc w:val="left"/>
      <w:pPr>
        <w:tabs>
          <w:tab w:val="num" w:pos="2290"/>
        </w:tabs>
        <w:ind w:left="2290" w:hanging="850"/>
      </w:pPr>
      <w:rPr>
        <w:rFonts w:ascii="Verdana" w:hAnsi="Verdana" w:hint="default"/>
        <w:b w:val="0"/>
        <w:i w:val="0"/>
        <w:sz w:val="20"/>
      </w:rPr>
    </w:lvl>
    <w:lvl w:ilvl="1" w:tplc="300EE070" w:tentative="1">
      <w:start w:val="1"/>
      <w:numFmt w:val="lowerLetter"/>
      <w:lvlText w:val="%2."/>
      <w:lvlJc w:val="left"/>
      <w:pPr>
        <w:tabs>
          <w:tab w:val="num" w:pos="2029"/>
        </w:tabs>
        <w:ind w:left="2029" w:hanging="360"/>
      </w:pPr>
    </w:lvl>
    <w:lvl w:ilvl="2" w:tplc="BCAA4BA4" w:tentative="1">
      <w:start w:val="1"/>
      <w:numFmt w:val="lowerRoman"/>
      <w:lvlText w:val="%3."/>
      <w:lvlJc w:val="right"/>
      <w:pPr>
        <w:tabs>
          <w:tab w:val="num" w:pos="2749"/>
        </w:tabs>
        <w:ind w:left="2749" w:hanging="180"/>
      </w:pPr>
    </w:lvl>
    <w:lvl w:ilvl="3" w:tplc="42E22FE8" w:tentative="1">
      <w:start w:val="1"/>
      <w:numFmt w:val="decimal"/>
      <w:lvlText w:val="%4."/>
      <w:lvlJc w:val="left"/>
      <w:pPr>
        <w:tabs>
          <w:tab w:val="num" w:pos="3469"/>
        </w:tabs>
        <w:ind w:left="3469" w:hanging="360"/>
      </w:pPr>
    </w:lvl>
    <w:lvl w:ilvl="4" w:tplc="4BDE077E" w:tentative="1">
      <w:start w:val="1"/>
      <w:numFmt w:val="lowerLetter"/>
      <w:lvlText w:val="%5."/>
      <w:lvlJc w:val="left"/>
      <w:pPr>
        <w:tabs>
          <w:tab w:val="num" w:pos="4189"/>
        </w:tabs>
        <w:ind w:left="4189" w:hanging="360"/>
      </w:pPr>
    </w:lvl>
    <w:lvl w:ilvl="5" w:tplc="DAC09F1E" w:tentative="1">
      <w:start w:val="1"/>
      <w:numFmt w:val="lowerRoman"/>
      <w:lvlText w:val="%6."/>
      <w:lvlJc w:val="right"/>
      <w:pPr>
        <w:tabs>
          <w:tab w:val="num" w:pos="4909"/>
        </w:tabs>
        <w:ind w:left="4909" w:hanging="180"/>
      </w:pPr>
    </w:lvl>
    <w:lvl w:ilvl="6" w:tplc="BAD86A06" w:tentative="1">
      <w:start w:val="1"/>
      <w:numFmt w:val="decimal"/>
      <w:lvlText w:val="%7."/>
      <w:lvlJc w:val="left"/>
      <w:pPr>
        <w:tabs>
          <w:tab w:val="num" w:pos="5629"/>
        </w:tabs>
        <w:ind w:left="5629" w:hanging="360"/>
      </w:pPr>
    </w:lvl>
    <w:lvl w:ilvl="7" w:tplc="FC9805CE" w:tentative="1">
      <w:start w:val="1"/>
      <w:numFmt w:val="lowerLetter"/>
      <w:lvlText w:val="%8."/>
      <w:lvlJc w:val="left"/>
      <w:pPr>
        <w:tabs>
          <w:tab w:val="num" w:pos="6349"/>
        </w:tabs>
        <w:ind w:left="6349" w:hanging="360"/>
      </w:pPr>
    </w:lvl>
    <w:lvl w:ilvl="8" w:tplc="ED6029C8" w:tentative="1">
      <w:start w:val="1"/>
      <w:numFmt w:val="lowerRoman"/>
      <w:lvlText w:val="%9."/>
      <w:lvlJc w:val="right"/>
      <w:pPr>
        <w:tabs>
          <w:tab w:val="num" w:pos="7069"/>
        </w:tabs>
        <w:ind w:left="7069" w:hanging="180"/>
      </w:pPr>
    </w:lvl>
  </w:abstractNum>
  <w:abstractNum w:abstractNumId="55" w15:restartNumberingAfterBreak="0">
    <w:nsid w:val="35EF60F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6" w15:restartNumberingAfterBreak="0">
    <w:nsid w:val="3672737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7" w15:restartNumberingAfterBreak="0">
    <w:nsid w:val="3957020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8" w15:restartNumberingAfterBreak="0">
    <w:nsid w:val="3C60759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9" w15:restartNumberingAfterBreak="0">
    <w:nsid w:val="3CA84AE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0" w15:restartNumberingAfterBreak="0">
    <w:nsid w:val="3E69156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1" w15:restartNumberingAfterBreak="0">
    <w:nsid w:val="3F42782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2" w15:restartNumberingAfterBreak="0">
    <w:nsid w:val="3F4D34E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3" w15:restartNumberingAfterBreak="0">
    <w:nsid w:val="40C04BD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4" w15:restartNumberingAfterBreak="0">
    <w:nsid w:val="413376C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5" w15:restartNumberingAfterBreak="0">
    <w:nsid w:val="4204459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6" w15:restartNumberingAfterBreak="0">
    <w:nsid w:val="434B69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7" w15:restartNumberingAfterBreak="0">
    <w:nsid w:val="43C5245B"/>
    <w:multiLevelType w:val="hybridMultilevel"/>
    <w:tmpl w:val="9D0A236C"/>
    <w:lvl w:ilvl="0" w:tplc="04090001">
      <w:start w:val="1"/>
      <w:numFmt w:val="bullet"/>
      <w:pStyle w:val="PDDBodyText2"/>
      <w:lvlText w:val=""/>
      <w:lvlJc w:val="left"/>
      <w:pPr>
        <w:tabs>
          <w:tab w:val="num" w:pos="1134"/>
        </w:tabs>
        <w:ind w:left="1134" w:hanging="567"/>
      </w:pPr>
      <w:rPr>
        <w:rFonts w:ascii="Wingdings" w:hAnsi="Wingdings" w:hint="default"/>
        <w:b w:val="0"/>
        <w:i w:val="0"/>
        <w:color w:val="auto"/>
        <w:sz w:val="16"/>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Symbol" w:hAnsi="Symbol" w:hint="default"/>
        <w:b w:val="0"/>
        <w:i w:val="0"/>
        <w:color w:val="auto"/>
        <w:sz w:val="16"/>
      </w:rPr>
    </w:lvl>
    <w:lvl w:ilvl="3" w:tplc="04090001" w:tentative="1">
      <w:start w:val="1"/>
      <w:numFmt w:val="bullet"/>
      <w:lvlText w:val=""/>
      <w:lvlJc w:val="left"/>
      <w:pPr>
        <w:tabs>
          <w:tab w:val="num" w:pos="2880"/>
        </w:tabs>
        <w:ind w:left="2880" w:hanging="360"/>
      </w:pPr>
      <w:rPr>
        <w:rFonts w:ascii="Symbol" w:hAnsi="Symbol" w:hint="default"/>
      </w:rPr>
    </w:lvl>
    <w:lvl w:ilvl="4" w:tplc="04090003" w:tentative="1">
      <w:start w:val="1"/>
      <w:numFmt w:val="bullet"/>
      <w:lvlText w:val="o"/>
      <w:lvlJc w:val="left"/>
      <w:pPr>
        <w:tabs>
          <w:tab w:val="num" w:pos="3600"/>
        </w:tabs>
        <w:ind w:left="3600" w:hanging="360"/>
      </w:pPr>
      <w:rPr>
        <w:rFonts w:ascii="Courier New" w:hAnsi="Courier New" w:hint="default"/>
      </w:rPr>
    </w:lvl>
    <w:lvl w:ilvl="5" w:tplc="04090005" w:tentative="1">
      <w:start w:val="1"/>
      <w:numFmt w:val="bullet"/>
      <w:lvlText w:val=""/>
      <w:lvlJc w:val="left"/>
      <w:pPr>
        <w:tabs>
          <w:tab w:val="num" w:pos="4320"/>
        </w:tabs>
        <w:ind w:left="4320" w:hanging="360"/>
      </w:pPr>
      <w:rPr>
        <w:rFonts w:ascii="Wingdings" w:hAnsi="Wingdings" w:hint="default"/>
      </w:rPr>
    </w:lvl>
    <w:lvl w:ilvl="6" w:tplc="04090001" w:tentative="1">
      <w:start w:val="1"/>
      <w:numFmt w:val="bullet"/>
      <w:lvlText w:val=""/>
      <w:lvlJc w:val="left"/>
      <w:pPr>
        <w:tabs>
          <w:tab w:val="num" w:pos="5040"/>
        </w:tabs>
        <w:ind w:left="5040" w:hanging="360"/>
      </w:pPr>
      <w:rPr>
        <w:rFonts w:ascii="Symbol" w:hAnsi="Symbol" w:hint="default"/>
      </w:rPr>
    </w:lvl>
    <w:lvl w:ilvl="7" w:tplc="04090003" w:tentative="1">
      <w:start w:val="1"/>
      <w:numFmt w:val="bullet"/>
      <w:lvlText w:val="o"/>
      <w:lvlJc w:val="left"/>
      <w:pPr>
        <w:tabs>
          <w:tab w:val="num" w:pos="5760"/>
        </w:tabs>
        <w:ind w:left="5760" w:hanging="360"/>
      </w:pPr>
      <w:rPr>
        <w:rFonts w:ascii="Courier New" w:hAnsi="Courier New" w:hint="default"/>
      </w:rPr>
    </w:lvl>
    <w:lvl w:ilvl="8" w:tplc="04090005" w:tentative="1">
      <w:start w:val="1"/>
      <w:numFmt w:val="bullet"/>
      <w:lvlText w:val=""/>
      <w:lvlJc w:val="left"/>
      <w:pPr>
        <w:tabs>
          <w:tab w:val="num" w:pos="6480"/>
        </w:tabs>
        <w:ind w:left="6480" w:hanging="360"/>
      </w:pPr>
      <w:rPr>
        <w:rFonts w:ascii="Wingdings" w:hAnsi="Wingdings" w:hint="default"/>
      </w:rPr>
    </w:lvl>
  </w:abstractNum>
  <w:abstractNum w:abstractNumId="68" w15:restartNumberingAfterBreak="0">
    <w:nsid w:val="45185D1F"/>
    <w:multiLevelType w:val="multilevel"/>
    <w:tmpl w:val="7D1C2740"/>
    <w:lvl w:ilvl="0">
      <w:start w:val="1"/>
      <w:numFmt w:val="upperLetter"/>
      <w:pStyle w:val="AnnexH1"/>
      <w:suff w:val="space"/>
      <w:lvlText w:val="Annex %1:"/>
      <w:lvlJc w:val="left"/>
      <w:pPr>
        <w:ind w:left="0" w:firstLine="0"/>
      </w:pPr>
      <w:rPr>
        <w:rFonts w:hint="default"/>
        <w:b/>
        <w:bCs w:val="0"/>
        <w:i w:val="0"/>
        <w:iCs w:val="0"/>
        <w:caps w:val="0"/>
        <w:smallCaps w:val="0"/>
        <w:strike w:val="0"/>
        <w:dstrike w:val="0"/>
        <w:outline w:val="0"/>
        <w:shadow w:val="0"/>
        <w:emboss w:val="0"/>
        <w:imprint w:val="0"/>
        <w:noProof w:val="0"/>
        <w:vanish w:val="0"/>
        <w:spacing w:val="0"/>
        <w:kern w:val="0"/>
        <w:position w:val="0"/>
        <w:u w:val="none"/>
        <w:effect w:val="none"/>
        <w:vertAlign w:val="baseline"/>
        <w:em w:val="none"/>
        <w:specVanish w:val="0"/>
        <w14:glow w14:rad="0">
          <w14:srgbClr w14:val="000000"/>
        </w14:glow>
        <w14:shadow w14:blurRad="0" w14:dist="0" w14:dir="0" w14:sx="0" w14:sy="0" w14:kx="0" w14:ky="0" w14:algn="none">
          <w14:srgbClr w14:val="000000"/>
        </w14:shadow>
        <w14:reflection w14:blurRad="0" w14:stA="0" w14:stPos="0" w14:endA="0" w14:endPos="0" w14:dist="0" w14:dir="0" w14:fadeDir="0" w14:sx="0" w14:sy="0" w14:kx="0" w14:ky="0" w14:algn="none"/>
        <w14:textOutline w14:w="0" w14:cap="rnd" w14:cmpd="sng" w14:algn="ctr">
          <w14:noFill/>
          <w14:prstDash w14:val="solid"/>
          <w14:bevel/>
        </w14:textOutline>
        <w14:scene3d>
          <w14:camera w14:prst="orthographicFront"/>
          <w14:lightRig w14:rig="threePt" w14:dir="t">
            <w14:rot w14:lat="0" w14:lon="0" w14:rev="0"/>
          </w14:lightRig>
        </w14:scene3d>
        <w14:props3d w14:extrusionH="0" w14:contourW="0" w14:prstMaterial="none"/>
        <w14:ligatures w14:val="none"/>
        <w14:numForm w14:val="default"/>
        <w14:numSpacing w14:val="default"/>
        <w14:stylisticSets/>
        <w14:cntxtAlts w14:val="0"/>
      </w:rPr>
    </w:lvl>
    <w:lvl w:ilvl="1">
      <w:start w:val="1"/>
      <w:numFmt w:val="decimal"/>
      <w:pStyle w:val="AnnexH2"/>
      <w:suff w:val="space"/>
      <w:lvlText w:val="%1.%2"/>
      <w:lvlJc w:val="left"/>
      <w:pPr>
        <w:ind w:left="0" w:firstLine="0"/>
      </w:pPr>
      <w:rPr>
        <w:rFonts w:hint="default"/>
      </w:rPr>
    </w:lvl>
    <w:lvl w:ilvl="2">
      <w:start w:val="1"/>
      <w:numFmt w:val="decimal"/>
      <w:pStyle w:val="AnnexH1"/>
      <w:suff w:val="space"/>
      <w:lvlText w:val="%1.%2.%3"/>
      <w:lvlJc w:val="left"/>
      <w:pPr>
        <w:ind w:left="0" w:firstLine="0"/>
      </w:pPr>
      <w:rPr>
        <w:rFonts w:hint="default"/>
      </w:rPr>
    </w:lvl>
    <w:lvl w:ilvl="3">
      <w:start w:val="1"/>
      <w:numFmt w:val="decimal"/>
      <w:pStyle w:val="AnnexH4"/>
      <w:suff w:val="space"/>
      <w:lvlText w:val="%1.%2.%3.%4"/>
      <w:lvlJc w:val="left"/>
      <w:pPr>
        <w:ind w:left="0" w:firstLine="0"/>
      </w:pPr>
      <w:rPr>
        <w:rFonts w:hint="default"/>
      </w:rPr>
    </w:lvl>
    <w:lvl w:ilvl="4">
      <w:start w:val="1"/>
      <w:numFmt w:val="decimal"/>
      <w:suff w:val="space"/>
      <w:lvlText w:val="%1.%2.%3.%4.%5"/>
      <w:lvlJc w:val="left"/>
      <w:pPr>
        <w:ind w:left="0" w:firstLine="0"/>
      </w:pPr>
      <w:rPr>
        <w:rFonts w:hint="default"/>
      </w:rPr>
    </w:lvl>
    <w:lvl w:ilvl="5">
      <w:start w:val="1"/>
      <w:numFmt w:val="decimal"/>
      <w:suff w:val="space"/>
      <w:lvlText w:val="%1.%2.%3.%4.%5.%6"/>
      <w:lvlJc w:val="left"/>
      <w:pPr>
        <w:ind w:left="0" w:firstLine="0"/>
      </w:pPr>
      <w:rPr>
        <w:rFonts w:hint="default"/>
      </w:rPr>
    </w:lvl>
    <w:lvl w:ilvl="6">
      <w:start w:val="1"/>
      <w:numFmt w:val="decimal"/>
      <w:suff w:val="space"/>
      <w:lvlText w:val="%1.%2.%3.%4.%5.%6.%7"/>
      <w:lvlJc w:val="left"/>
      <w:pPr>
        <w:ind w:left="0" w:firstLine="0"/>
      </w:pPr>
      <w:rPr>
        <w:rFonts w:hint="default"/>
      </w:rPr>
    </w:lvl>
    <w:lvl w:ilvl="7">
      <w:start w:val="1"/>
      <w:numFmt w:val="decimal"/>
      <w:suff w:val="space"/>
      <w:lvlText w:val="%1.%2.%3.%4.%5.%6.%7.%8"/>
      <w:lvlJc w:val="left"/>
      <w:pPr>
        <w:ind w:left="0" w:firstLine="0"/>
      </w:pPr>
      <w:rPr>
        <w:rFonts w:hint="default"/>
      </w:rPr>
    </w:lvl>
    <w:lvl w:ilvl="8">
      <w:start w:val="1"/>
      <w:numFmt w:val="decimal"/>
      <w:suff w:val="space"/>
      <w:lvlText w:val="%1.%2.%3.%4.%5.%6.%7.%8.%9"/>
      <w:lvlJc w:val="left"/>
      <w:pPr>
        <w:ind w:left="0" w:firstLine="0"/>
      </w:pPr>
      <w:rPr>
        <w:rFonts w:hint="default"/>
      </w:rPr>
    </w:lvl>
  </w:abstractNum>
  <w:abstractNum w:abstractNumId="69" w15:restartNumberingAfterBreak="0">
    <w:nsid w:val="461E242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0" w15:restartNumberingAfterBreak="0">
    <w:nsid w:val="478B693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1" w15:restartNumberingAfterBreak="0">
    <w:nsid w:val="47BC288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2" w15:restartNumberingAfterBreak="0">
    <w:nsid w:val="482A2CA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3" w15:restartNumberingAfterBreak="0">
    <w:nsid w:val="4937039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4" w15:restartNumberingAfterBreak="0">
    <w:nsid w:val="4CBE6CAE"/>
    <w:multiLevelType w:val="hybridMultilevel"/>
    <w:tmpl w:val="282EB8F2"/>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75" w15:restartNumberingAfterBreak="0">
    <w:nsid w:val="4E5132F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6" w15:restartNumberingAfterBreak="0">
    <w:nsid w:val="4F6B026F"/>
    <w:multiLevelType w:val="hybridMultilevel"/>
    <w:tmpl w:val="00000000"/>
    <w:lvl w:ilvl="0" w:tplc="599633CE">
      <w:start w:val="1"/>
      <w:numFmt w:val="bullet"/>
      <w:pStyle w:val="L1Bullet"/>
      <w:lvlText w:val=""/>
      <w:lvlJc w:val="left"/>
      <w:pPr>
        <w:tabs>
          <w:tab w:val="num" w:pos="720"/>
        </w:tabs>
        <w:ind w:left="720" w:hanging="360"/>
      </w:pPr>
      <w:rPr>
        <w:rFonts w:ascii="Symbol" w:hAnsi="Symbol" w:hint="default"/>
      </w:rPr>
    </w:lvl>
    <w:lvl w:ilvl="1" w:tplc="BFACAFE0">
      <w:start w:val="1"/>
      <w:numFmt w:val="bullet"/>
      <w:lvlText w:val="o"/>
      <w:lvlJc w:val="left"/>
      <w:pPr>
        <w:tabs>
          <w:tab w:val="num" w:pos="1440"/>
        </w:tabs>
        <w:ind w:left="1440" w:hanging="360"/>
      </w:pPr>
      <w:rPr>
        <w:rFonts w:ascii="Courier New" w:hAnsi="Courier New" w:cs="Book Antiqua" w:hint="default"/>
      </w:rPr>
    </w:lvl>
    <w:lvl w:ilvl="2" w:tplc="B8C2A212" w:tentative="1">
      <w:start w:val="1"/>
      <w:numFmt w:val="bullet"/>
      <w:lvlText w:val=""/>
      <w:lvlJc w:val="left"/>
      <w:pPr>
        <w:tabs>
          <w:tab w:val="num" w:pos="2160"/>
        </w:tabs>
        <w:ind w:left="2160" w:hanging="360"/>
      </w:pPr>
      <w:rPr>
        <w:rFonts w:ascii="Wingdings" w:hAnsi="Wingdings" w:hint="default"/>
      </w:rPr>
    </w:lvl>
    <w:lvl w:ilvl="3" w:tplc="238E8606" w:tentative="1">
      <w:start w:val="1"/>
      <w:numFmt w:val="bullet"/>
      <w:lvlText w:val=""/>
      <w:lvlJc w:val="left"/>
      <w:pPr>
        <w:tabs>
          <w:tab w:val="num" w:pos="2880"/>
        </w:tabs>
        <w:ind w:left="2880" w:hanging="360"/>
      </w:pPr>
      <w:rPr>
        <w:rFonts w:ascii="Symbol" w:hAnsi="Symbol" w:hint="default"/>
      </w:rPr>
    </w:lvl>
    <w:lvl w:ilvl="4" w:tplc="387666EE" w:tentative="1">
      <w:start w:val="1"/>
      <w:numFmt w:val="bullet"/>
      <w:lvlText w:val="o"/>
      <w:lvlJc w:val="left"/>
      <w:pPr>
        <w:tabs>
          <w:tab w:val="num" w:pos="3600"/>
        </w:tabs>
        <w:ind w:left="3600" w:hanging="360"/>
      </w:pPr>
      <w:rPr>
        <w:rFonts w:ascii="Courier New" w:hAnsi="Courier New" w:cs="Book Antiqua" w:hint="default"/>
      </w:rPr>
    </w:lvl>
    <w:lvl w:ilvl="5" w:tplc="54BE58FA" w:tentative="1">
      <w:start w:val="1"/>
      <w:numFmt w:val="bullet"/>
      <w:lvlText w:val=""/>
      <w:lvlJc w:val="left"/>
      <w:pPr>
        <w:tabs>
          <w:tab w:val="num" w:pos="4320"/>
        </w:tabs>
        <w:ind w:left="4320" w:hanging="360"/>
      </w:pPr>
      <w:rPr>
        <w:rFonts w:ascii="Wingdings" w:hAnsi="Wingdings" w:hint="default"/>
      </w:rPr>
    </w:lvl>
    <w:lvl w:ilvl="6" w:tplc="D2744CF8" w:tentative="1">
      <w:start w:val="1"/>
      <w:numFmt w:val="bullet"/>
      <w:lvlText w:val=""/>
      <w:lvlJc w:val="left"/>
      <w:pPr>
        <w:tabs>
          <w:tab w:val="num" w:pos="5040"/>
        </w:tabs>
        <w:ind w:left="5040" w:hanging="360"/>
      </w:pPr>
      <w:rPr>
        <w:rFonts w:ascii="Symbol" w:hAnsi="Symbol" w:hint="default"/>
      </w:rPr>
    </w:lvl>
    <w:lvl w:ilvl="7" w:tplc="47DAFFD2" w:tentative="1">
      <w:start w:val="1"/>
      <w:numFmt w:val="bullet"/>
      <w:lvlText w:val="o"/>
      <w:lvlJc w:val="left"/>
      <w:pPr>
        <w:tabs>
          <w:tab w:val="num" w:pos="5760"/>
        </w:tabs>
        <w:ind w:left="5760" w:hanging="360"/>
      </w:pPr>
      <w:rPr>
        <w:rFonts w:ascii="Courier New" w:hAnsi="Courier New" w:cs="Book Antiqua" w:hint="default"/>
      </w:rPr>
    </w:lvl>
    <w:lvl w:ilvl="8" w:tplc="DD06E076" w:tentative="1">
      <w:start w:val="1"/>
      <w:numFmt w:val="bullet"/>
      <w:lvlText w:val=""/>
      <w:lvlJc w:val="left"/>
      <w:pPr>
        <w:tabs>
          <w:tab w:val="num" w:pos="6480"/>
        </w:tabs>
        <w:ind w:left="6480" w:hanging="360"/>
      </w:pPr>
      <w:rPr>
        <w:rFonts w:ascii="Wingdings" w:hAnsi="Wingdings" w:hint="default"/>
      </w:rPr>
    </w:lvl>
  </w:abstractNum>
  <w:abstractNum w:abstractNumId="77" w15:restartNumberingAfterBreak="0">
    <w:nsid w:val="51591B9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8" w15:restartNumberingAfterBreak="0">
    <w:nsid w:val="53A6575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9" w15:restartNumberingAfterBreak="0">
    <w:nsid w:val="53B1726E"/>
    <w:multiLevelType w:val="singleLevel"/>
    <w:tmpl w:val="FB8CE1B2"/>
    <w:lvl w:ilvl="0">
      <w:start w:val="1"/>
      <w:numFmt w:val="bullet"/>
      <w:pStyle w:val="StyleVerdana10ptJustified2"/>
      <w:lvlText w:val=""/>
      <w:lvlJc w:val="left"/>
      <w:pPr>
        <w:tabs>
          <w:tab w:val="num" w:pos="360"/>
        </w:tabs>
        <w:ind w:left="360" w:hanging="360"/>
      </w:pPr>
      <w:rPr>
        <w:rFonts w:ascii="Wingdings" w:hAnsi="Wingdings" w:hint="default"/>
        <w:b/>
        <w:i w:val="0"/>
        <w:sz w:val="28"/>
      </w:rPr>
    </w:lvl>
  </w:abstractNum>
  <w:abstractNum w:abstractNumId="80" w15:restartNumberingAfterBreak="0">
    <w:nsid w:val="5493630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1" w15:restartNumberingAfterBreak="0">
    <w:nsid w:val="54E6483E"/>
    <w:multiLevelType w:val="multilevel"/>
    <w:tmpl w:val="F6DA99FA"/>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asciiTheme="minorHAnsi" w:hAnsiTheme="minorHAnsi" w:cstheme="minorHAnsi"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2" w15:restartNumberingAfterBreak="0">
    <w:nsid w:val="584352C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3" w15:restartNumberingAfterBreak="0">
    <w:nsid w:val="58D236B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4" w15:restartNumberingAfterBreak="0">
    <w:nsid w:val="5A925E8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5" w15:restartNumberingAfterBreak="0">
    <w:nsid w:val="5B2900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6" w15:restartNumberingAfterBreak="0">
    <w:nsid w:val="5C2550A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7" w15:restartNumberingAfterBreak="0">
    <w:nsid w:val="5E3448B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8" w15:restartNumberingAfterBreak="0">
    <w:nsid w:val="5EB87A2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9" w15:restartNumberingAfterBreak="0">
    <w:nsid w:val="5F6B45E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0" w15:restartNumberingAfterBreak="0">
    <w:nsid w:val="5FBC683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1" w15:restartNumberingAfterBreak="0">
    <w:nsid w:val="606A150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2" w15:restartNumberingAfterBreak="0">
    <w:nsid w:val="65373F74"/>
    <w:multiLevelType w:val="multilevel"/>
    <w:tmpl w:val="88F8F774"/>
    <w:lvl w:ilvl="0">
      <w:start w:val="1"/>
      <w:numFmt w:val="lowerLetter"/>
      <w:lvlText w:val="(%1)"/>
      <w:lvlJc w:val="left"/>
      <w:pPr>
        <w:ind w:left="-4400" w:hanging="567"/>
      </w:pPr>
      <w:rPr>
        <w:rFonts w:hint="default"/>
      </w:rPr>
    </w:lvl>
    <w:lvl w:ilvl="1">
      <w:start w:val="1"/>
      <w:numFmt w:val="lowerRoman"/>
      <w:lvlText w:val="(%2)"/>
      <w:lvlJc w:val="left"/>
      <w:pPr>
        <w:ind w:left="-3833" w:hanging="567"/>
      </w:pPr>
      <w:rPr>
        <w:rFonts w:hint="default"/>
      </w:rPr>
    </w:lvl>
    <w:lvl w:ilvl="2">
      <w:start w:val="1"/>
      <w:numFmt w:val="decimal"/>
      <w:lvlText w:val="(%3)"/>
      <w:lvlJc w:val="left"/>
      <w:pPr>
        <w:ind w:left="-3266" w:hanging="567"/>
      </w:pPr>
      <w:rPr>
        <w:rFonts w:hint="default"/>
      </w:rPr>
    </w:lvl>
    <w:lvl w:ilvl="3">
      <w:start w:val="1"/>
      <w:numFmt w:val="lowerLetter"/>
      <w:lvlText w:val="(%4)"/>
      <w:lvlJc w:val="left"/>
      <w:pPr>
        <w:ind w:left="-2699" w:hanging="567"/>
      </w:pPr>
      <w:rPr>
        <w:rFonts w:hint="default"/>
      </w:rPr>
    </w:lvl>
    <w:lvl w:ilvl="4">
      <w:start w:val="1"/>
      <w:numFmt w:val="lowerRoman"/>
      <w:lvlText w:val="(%5)"/>
      <w:lvlJc w:val="left"/>
      <w:pPr>
        <w:ind w:left="-2132" w:hanging="567"/>
      </w:pPr>
      <w:rPr>
        <w:rFonts w:hint="default"/>
      </w:rPr>
    </w:lvl>
    <w:lvl w:ilvl="5">
      <w:start w:val="1"/>
      <w:numFmt w:val="decimal"/>
      <w:lvlText w:val="(%6)"/>
      <w:lvlJc w:val="left"/>
      <w:pPr>
        <w:ind w:left="-1565" w:hanging="567"/>
      </w:pPr>
      <w:rPr>
        <w:rFonts w:hint="default"/>
      </w:rPr>
    </w:lvl>
    <w:lvl w:ilvl="6">
      <w:start w:val="1"/>
      <w:numFmt w:val="lowerLetter"/>
      <w:lvlText w:val="(%7)"/>
      <w:lvlJc w:val="left"/>
      <w:pPr>
        <w:ind w:left="-998" w:hanging="567"/>
      </w:pPr>
      <w:rPr>
        <w:rFonts w:hint="default"/>
      </w:rPr>
    </w:lvl>
    <w:lvl w:ilvl="7">
      <w:start w:val="1"/>
      <w:numFmt w:val="lowerRoman"/>
      <w:lvlText w:val="(%8)"/>
      <w:lvlJc w:val="left"/>
      <w:pPr>
        <w:ind w:left="-431" w:hanging="567"/>
      </w:pPr>
      <w:rPr>
        <w:rFonts w:hint="default"/>
      </w:rPr>
    </w:lvl>
    <w:lvl w:ilvl="8">
      <w:start w:val="1"/>
      <w:numFmt w:val="decimal"/>
      <w:lvlText w:val="(%9)"/>
      <w:lvlJc w:val="left"/>
      <w:pPr>
        <w:ind w:left="136" w:hanging="567"/>
      </w:pPr>
      <w:rPr>
        <w:rFonts w:hint="default"/>
      </w:rPr>
    </w:lvl>
  </w:abstractNum>
  <w:abstractNum w:abstractNumId="93" w15:restartNumberingAfterBreak="0">
    <w:nsid w:val="668558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4" w15:restartNumberingAfterBreak="0">
    <w:nsid w:val="66FF108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5" w15:restartNumberingAfterBreak="0">
    <w:nsid w:val="6876483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6" w15:restartNumberingAfterBreak="0">
    <w:nsid w:val="690953D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7" w15:restartNumberingAfterBreak="0">
    <w:nsid w:val="6AAA4A1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8" w15:restartNumberingAfterBreak="0">
    <w:nsid w:val="74CC169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9" w15:restartNumberingAfterBreak="0">
    <w:nsid w:val="76432A9F"/>
    <w:multiLevelType w:val="singleLevel"/>
    <w:tmpl w:val="8F9A8994"/>
    <w:lvl w:ilvl="0">
      <w:start w:val="1"/>
      <w:numFmt w:val="bullet"/>
      <w:pStyle w:val="dkbullet"/>
      <w:lvlText w:val=""/>
      <w:lvlJc w:val="left"/>
      <w:pPr>
        <w:tabs>
          <w:tab w:val="num" w:pos="360"/>
        </w:tabs>
        <w:ind w:left="360" w:hanging="360"/>
      </w:pPr>
      <w:rPr>
        <w:rFonts w:ascii="Wingdings" w:hAnsi="Wingdings" w:hint="default"/>
        <w:b/>
        <w:i w:val="0"/>
        <w:sz w:val="28"/>
      </w:rPr>
    </w:lvl>
  </w:abstractNum>
  <w:abstractNum w:abstractNumId="100" w15:restartNumberingAfterBreak="0">
    <w:nsid w:val="76B24C1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1" w15:restartNumberingAfterBreak="0">
    <w:nsid w:val="7818034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2" w15:restartNumberingAfterBreak="0">
    <w:nsid w:val="7C773D9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3" w15:restartNumberingAfterBreak="0">
    <w:nsid w:val="7E5B305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4" w15:restartNumberingAfterBreak="0">
    <w:nsid w:val="7EA312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5" w15:restartNumberingAfterBreak="0">
    <w:nsid w:val="7F890FFC"/>
    <w:multiLevelType w:val="multilevel"/>
    <w:tmpl w:val="93EA22CE"/>
    <w:lvl w:ilvl="0">
      <w:start w:val="1"/>
      <w:numFmt w:val="upperLetter"/>
      <w:pStyle w:val="A3"/>
      <w:lvlText w:val="%1"/>
      <w:lvlJc w:val="left"/>
      <w:pPr>
        <w:tabs>
          <w:tab w:val="num" w:pos="851"/>
        </w:tabs>
        <w:ind w:left="851" w:hanging="851"/>
      </w:pPr>
      <w:rPr>
        <w:rFonts w:hint="default"/>
      </w:rPr>
    </w:lvl>
    <w:lvl w:ilvl="1">
      <w:start w:val="1"/>
      <w:numFmt w:val="none"/>
      <w:lvlText w:val="%1.1"/>
      <w:lvlJc w:val="left"/>
      <w:pPr>
        <w:tabs>
          <w:tab w:val="num" w:pos="851"/>
        </w:tabs>
        <w:ind w:left="851" w:hanging="851"/>
      </w:pPr>
      <w:rPr>
        <w:rFonts w:hint="default"/>
      </w:rPr>
    </w:lvl>
    <w:lvl w:ilvl="2">
      <w:start w:val="1"/>
      <w:numFmt w:val="decimal"/>
      <w:lvlText w:val="%1.%3.1"/>
      <w:lvlJc w:val="left"/>
      <w:pPr>
        <w:tabs>
          <w:tab w:val="num" w:pos="720"/>
        </w:tabs>
        <w:ind w:left="720" w:hanging="720"/>
      </w:pPr>
      <w:rPr>
        <w:rFonts w:hint="default"/>
      </w:rPr>
    </w:lvl>
    <w:lvl w:ilvl="3">
      <w:start w:val="1"/>
      <w:numFmt w:val="decimal"/>
      <w:lvlText w:val="%1.%2.%3.%4"/>
      <w:lvlJc w:val="left"/>
      <w:pPr>
        <w:tabs>
          <w:tab w:val="num" w:pos="864"/>
        </w:tabs>
        <w:ind w:left="864" w:hanging="864"/>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2520"/>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num w:numId="1" w16cid:durableId="917204280">
    <w:abstractNumId w:val="68"/>
  </w:num>
  <w:num w:numId="2" w16cid:durableId="673607669">
    <w:abstractNumId w:val="12"/>
  </w:num>
  <w:num w:numId="3" w16cid:durableId="1956056633">
    <w:abstractNumId w:val="0"/>
  </w:num>
  <w:num w:numId="4" w16cid:durableId="781149339">
    <w:abstractNumId w:val="13"/>
  </w:num>
  <w:num w:numId="5" w16cid:durableId="1476601335">
    <w:abstractNumId w:val="105"/>
  </w:num>
  <w:num w:numId="6" w16cid:durableId="2105606594">
    <w:abstractNumId w:val="8"/>
  </w:num>
  <w:num w:numId="7" w16cid:durableId="1186408827">
    <w:abstractNumId w:val="37"/>
  </w:num>
  <w:num w:numId="8" w16cid:durableId="1014117489">
    <w:abstractNumId w:val="54"/>
  </w:num>
  <w:num w:numId="9" w16cid:durableId="1540362268">
    <w:abstractNumId w:val="21"/>
  </w:num>
  <w:num w:numId="10" w16cid:durableId="363872609">
    <w:abstractNumId w:val="50"/>
  </w:num>
  <w:num w:numId="11" w16cid:durableId="76170574">
    <w:abstractNumId w:val="99"/>
  </w:num>
  <w:num w:numId="12" w16cid:durableId="1476489638">
    <w:abstractNumId w:val="79"/>
  </w:num>
  <w:num w:numId="13" w16cid:durableId="1418208931">
    <w:abstractNumId w:val="76"/>
  </w:num>
  <w:num w:numId="14" w16cid:durableId="1679381654">
    <w:abstractNumId w:val="49"/>
  </w:num>
  <w:num w:numId="15" w16cid:durableId="1390150519">
    <w:abstractNumId w:val="67"/>
  </w:num>
  <w:num w:numId="16" w16cid:durableId="31883002">
    <w:abstractNumId w:val="74"/>
  </w:num>
  <w:num w:numId="17" w16cid:durableId="447822587">
    <w:abstractNumId w:val="19"/>
  </w:num>
  <w:num w:numId="18" w16cid:durableId="267545450">
    <w:abstractNumId w:val="35"/>
  </w:num>
  <w:num w:numId="19" w16cid:durableId="1087993804">
    <w:abstractNumId w:val="42"/>
  </w:num>
  <w:num w:numId="20" w16cid:durableId="99224271">
    <w:abstractNumId w:val="34"/>
  </w:num>
  <w:num w:numId="21" w16cid:durableId="1873613749">
    <w:abstractNumId w:val="95"/>
  </w:num>
  <w:num w:numId="22" w16cid:durableId="968441309">
    <w:abstractNumId w:val="90"/>
  </w:num>
  <w:num w:numId="23" w16cid:durableId="1892374973">
    <w:abstractNumId w:val="84"/>
  </w:num>
  <w:num w:numId="24" w16cid:durableId="944649980">
    <w:abstractNumId w:val="66"/>
  </w:num>
  <w:num w:numId="25" w16cid:durableId="273632280">
    <w:abstractNumId w:val="61"/>
  </w:num>
  <w:num w:numId="26" w16cid:durableId="2077587195">
    <w:abstractNumId w:val="14"/>
  </w:num>
  <w:num w:numId="27" w16cid:durableId="804129307">
    <w:abstractNumId w:val="94"/>
  </w:num>
  <w:num w:numId="28" w16cid:durableId="2146193874">
    <w:abstractNumId w:val="72"/>
  </w:num>
  <w:num w:numId="29" w16cid:durableId="1543203504">
    <w:abstractNumId w:val="17"/>
  </w:num>
  <w:num w:numId="30" w16cid:durableId="918292788">
    <w:abstractNumId w:val="73"/>
  </w:num>
  <w:num w:numId="31" w16cid:durableId="1126853487">
    <w:abstractNumId w:val="32"/>
  </w:num>
  <w:num w:numId="32" w16cid:durableId="1470517668">
    <w:abstractNumId w:val="59"/>
  </w:num>
  <w:num w:numId="33" w16cid:durableId="1739159885">
    <w:abstractNumId w:val="63"/>
  </w:num>
  <w:num w:numId="34" w16cid:durableId="203521071">
    <w:abstractNumId w:val="5"/>
  </w:num>
  <w:num w:numId="35" w16cid:durableId="1964536088">
    <w:abstractNumId w:val="103"/>
  </w:num>
  <w:num w:numId="36" w16cid:durableId="656374834">
    <w:abstractNumId w:val="36"/>
  </w:num>
  <w:num w:numId="37" w16cid:durableId="1253777575">
    <w:abstractNumId w:val="45"/>
  </w:num>
  <w:num w:numId="38" w16cid:durableId="240137850">
    <w:abstractNumId w:val="41"/>
  </w:num>
  <w:num w:numId="39" w16cid:durableId="318577109">
    <w:abstractNumId w:val="33"/>
  </w:num>
  <w:num w:numId="40" w16cid:durableId="1177695720">
    <w:abstractNumId w:val="3"/>
  </w:num>
  <w:num w:numId="41" w16cid:durableId="22830002">
    <w:abstractNumId w:val="53"/>
  </w:num>
  <w:num w:numId="42" w16cid:durableId="737360431">
    <w:abstractNumId w:val="100"/>
  </w:num>
  <w:num w:numId="43" w16cid:durableId="542252087">
    <w:abstractNumId w:val="101"/>
  </w:num>
  <w:num w:numId="44" w16cid:durableId="14426569">
    <w:abstractNumId w:val="6"/>
  </w:num>
  <w:num w:numId="45" w16cid:durableId="1819495885">
    <w:abstractNumId w:val="11"/>
  </w:num>
  <w:num w:numId="46" w16cid:durableId="522208612">
    <w:abstractNumId w:val="20"/>
  </w:num>
  <w:num w:numId="47" w16cid:durableId="416097958">
    <w:abstractNumId w:val="31"/>
  </w:num>
  <w:num w:numId="48" w16cid:durableId="1906405275">
    <w:abstractNumId w:val="78"/>
  </w:num>
  <w:num w:numId="49" w16cid:durableId="163252805">
    <w:abstractNumId w:val="7"/>
  </w:num>
  <w:num w:numId="50" w16cid:durableId="1110003898">
    <w:abstractNumId w:val="15"/>
  </w:num>
  <w:num w:numId="51" w16cid:durableId="329061608">
    <w:abstractNumId w:val="9"/>
  </w:num>
  <w:num w:numId="52" w16cid:durableId="217792106">
    <w:abstractNumId w:val="75"/>
  </w:num>
  <w:num w:numId="53" w16cid:durableId="1687709477">
    <w:abstractNumId w:val="93"/>
  </w:num>
  <w:num w:numId="54" w16cid:durableId="641740902">
    <w:abstractNumId w:val="4"/>
  </w:num>
  <w:num w:numId="55" w16cid:durableId="1797529182">
    <w:abstractNumId w:val="86"/>
  </w:num>
  <w:num w:numId="56" w16cid:durableId="1839152359">
    <w:abstractNumId w:val="16"/>
  </w:num>
  <w:num w:numId="57" w16cid:durableId="489370108">
    <w:abstractNumId w:val="56"/>
  </w:num>
  <w:num w:numId="58" w16cid:durableId="1746879611">
    <w:abstractNumId w:val="40"/>
  </w:num>
  <w:num w:numId="59" w16cid:durableId="154688254">
    <w:abstractNumId w:val="30"/>
  </w:num>
  <w:num w:numId="60" w16cid:durableId="1187521183">
    <w:abstractNumId w:val="27"/>
  </w:num>
  <w:num w:numId="61" w16cid:durableId="890388780">
    <w:abstractNumId w:val="52"/>
  </w:num>
  <w:num w:numId="62" w16cid:durableId="2012561273">
    <w:abstractNumId w:val="47"/>
  </w:num>
  <w:num w:numId="63" w16cid:durableId="1635720889">
    <w:abstractNumId w:val="96"/>
  </w:num>
  <w:num w:numId="64" w16cid:durableId="892430118">
    <w:abstractNumId w:val="77"/>
  </w:num>
  <w:num w:numId="65" w16cid:durableId="1405907012">
    <w:abstractNumId w:val="70"/>
  </w:num>
  <w:num w:numId="66" w16cid:durableId="320471301">
    <w:abstractNumId w:val="85"/>
  </w:num>
  <w:num w:numId="67" w16cid:durableId="1655911513">
    <w:abstractNumId w:val="80"/>
  </w:num>
  <w:num w:numId="68" w16cid:durableId="1145857624">
    <w:abstractNumId w:val="64"/>
  </w:num>
  <w:num w:numId="69" w16cid:durableId="377975745">
    <w:abstractNumId w:val="55"/>
  </w:num>
  <w:num w:numId="70" w16cid:durableId="2072844387">
    <w:abstractNumId w:val="62"/>
  </w:num>
  <w:num w:numId="71" w16cid:durableId="1849754776">
    <w:abstractNumId w:val="83"/>
  </w:num>
  <w:num w:numId="72" w16cid:durableId="340551622">
    <w:abstractNumId w:val="97"/>
  </w:num>
  <w:num w:numId="73" w16cid:durableId="904529180">
    <w:abstractNumId w:val="46"/>
  </w:num>
  <w:num w:numId="74" w16cid:durableId="161049486">
    <w:abstractNumId w:val="89"/>
  </w:num>
  <w:num w:numId="75" w16cid:durableId="790635117">
    <w:abstractNumId w:val="87"/>
  </w:num>
  <w:num w:numId="76" w16cid:durableId="1137911662">
    <w:abstractNumId w:val="18"/>
  </w:num>
  <w:num w:numId="77" w16cid:durableId="223611016">
    <w:abstractNumId w:val="69"/>
  </w:num>
  <w:num w:numId="78" w16cid:durableId="2089883078">
    <w:abstractNumId w:val="60"/>
  </w:num>
  <w:num w:numId="79" w16cid:durableId="1283148449">
    <w:abstractNumId w:val="104"/>
  </w:num>
  <w:num w:numId="80" w16cid:durableId="141892020">
    <w:abstractNumId w:val="44"/>
  </w:num>
  <w:num w:numId="81" w16cid:durableId="257761559">
    <w:abstractNumId w:val="26"/>
  </w:num>
  <w:num w:numId="82" w16cid:durableId="1670600471">
    <w:abstractNumId w:val="58"/>
  </w:num>
  <w:num w:numId="83" w16cid:durableId="1029068620">
    <w:abstractNumId w:val="2"/>
  </w:num>
  <w:num w:numId="84" w16cid:durableId="1790926689">
    <w:abstractNumId w:val="91"/>
  </w:num>
  <w:num w:numId="85" w16cid:durableId="1666011786">
    <w:abstractNumId w:val="38"/>
  </w:num>
  <w:num w:numId="86" w16cid:durableId="1370955057">
    <w:abstractNumId w:val="25"/>
  </w:num>
  <w:num w:numId="87" w16cid:durableId="1674991369">
    <w:abstractNumId w:val="71"/>
  </w:num>
  <w:num w:numId="88" w16cid:durableId="1203054702">
    <w:abstractNumId w:val="22"/>
  </w:num>
  <w:num w:numId="89" w16cid:durableId="2110349409">
    <w:abstractNumId w:val="43"/>
  </w:num>
  <w:num w:numId="90" w16cid:durableId="866480979">
    <w:abstractNumId w:val="24"/>
  </w:num>
  <w:num w:numId="91" w16cid:durableId="1332172202">
    <w:abstractNumId w:val="82"/>
  </w:num>
  <w:num w:numId="92" w16cid:durableId="577251760">
    <w:abstractNumId w:val="102"/>
  </w:num>
  <w:num w:numId="93" w16cid:durableId="619187791">
    <w:abstractNumId w:val="98"/>
  </w:num>
  <w:num w:numId="94" w16cid:durableId="483811808">
    <w:abstractNumId w:val="23"/>
  </w:num>
  <w:num w:numId="95" w16cid:durableId="1965647432">
    <w:abstractNumId w:val="10"/>
  </w:num>
  <w:num w:numId="96" w16cid:durableId="182288189">
    <w:abstractNumId w:val="88"/>
  </w:num>
  <w:num w:numId="97" w16cid:durableId="1843619153">
    <w:abstractNumId w:val="81"/>
  </w:num>
  <w:num w:numId="98" w16cid:durableId="1888372809">
    <w:abstractNumId w:val="65"/>
  </w:num>
  <w:num w:numId="99" w16cid:durableId="468012054">
    <w:abstractNumId w:val="1"/>
  </w:num>
  <w:num w:numId="100" w16cid:durableId="1427995017">
    <w:abstractNumId w:val="57"/>
  </w:num>
  <w:num w:numId="101" w16cid:durableId="292829675">
    <w:abstractNumId w:val="39"/>
  </w:num>
  <w:num w:numId="102" w16cid:durableId="1537231529">
    <w:abstractNumId w:val="92"/>
  </w:num>
  <w:num w:numId="103" w16cid:durableId="543180052">
    <w:abstractNumId w:val="51"/>
  </w:num>
  <w:num w:numId="104" w16cid:durableId="1594628582">
    <w:abstractNumId w:val="28"/>
  </w:num>
  <w:num w:numId="105" w16cid:durableId="585306508">
    <w:abstractNumId w:val="29"/>
  </w:num>
  <w:numIdMacAtCleanup w:val="101"/>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zoom w:percent="100"/>
  <w:proofState w:spelling="clean" w:grammar="clean"/>
  <w:documentProtection w:enforcement="0"/>
  <w:autoFormatOverride/>
  <w:defaultTabStop w:val="567"/>
  <w:characterSpacingControl w:val="doNotCompress"/>
  <w:savePreviewPicture/>
  <w:hdrShapeDefaults>
    <o:shapedefaults v:ext="edit" spidmax="2050"/>
  </w:hdrShapeDefaults>
  <w:footnotePr>
    <w:footnote w:id="-1"/>
    <w:footnote w:id="0"/>
  </w:footnotePr>
  <w:endnotePr>
    <w:endnote w:id="-1"/>
    <w:endnote w:id="0"/>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311971"/>
    <w:rsid w:val="00001165"/>
    <w:rsid w:val="00001DE5"/>
    <w:rsid w:val="000066D8"/>
    <w:rsid w:val="0000743F"/>
    <w:rsid w:val="00025B8A"/>
    <w:rsid w:val="00025CF4"/>
    <w:rsid w:val="0002713C"/>
    <w:rsid w:val="0003762D"/>
    <w:rsid w:val="00051E74"/>
    <w:rsid w:val="00056E93"/>
    <w:rsid w:val="000875DD"/>
    <w:rsid w:val="00087CD2"/>
    <w:rsid w:val="000A01AD"/>
    <w:rsid w:val="000A19A5"/>
    <w:rsid w:val="000A4D76"/>
    <w:rsid w:val="000B3D25"/>
    <w:rsid w:val="000C02B6"/>
    <w:rsid w:val="000C56A7"/>
    <w:rsid w:val="000C68A6"/>
    <w:rsid w:val="000D0338"/>
    <w:rsid w:val="000D133B"/>
    <w:rsid w:val="000E10A1"/>
    <w:rsid w:val="000E6F8E"/>
    <w:rsid w:val="000E703C"/>
    <w:rsid w:val="000F2B2F"/>
    <w:rsid w:val="00103520"/>
    <w:rsid w:val="00103EF0"/>
    <w:rsid w:val="0010735E"/>
    <w:rsid w:val="0011532B"/>
    <w:rsid w:val="001203AD"/>
    <w:rsid w:val="00122972"/>
    <w:rsid w:val="00123562"/>
    <w:rsid w:val="0013132F"/>
    <w:rsid w:val="001313AD"/>
    <w:rsid w:val="00132B52"/>
    <w:rsid w:val="00154098"/>
    <w:rsid w:val="00161B69"/>
    <w:rsid w:val="00180F03"/>
    <w:rsid w:val="00184BD7"/>
    <w:rsid w:val="00187131"/>
    <w:rsid w:val="00187E65"/>
    <w:rsid w:val="001948CC"/>
    <w:rsid w:val="00194FE1"/>
    <w:rsid w:val="001A12A9"/>
    <w:rsid w:val="001A149F"/>
    <w:rsid w:val="001A421B"/>
    <w:rsid w:val="001B0510"/>
    <w:rsid w:val="001B2FE2"/>
    <w:rsid w:val="001B41E3"/>
    <w:rsid w:val="001C63F1"/>
    <w:rsid w:val="001D1C9E"/>
    <w:rsid w:val="001E2F3D"/>
    <w:rsid w:val="001E3F54"/>
    <w:rsid w:val="001E6D58"/>
    <w:rsid w:val="001F5EDD"/>
    <w:rsid w:val="001F62B5"/>
    <w:rsid w:val="001F64EB"/>
    <w:rsid w:val="001F7572"/>
    <w:rsid w:val="00212A04"/>
    <w:rsid w:val="002156EE"/>
    <w:rsid w:val="00223B97"/>
    <w:rsid w:val="00224862"/>
    <w:rsid w:val="00227CFB"/>
    <w:rsid w:val="00236EBF"/>
    <w:rsid w:val="00260F2A"/>
    <w:rsid w:val="0026470C"/>
    <w:rsid w:val="00286FBD"/>
    <w:rsid w:val="00287890"/>
    <w:rsid w:val="002911F2"/>
    <w:rsid w:val="002A3AA8"/>
    <w:rsid w:val="002B10F2"/>
    <w:rsid w:val="002B260C"/>
    <w:rsid w:val="002C300A"/>
    <w:rsid w:val="002C7A32"/>
    <w:rsid w:val="002C7B6E"/>
    <w:rsid w:val="002D68FB"/>
    <w:rsid w:val="002E0B1E"/>
    <w:rsid w:val="002E1E41"/>
    <w:rsid w:val="002E2228"/>
    <w:rsid w:val="00302F45"/>
    <w:rsid w:val="00311971"/>
    <w:rsid w:val="00312B9B"/>
    <w:rsid w:val="003210AE"/>
    <w:rsid w:val="003238E8"/>
    <w:rsid w:val="00335353"/>
    <w:rsid w:val="003531F7"/>
    <w:rsid w:val="00355E9B"/>
    <w:rsid w:val="0036296B"/>
    <w:rsid w:val="0036570B"/>
    <w:rsid w:val="00365ED7"/>
    <w:rsid w:val="003672E8"/>
    <w:rsid w:val="003811AA"/>
    <w:rsid w:val="00381611"/>
    <w:rsid w:val="003B190C"/>
    <w:rsid w:val="003C12EB"/>
    <w:rsid w:val="003C2D74"/>
    <w:rsid w:val="003C58AF"/>
    <w:rsid w:val="003D0BE9"/>
    <w:rsid w:val="003E0A27"/>
    <w:rsid w:val="003E54A0"/>
    <w:rsid w:val="003F762F"/>
    <w:rsid w:val="003F7BFE"/>
    <w:rsid w:val="00400714"/>
    <w:rsid w:val="00414DB2"/>
    <w:rsid w:val="0042144E"/>
    <w:rsid w:val="00423854"/>
    <w:rsid w:val="00432E70"/>
    <w:rsid w:val="004419A0"/>
    <w:rsid w:val="004452B2"/>
    <w:rsid w:val="00445B91"/>
    <w:rsid w:val="004533CB"/>
    <w:rsid w:val="00453E9D"/>
    <w:rsid w:val="004553A5"/>
    <w:rsid w:val="00464840"/>
    <w:rsid w:val="00471487"/>
    <w:rsid w:val="004808F6"/>
    <w:rsid w:val="004814E8"/>
    <w:rsid w:val="00486053"/>
    <w:rsid w:val="00492346"/>
    <w:rsid w:val="004B0829"/>
    <w:rsid w:val="004C3A3C"/>
    <w:rsid w:val="004C5620"/>
    <w:rsid w:val="004D4764"/>
    <w:rsid w:val="004E1D55"/>
    <w:rsid w:val="004E3E3D"/>
    <w:rsid w:val="004E6F0A"/>
    <w:rsid w:val="004F260E"/>
    <w:rsid w:val="005048EE"/>
    <w:rsid w:val="00513DED"/>
    <w:rsid w:val="0051571F"/>
    <w:rsid w:val="00520716"/>
    <w:rsid w:val="00525C33"/>
    <w:rsid w:val="00534B6F"/>
    <w:rsid w:val="0055137F"/>
    <w:rsid w:val="00552EE5"/>
    <w:rsid w:val="00564988"/>
    <w:rsid w:val="005650AA"/>
    <w:rsid w:val="005721E2"/>
    <w:rsid w:val="00582179"/>
    <w:rsid w:val="005A2D1D"/>
    <w:rsid w:val="005A2D7F"/>
    <w:rsid w:val="005A3FDF"/>
    <w:rsid w:val="005A6479"/>
    <w:rsid w:val="005B4A13"/>
    <w:rsid w:val="005B6F06"/>
    <w:rsid w:val="005E3296"/>
    <w:rsid w:val="005E4CC1"/>
    <w:rsid w:val="005E7FD6"/>
    <w:rsid w:val="005F493D"/>
    <w:rsid w:val="005F4F77"/>
    <w:rsid w:val="005F6B08"/>
    <w:rsid w:val="0060074E"/>
    <w:rsid w:val="006019D5"/>
    <w:rsid w:val="00603845"/>
    <w:rsid w:val="00612C00"/>
    <w:rsid w:val="00622921"/>
    <w:rsid w:val="00625CDD"/>
    <w:rsid w:val="0062646B"/>
    <w:rsid w:val="00634C43"/>
    <w:rsid w:val="00635218"/>
    <w:rsid w:val="006374D3"/>
    <w:rsid w:val="00641D13"/>
    <w:rsid w:val="00646787"/>
    <w:rsid w:val="00655805"/>
    <w:rsid w:val="0068658C"/>
    <w:rsid w:val="006875BE"/>
    <w:rsid w:val="006B23DE"/>
    <w:rsid w:val="006B5E63"/>
    <w:rsid w:val="006C0A8D"/>
    <w:rsid w:val="006C5BF1"/>
    <w:rsid w:val="006C6EC8"/>
    <w:rsid w:val="006D1D90"/>
    <w:rsid w:val="006F011E"/>
    <w:rsid w:val="006F6614"/>
    <w:rsid w:val="006F7F77"/>
    <w:rsid w:val="00710F8D"/>
    <w:rsid w:val="00715AC5"/>
    <w:rsid w:val="00716354"/>
    <w:rsid w:val="0072505B"/>
    <w:rsid w:val="00733FB4"/>
    <w:rsid w:val="00741626"/>
    <w:rsid w:val="00742328"/>
    <w:rsid w:val="007436EE"/>
    <w:rsid w:val="00751665"/>
    <w:rsid w:val="0075293C"/>
    <w:rsid w:val="007531A4"/>
    <w:rsid w:val="00760521"/>
    <w:rsid w:val="007750E3"/>
    <w:rsid w:val="0079039A"/>
    <w:rsid w:val="00791129"/>
    <w:rsid w:val="00792D4C"/>
    <w:rsid w:val="007A76D4"/>
    <w:rsid w:val="007B3879"/>
    <w:rsid w:val="007B689E"/>
    <w:rsid w:val="007C59A9"/>
    <w:rsid w:val="007C6533"/>
    <w:rsid w:val="007D6919"/>
    <w:rsid w:val="007E0070"/>
    <w:rsid w:val="007E6FC0"/>
    <w:rsid w:val="007F2F8F"/>
    <w:rsid w:val="00805BE2"/>
    <w:rsid w:val="00820499"/>
    <w:rsid w:val="00820BBC"/>
    <w:rsid w:val="0083551A"/>
    <w:rsid w:val="00837D22"/>
    <w:rsid w:val="00840E16"/>
    <w:rsid w:val="00842404"/>
    <w:rsid w:val="00886179"/>
    <w:rsid w:val="00887169"/>
    <w:rsid w:val="00891392"/>
    <w:rsid w:val="0089296C"/>
    <w:rsid w:val="008930CD"/>
    <w:rsid w:val="008A128C"/>
    <w:rsid w:val="008A2B1A"/>
    <w:rsid w:val="008A3D63"/>
    <w:rsid w:val="008B1067"/>
    <w:rsid w:val="008B2782"/>
    <w:rsid w:val="008C208C"/>
    <w:rsid w:val="008C2D3B"/>
    <w:rsid w:val="008D0EA5"/>
    <w:rsid w:val="008D3DBA"/>
    <w:rsid w:val="008E158F"/>
    <w:rsid w:val="008E2247"/>
    <w:rsid w:val="008F2913"/>
    <w:rsid w:val="008F6DB7"/>
    <w:rsid w:val="0090233F"/>
    <w:rsid w:val="009056E8"/>
    <w:rsid w:val="00911873"/>
    <w:rsid w:val="00912911"/>
    <w:rsid w:val="00922BAF"/>
    <w:rsid w:val="00924BA5"/>
    <w:rsid w:val="009256E7"/>
    <w:rsid w:val="00941064"/>
    <w:rsid w:val="00944C4B"/>
    <w:rsid w:val="00960F83"/>
    <w:rsid w:val="00961F82"/>
    <w:rsid w:val="009A6CDE"/>
    <w:rsid w:val="009B7620"/>
    <w:rsid w:val="009C21F4"/>
    <w:rsid w:val="009C60B8"/>
    <w:rsid w:val="009D4A00"/>
    <w:rsid w:val="009D7991"/>
    <w:rsid w:val="009F4D84"/>
    <w:rsid w:val="009F515B"/>
    <w:rsid w:val="00A058DB"/>
    <w:rsid w:val="00A06C58"/>
    <w:rsid w:val="00A1058C"/>
    <w:rsid w:val="00A1486E"/>
    <w:rsid w:val="00A21293"/>
    <w:rsid w:val="00A21FCD"/>
    <w:rsid w:val="00A232F5"/>
    <w:rsid w:val="00A31D01"/>
    <w:rsid w:val="00A406DF"/>
    <w:rsid w:val="00A44D99"/>
    <w:rsid w:val="00A56683"/>
    <w:rsid w:val="00A651AE"/>
    <w:rsid w:val="00A7704A"/>
    <w:rsid w:val="00A87B4D"/>
    <w:rsid w:val="00A943F8"/>
    <w:rsid w:val="00A9736F"/>
    <w:rsid w:val="00A97FC3"/>
    <w:rsid w:val="00AA33FF"/>
    <w:rsid w:val="00AA3CDF"/>
    <w:rsid w:val="00AB0B86"/>
    <w:rsid w:val="00AC0513"/>
    <w:rsid w:val="00AC5B40"/>
    <w:rsid w:val="00AC7C1D"/>
    <w:rsid w:val="00AF0DD3"/>
    <w:rsid w:val="00AF3D19"/>
    <w:rsid w:val="00B00F9A"/>
    <w:rsid w:val="00B03535"/>
    <w:rsid w:val="00B03D84"/>
    <w:rsid w:val="00B06C7C"/>
    <w:rsid w:val="00B21670"/>
    <w:rsid w:val="00B21C62"/>
    <w:rsid w:val="00B26E4D"/>
    <w:rsid w:val="00B313D3"/>
    <w:rsid w:val="00B3466C"/>
    <w:rsid w:val="00B45374"/>
    <w:rsid w:val="00B50AAC"/>
    <w:rsid w:val="00B562F3"/>
    <w:rsid w:val="00B6276C"/>
    <w:rsid w:val="00B7255B"/>
    <w:rsid w:val="00B80FF6"/>
    <w:rsid w:val="00B9152C"/>
    <w:rsid w:val="00BA256A"/>
    <w:rsid w:val="00BA33F1"/>
    <w:rsid w:val="00BB048D"/>
    <w:rsid w:val="00BB365B"/>
    <w:rsid w:val="00BC35B1"/>
    <w:rsid w:val="00BD6091"/>
    <w:rsid w:val="00BE047D"/>
    <w:rsid w:val="00BE50C6"/>
    <w:rsid w:val="00BF6DEC"/>
    <w:rsid w:val="00C026C6"/>
    <w:rsid w:val="00C0619F"/>
    <w:rsid w:val="00C15393"/>
    <w:rsid w:val="00C2646C"/>
    <w:rsid w:val="00C32641"/>
    <w:rsid w:val="00C43725"/>
    <w:rsid w:val="00C557E5"/>
    <w:rsid w:val="00C62945"/>
    <w:rsid w:val="00C66667"/>
    <w:rsid w:val="00C7701B"/>
    <w:rsid w:val="00C77DE3"/>
    <w:rsid w:val="00C81B24"/>
    <w:rsid w:val="00C82094"/>
    <w:rsid w:val="00C828ED"/>
    <w:rsid w:val="00C838A7"/>
    <w:rsid w:val="00C92D10"/>
    <w:rsid w:val="00CA0B40"/>
    <w:rsid w:val="00CA2193"/>
    <w:rsid w:val="00CA6749"/>
    <w:rsid w:val="00CB489E"/>
    <w:rsid w:val="00CB4B80"/>
    <w:rsid w:val="00CC09C0"/>
    <w:rsid w:val="00CE321E"/>
    <w:rsid w:val="00CF2EE9"/>
    <w:rsid w:val="00D05D47"/>
    <w:rsid w:val="00D131A7"/>
    <w:rsid w:val="00D24FD4"/>
    <w:rsid w:val="00D277BF"/>
    <w:rsid w:val="00D35D88"/>
    <w:rsid w:val="00D41F1F"/>
    <w:rsid w:val="00D42328"/>
    <w:rsid w:val="00D44BDF"/>
    <w:rsid w:val="00D47221"/>
    <w:rsid w:val="00D51798"/>
    <w:rsid w:val="00D61DC6"/>
    <w:rsid w:val="00D6227C"/>
    <w:rsid w:val="00D64DC3"/>
    <w:rsid w:val="00D730BF"/>
    <w:rsid w:val="00D7773B"/>
    <w:rsid w:val="00D80938"/>
    <w:rsid w:val="00D92412"/>
    <w:rsid w:val="00D94A2E"/>
    <w:rsid w:val="00DA2545"/>
    <w:rsid w:val="00DB5570"/>
    <w:rsid w:val="00DB744A"/>
    <w:rsid w:val="00DC2B91"/>
    <w:rsid w:val="00DC36C3"/>
    <w:rsid w:val="00DC769E"/>
    <w:rsid w:val="00DE2482"/>
    <w:rsid w:val="00DF0A1E"/>
    <w:rsid w:val="00E01861"/>
    <w:rsid w:val="00E030BC"/>
    <w:rsid w:val="00E044EF"/>
    <w:rsid w:val="00E10128"/>
    <w:rsid w:val="00E14656"/>
    <w:rsid w:val="00E15F47"/>
    <w:rsid w:val="00E21EF6"/>
    <w:rsid w:val="00E225F2"/>
    <w:rsid w:val="00E240E3"/>
    <w:rsid w:val="00E2713B"/>
    <w:rsid w:val="00E300AB"/>
    <w:rsid w:val="00E36240"/>
    <w:rsid w:val="00E364E2"/>
    <w:rsid w:val="00E424B7"/>
    <w:rsid w:val="00E53C9E"/>
    <w:rsid w:val="00E547B2"/>
    <w:rsid w:val="00E5740F"/>
    <w:rsid w:val="00E607C2"/>
    <w:rsid w:val="00E63E7D"/>
    <w:rsid w:val="00E65022"/>
    <w:rsid w:val="00E76D07"/>
    <w:rsid w:val="00E8131F"/>
    <w:rsid w:val="00E83D81"/>
    <w:rsid w:val="00E83E33"/>
    <w:rsid w:val="00E8640E"/>
    <w:rsid w:val="00EA6A84"/>
    <w:rsid w:val="00EA6BC2"/>
    <w:rsid w:val="00EB29DD"/>
    <w:rsid w:val="00EB2C53"/>
    <w:rsid w:val="00EB4B6A"/>
    <w:rsid w:val="00EC49AA"/>
    <w:rsid w:val="00EC6F7C"/>
    <w:rsid w:val="00EE5364"/>
    <w:rsid w:val="00EE5BC5"/>
    <w:rsid w:val="00EF6482"/>
    <w:rsid w:val="00F111A0"/>
    <w:rsid w:val="00F15602"/>
    <w:rsid w:val="00F17892"/>
    <w:rsid w:val="00F2293B"/>
    <w:rsid w:val="00F34F50"/>
    <w:rsid w:val="00F37BD6"/>
    <w:rsid w:val="00F41519"/>
    <w:rsid w:val="00F54CE2"/>
    <w:rsid w:val="00F57298"/>
    <w:rsid w:val="00F61C86"/>
    <w:rsid w:val="00F6669C"/>
    <w:rsid w:val="00F70A16"/>
    <w:rsid w:val="00F711D1"/>
    <w:rsid w:val="00F73867"/>
    <w:rsid w:val="00F77F1B"/>
    <w:rsid w:val="00F80A92"/>
    <w:rsid w:val="00F91DE2"/>
    <w:rsid w:val="00F951FD"/>
    <w:rsid w:val="00FA0A1B"/>
    <w:rsid w:val="00FA3847"/>
    <w:rsid w:val="00FC2616"/>
    <w:rsid w:val="00FC5021"/>
    <w:rsid w:val="00FD5364"/>
    <w:rsid w:val="00FF48F6"/>
  </w:rsids>
  <m:mathPr>
    <m:mathFont m:val="Cambria Math"/>
    <m:brkBin m:val="before"/>
    <m:brkBinSub m:val="--"/>
    <m:smallFrac m:val="0"/>
    <m:dispDef/>
    <m:lMargin m:val="0"/>
    <m:rMargin m:val="0"/>
    <m:defJc m:val="centerGroup"/>
    <m:wrapIndent m:val="1440"/>
    <m:intLim m:val="subSup"/>
    <m:naryLim m:val="undOvr"/>
  </m:mathPr>
  <w:attachedSchema w:val="urn:schemas-microsoft-com:office:smarttags"/>
  <w:themeFontLang w:val="en-Z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109F108E"/>
  <w15:chartTrackingRefBased/>
  <w15:docId w15:val="{62AFCED0-0383-4FB7-BD7E-11AA55A59A81}"/>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Calibri Light" w:eastAsiaTheme="minorHAnsi" w:hAnsi="Calibri Light" w:cstheme="majorBidi"/>
        <w:sz w:val="22"/>
        <w:szCs w:val="22"/>
        <w:lang w:val="en-ZA" w:eastAsia="en-US" w:bidi="ar-SA"/>
      </w:rPr>
    </w:rPrDefault>
    <w:pPrDefault>
      <w:pPr>
        <w:spacing w:after="120" w:line="276" w:lineRule="auto"/>
      </w:pPr>
    </w:pPrDefault>
  </w:docDefaults>
  <w:latentStyles w:defLockedState="0" w:defUIPriority="99" w:defSemiHidden="0" w:defUnhideWhenUsed="0" w:defQFormat="0" w:count="376">
    <w:lsdException w:name="Normal" w:uiPriority="0" w:qFormat="1"/>
    <w:lsdException w:name="heading 1" w:uiPriority="0" w:qFormat="1"/>
    <w:lsdException w:name="heading 2" w:semiHidden="1" w:uiPriority="0" w:unhideWhenUsed="1" w:qFormat="1"/>
    <w:lsdException w:name="heading 3" w:semiHidden="1" w:uiPriority="0" w:unhideWhenUsed="1" w:qFormat="1"/>
    <w:lsdException w:name="heading 4" w:semiHidden="1" w:uiPriority="0" w:unhideWhenUsed="1" w:qFormat="1"/>
    <w:lsdException w:name="heading 5" w:semiHidden="1" w:uiPriority="0" w:unhideWhenUsed="1" w:qFormat="1"/>
    <w:lsdException w:name="heading 6" w:semiHidden="1" w:uiPriority="0" w:unhideWhenUsed="1" w:qFormat="1"/>
    <w:lsdException w:name="heading 7" w:semiHidden="1" w:uiPriority="0" w:unhideWhenUsed="1" w:qFormat="1"/>
    <w:lsdException w:name="heading 8" w:semiHidden="1" w:uiPriority="0" w:unhideWhenUsed="1" w:qFormat="1"/>
    <w:lsdException w:name="heading 9" w:semiHidden="1" w:uiPriority="0" w:unhideWhenUsed="1" w:qFormat="1"/>
    <w:lsdException w:name="index 1" w:semiHidden="1" w:uiPriority="0"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qFormat="1"/>
    <w:lsdException w:name="toc 3"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iPriority="0" w:unhideWhenUsed="1"/>
    <w:lsdException w:name="footnote text" w:semiHidden="1" w:uiPriority="0" w:unhideWhenUsed="1"/>
    <w:lsdException w:name="annotation text" w:semiHidden="1" w:uiPriority="0" w:unhideWhenUsed="1"/>
    <w:lsdException w:name="header" w:semiHidden="1" w:uiPriority="0" w:unhideWhenUsed="1"/>
    <w:lsdException w:name="footer" w:semiHidden="1" w:unhideWhenUsed="1"/>
    <w:lsdException w:name="index heading" w:semiHidden="1" w:uiPriority="0" w:unhideWhenUsed="1"/>
    <w:lsdException w:name="caption" w:semiHidden="1" w:uiPriority="0"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iPriority="0" w:unhideWhenUsed="1"/>
    <w:lsdException w:name="line number" w:semiHidden="1" w:unhideWhenUsed="1"/>
    <w:lsdException w:name="page number" w:semiHidden="1" w:uiPriority="0"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iPriority="0"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iPriority="0" w:unhideWhenUsed="1"/>
    <w:lsdException w:name="List Bullet 3" w:semiHidden="1" w:unhideWhenUsed="1"/>
    <w:lsdException w:name="List Bullet 4" w:semiHidden="1" w:unhideWhenUsed="1"/>
    <w:lsdException w:name="List Bullet 5" w:semiHidden="1" w:uiPriority="0"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0" w:qFormat="1"/>
    <w:lsdException w:name="Closing" w:semiHidden="1" w:unhideWhenUsed="1"/>
    <w:lsdException w:name="Signature" w:semiHidden="1" w:unhideWhenUsed="1"/>
    <w:lsdException w:name="Default Paragraph Font" w:semiHidden="1" w:uiPriority="1" w:unhideWhenUsed="1"/>
    <w:lsdException w:name="Body Text" w:semiHidden="1" w:uiPriority="0" w:unhideWhenUsed="1"/>
    <w:lsdException w:name="Body Text Indent" w:semiHidden="1" w:uiPriority="0" w:unhideWhenUsed="1"/>
    <w:lsdException w:name="List Continue" w:semiHidden="1" w:unhideWhenUsed="1"/>
    <w:lsdException w:name="List Continue 2" w:semiHidden="1" w:uiPriority="0" w:unhideWhenUsed="1"/>
    <w:lsdException w:name="List Continue 3" w:semiHidden="1" w:uiPriority="0" w:unhideWhenUsed="1"/>
    <w:lsdException w:name="List Continue 4" w:semiHidden="1" w:unhideWhenUsed="1"/>
    <w:lsdException w:name="List Continue 5" w:semiHidden="1" w:unhideWhenUsed="1"/>
    <w:lsdException w:name="Message Header" w:semiHidden="1" w:unhideWhenUsed="1"/>
    <w:lsdException w:name="Subtitle" w:uiPriority="0"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iPriority="0" w:unhideWhenUsed="1"/>
    <w:lsdException w:name="Body Text Indent 3" w:semiHidden="1" w:uiPriority="0" w:unhideWhenUsed="1"/>
    <w:lsdException w:name="Block Text" w:semiHidden="1" w:uiPriority="0" w:unhideWhenUsed="1"/>
    <w:lsdException w:name="Hyperlink" w:semiHidden="1" w:unhideWhenUsed="1"/>
    <w:lsdException w:name="FollowedHyperlink" w:semiHidden="1" w:uiPriority="0" w:unhideWhenUsed="1"/>
    <w:lsdException w:name="Strong" w:uiPriority="22" w:qFormat="1"/>
    <w:lsdException w:name="Emphasis" w:uiPriority="20" w:qFormat="1"/>
    <w:lsdException w:name="Document Map" w:semiHidden="1" w:uiPriority="0" w:unhideWhenUsed="1"/>
    <w:lsdException w:name="Plain Text" w:semiHidden="1" w:uiPriority="0" w:unhideWhenUsed="1"/>
    <w:lsdException w:name="E-mail Signature" w:semiHidden="1" w:unhideWhenUsed="1"/>
    <w:lsdException w:name="HTML Top of Form" w:semiHidden="1" w:unhideWhenUsed="1"/>
    <w:lsdException w:name="HTML Bottom of Form" w:semiHidden="1" w:unhideWhenUsed="1"/>
    <w:lsdException w:name="Normal (Web)" w:semiHidden="1" w:uiPriority="0"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iPriority="0"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iPriority="0" w:unhideWhenUsed="1"/>
    <w:lsdException w:name="Table Grid" w:uiPriority="0"/>
    <w:lsdException w:name="Table Theme" w:semiHidden="1" w:unhideWhenUsed="1"/>
    <w:lsdException w:name="Placeholder Text" w:semiHidden="1"/>
    <w:lsdException w:name="No Spacing" w:uiPriority="1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C2646C"/>
    <w:pPr>
      <w:jc w:val="both"/>
    </w:pPr>
  </w:style>
  <w:style w:type="paragraph" w:styleId="Heading1">
    <w:name w:val="heading 1"/>
    <w:aliases w:val="hd1,Head I,POPSI Paragraphs,POPSI Heading 1,POPSI Heading 11,POPSI Heading 12,h1,H1,3,Chapter Headline,heading7,4,heading6,Heading 11,Part Char,Part,title,AST Section heading,l1,Section,DOCSTYLE1 Char,DOCSTYLE1,L1,rp_Heading 1,Bold 18"/>
    <w:next w:val="Normal"/>
    <w:link w:val="Heading1Char"/>
    <w:qFormat/>
    <w:rsid w:val="00C2646C"/>
    <w:pPr>
      <w:keepNext/>
      <w:numPr>
        <w:numId w:val="2"/>
      </w:numPr>
      <w:spacing w:before="120" w:line="240" w:lineRule="auto"/>
      <w:outlineLvl w:val="0"/>
    </w:pPr>
    <w:rPr>
      <w:rFonts w:asciiTheme="majorHAnsi" w:eastAsiaTheme="majorEastAsia" w:hAnsiTheme="majorHAnsi" w:cstheme="minorBidi"/>
      <w:b/>
      <w:iCs/>
      <w:color w:val="0E1B8D"/>
      <w:sz w:val="32"/>
      <w:lang w:val="en-GB"/>
    </w:rPr>
  </w:style>
  <w:style w:type="paragraph" w:styleId="Heading2">
    <w:name w:val="heading 2"/>
    <w:aliases w:val="fred2,head2,head II,Chapter Title,Heading 2.2,h2,H2,h2 main heading,heading 2,heading,Heading,2,1,heading8,0,Subhead A,Subhead B,Heading 21,A,V_Head2,rp_Heading 2,AST Heading 1.1,Major,Level 2 Heading,Numbered indent 2,ni2,Hanging 2 Indent,L2"/>
    <w:basedOn w:val="Heading1"/>
    <w:next w:val="Normal"/>
    <w:link w:val="Heading2Char"/>
    <w:qFormat/>
    <w:rsid w:val="00C2646C"/>
    <w:pPr>
      <w:numPr>
        <w:ilvl w:val="1"/>
      </w:numPr>
      <w:outlineLvl w:val="1"/>
    </w:pPr>
    <w:rPr>
      <w:iCs w:val="0"/>
      <w:sz w:val="28"/>
      <w:szCs w:val="26"/>
      <w:lang w:val="en-ZA"/>
    </w:rPr>
  </w:style>
  <w:style w:type="paragraph" w:styleId="Heading3">
    <w:name w:val="heading 3"/>
    <w:aliases w:val="H3,l3,h3,rp_Heading 3,1.,not in TOC,Bold 12,L3,Level 1 - 1,Head 3,head3,AST Heading 1.1.1,Minor"/>
    <w:basedOn w:val="Heading1"/>
    <w:next w:val="Normal"/>
    <w:link w:val="Heading3Char"/>
    <w:qFormat/>
    <w:rsid w:val="00C2646C"/>
    <w:pPr>
      <w:numPr>
        <w:ilvl w:val="2"/>
      </w:numPr>
      <w:ind w:left="567"/>
      <w:outlineLvl w:val="2"/>
    </w:pPr>
    <w:rPr>
      <w:sz w:val="24"/>
      <w:szCs w:val="24"/>
    </w:rPr>
  </w:style>
  <w:style w:type="paragraph" w:styleId="Heading4">
    <w:name w:val="heading 4"/>
    <w:aliases w:val="bullet,bl,bb,Sub-Minor,h4,Table and Figures,DOCSTYLE4"/>
    <w:basedOn w:val="Heading1"/>
    <w:next w:val="Normal"/>
    <w:link w:val="Heading4Char"/>
    <w:unhideWhenUsed/>
    <w:qFormat/>
    <w:rsid w:val="00C2646C"/>
    <w:pPr>
      <w:numPr>
        <w:ilvl w:val="3"/>
      </w:numPr>
      <w:outlineLvl w:val="3"/>
    </w:pPr>
    <w:rPr>
      <w:iCs w:val="0"/>
      <w:sz w:val="24"/>
    </w:rPr>
  </w:style>
  <w:style w:type="paragraph" w:styleId="Heading5">
    <w:name w:val="heading 5"/>
    <w:aliases w:val="Heading 51,X,DOCSTYLE5"/>
    <w:basedOn w:val="Heading1"/>
    <w:next w:val="Normal"/>
    <w:link w:val="Heading5Char"/>
    <w:unhideWhenUsed/>
    <w:qFormat/>
    <w:rsid w:val="00C2646C"/>
    <w:pPr>
      <w:numPr>
        <w:ilvl w:val="4"/>
      </w:numPr>
      <w:outlineLvl w:val="4"/>
    </w:pPr>
    <w:rPr>
      <w:sz w:val="24"/>
    </w:rPr>
  </w:style>
  <w:style w:type="paragraph" w:styleId="Heading6">
    <w:name w:val="heading 6"/>
    <w:aliases w:val="Heading 61,DOCSTYLE6"/>
    <w:basedOn w:val="Heading1"/>
    <w:next w:val="Normal"/>
    <w:link w:val="Heading6Char"/>
    <w:unhideWhenUsed/>
    <w:qFormat/>
    <w:rsid w:val="00C2646C"/>
    <w:pPr>
      <w:numPr>
        <w:ilvl w:val="5"/>
      </w:numPr>
      <w:outlineLvl w:val="5"/>
    </w:pPr>
    <w:rPr>
      <w:sz w:val="24"/>
    </w:rPr>
  </w:style>
  <w:style w:type="paragraph" w:styleId="Heading7">
    <w:name w:val="heading 7"/>
    <w:aliases w:val="Heading 71,DOCSTYLE7,Section Heading"/>
    <w:basedOn w:val="Heading1"/>
    <w:next w:val="Normal"/>
    <w:link w:val="Heading7Char"/>
    <w:unhideWhenUsed/>
    <w:qFormat/>
    <w:rsid w:val="00C2646C"/>
    <w:pPr>
      <w:numPr>
        <w:ilvl w:val="6"/>
      </w:numPr>
      <w:outlineLvl w:val="6"/>
    </w:pPr>
    <w:rPr>
      <w:iCs w:val="0"/>
      <w:sz w:val="24"/>
    </w:rPr>
  </w:style>
  <w:style w:type="paragraph" w:styleId="Heading8">
    <w:name w:val="heading 8"/>
    <w:aliases w:val="Heading 81,DOCSTYLE8"/>
    <w:basedOn w:val="Heading1"/>
    <w:next w:val="Normal"/>
    <w:link w:val="Heading8Char"/>
    <w:unhideWhenUsed/>
    <w:qFormat/>
    <w:rsid w:val="00C2646C"/>
    <w:pPr>
      <w:numPr>
        <w:ilvl w:val="7"/>
      </w:numPr>
      <w:outlineLvl w:val="7"/>
    </w:pPr>
    <w:rPr>
      <w:sz w:val="24"/>
      <w:szCs w:val="21"/>
    </w:rPr>
  </w:style>
  <w:style w:type="paragraph" w:styleId="Heading9">
    <w:name w:val="heading 9"/>
    <w:aliases w:val="Heading 91,DOCSTYLE9"/>
    <w:basedOn w:val="Heading1"/>
    <w:next w:val="Normal"/>
    <w:link w:val="Heading9Char"/>
    <w:unhideWhenUsed/>
    <w:qFormat/>
    <w:rsid w:val="00C2646C"/>
    <w:pPr>
      <w:numPr>
        <w:ilvl w:val="8"/>
      </w:numPr>
      <w:outlineLvl w:val="8"/>
    </w:pPr>
    <w:rPr>
      <w:iCs w:val="0"/>
      <w:sz w:val="24"/>
      <w:szCs w:val="21"/>
    </w:rPr>
  </w:style>
  <w:style w:type="character" w:default="1" w:styleId="DefaultParagraphFont">
    <w:name w:val="Default Paragraph Font"/>
    <w:uiPriority w:val="1"/>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aliases w:val="hd1 Char1,Head I Char1,POPSI Paragraphs Char1,POPSI Heading 1 Char1,POPSI Heading 11 Char1,POPSI Heading 12 Char1,h1 Char1,H1 Char1,3 Char1,Chapter Headline Char1,heading7 Char1,4 Char1,heading6 Char1,Heading 11 Char1,Part Char Char2"/>
    <w:basedOn w:val="DefaultParagraphFont"/>
    <w:link w:val="Heading1"/>
    <w:rsid w:val="00C2646C"/>
    <w:rPr>
      <w:rFonts w:asciiTheme="majorHAnsi" w:eastAsiaTheme="majorEastAsia" w:hAnsiTheme="majorHAnsi" w:cstheme="minorBidi"/>
      <w:b/>
      <w:iCs/>
      <w:color w:val="0E1B8D"/>
      <w:sz w:val="32"/>
      <w:lang w:val="en-GB"/>
    </w:rPr>
  </w:style>
  <w:style w:type="character" w:customStyle="1" w:styleId="Heading2Char">
    <w:name w:val="Heading 2 Char"/>
    <w:aliases w:val="fred2 Char,head2 Char,head II Char,Chapter Title Char,Heading 2.2 Char,h2 Char,H2 Char,h2 main heading Char,heading 2 Char,heading Char,Heading Char,2 Char,1 Char,heading8 Char,0 Char,Subhead A Char,Subhead B Char,Heading 21 Char,A Char"/>
    <w:basedOn w:val="DefaultParagraphFont"/>
    <w:link w:val="Heading2"/>
    <w:rsid w:val="00C2646C"/>
    <w:rPr>
      <w:rFonts w:asciiTheme="majorHAnsi" w:eastAsiaTheme="majorEastAsia" w:hAnsiTheme="majorHAnsi" w:cstheme="minorBidi"/>
      <w:b/>
      <w:color w:val="0E1B8D"/>
      <w:sz w:val="28"/>
      <w:szCs w:val="26"/>
    </w:rPr>
  </w:style>
  <w:style w:type="character" w:customStyle="1" w:styleId="Heading3Char">
    <w:name w:val="Heading 3 Char"/>
    <w:aliases w:val="H3 Char,l3 Char,h3 Char,rp_Heading 3 Char,1. Char,not in TOC Char,Bold 12 Char,L3 Char,Level 1 - 1 Char,Head 3 Char,head3 Char,AST Heading 1.1.1 Char,Minor Char"/>
    <w:basedOn w:val="DefaultParagraphFont"/>
    <w:link w:val="Heading3"/>
    <w:rsid w:val="00C2646C"/>
    <w:rPr>
      <w:rFonts w:asciiTheme="majorHAnsi" w:eastAsiaTheme="majorEastAsia" w:hAnsiTheme="majorHAnsi" w:cstheme="minorBidi"/>
      <w:b/>
      <w:iCs/>
      <w:color w:val="0E1B8D"/>
      <w:sz w:val="24"/>
      <w:szCs w:val="24"/>
      <w:lang w:val="en-GB"/>
    </w:rPr>
  </w:style>
  <w:style w:type="character" w:customStyle="1" w:styleId="Heading4Char">
    <w:name w:val="Heading 4 Char"/>
    <w:aliases w:val="bullet Char,bl Char,bb Char,Sub-Minor Char,h4 Char,Table and Figures Char,DOCSTYLE4 Char"/>
    <w:basedOn w:val="DefaultParagraphFont"/>
    <w:link w:val="Heading4"/>
    <w:rsid w:val="00C2646C"/>
    <w:rPr>
      <w:rFonts w:asciiTheme="majorHAnsi" w:eastAsiaTheme="majorEastAsia" w:hAnsiTheme="majorHAnsi" w:cstheme="minorBidi"/>
      <w:b/>
      <w:color w:val="0E1B8D"/>
      <w:sz w:val="24"/>
      <w:lang w:val="en-GB"/>
    </w:rPr>
  </w:style>
  <w:style w:type="character" w:customStyle="1" w:styleId="Heading5Char">
    <w:name w:val="Heading 5 Char"/>
    <w:aliases w:val="Heading 51 Char,X Char,DOCSTYLE5 Char"/>
    <w:basedOn w:val="DefaultParagraphFont"/>
    <w:link w:val="Heading5"/>
    <w:rsid w:val="00C2646C"/>
    <w:rPr>
      <w:rFonts w:asciiTheme="majorHAnsi" w:eastAsiaTheme="majorEastAsia" w:hAnsiTheme="majorHAnsi" w:cstheme="minorBidi"/>
      <w:b/>
      <w:iCs/>
      <w:color w:val="0E1B8D"/>
      <w:sz w:val="24"/>
      <w:lang w:val="en-GB"/>
    </w:rPr>
  </w:style>
  <w:style w:type="character" w:customStyle="1" w:styleId="Heading6Char">
    <w:name w:val="Heading 6 Char"/>
    <w:aliases w:val="Heading 61 Char,DOCSTYLE6 Char"/>
    <w:basedOn w:val="DefaultParagraphFont"/>
    <w:link w:val="Heading6"/>
    <w:rsid w:val="00C2646C"/>
    <w:rPr>
      <w:rFonts w:asciiTheme="majorHAnsi" w:eastAsiaTheme="majorEastAsia" w:hAnsiTheme="majorHAnsi" w:cstheme="minorBidi"/>
      <w:b/>
      <w:iCs/>
      <w:color w:val="0E1B8D"/>
      <w:sz w:val="24"/>
      <w:lang w:val="en-GB"/>
    </w:rPr>
  </w:style>
  <w:style w:type="character" w:customStyle="1" w:styleId="Heading7Char">
    <w:name w:val="Heading 7 Char"/>
    <w:aliases w:val="Heading 71 Char,DOCSTYLE7 Char,Section Heading Char"/>
    <w:basedOn w:val="DefaultParagraphFont"/>
    <w:link w:val="Heading7"/>
    <w:rsid w:val="00C2646C"/>
    <w:rPr>
      <w:rFonts w:asciiTheme="majorHAnsi" w:eastAsiaTheme="majorEastAsia" w:hAnsiTheme="majorHAnsi" w:cstheme="minorBidi"/>
      <w:b/>
      <w:color w:val="0E1B8D"/>
      <w:sz w:val="24"/>
      <w:lang w:val="en-GB"/>
    </w:rPr>
  </w:style>
  <w:style w:type="character" w:customStyle="1" w:styleId="Heading8Char">
    <w:name w:val="Heading 8 Char"/>
    <w:aliases w:val="Heading 81 Char,DOCSTYLE8 Char"/>
    <w:basedOn w:val="DefaultParagraphFont"/>
    <w:link w:val="Heading8"/>
    <w:rsid w:val="00C2646C"/>
    <w:rPr>
      <w:rFonts w:asciiTheme="majorHAnsi" w:eastAsiaTheme="majorEastAsia" w:hAnsiTheme="majorHAnsi" w:cstheme="minorBidi"/>
      <w:b/>
      <w:iCs/>
      <w:color w:val="0E1B8D"/>
      <w:sz w:val="24"/>
      <w:szCs w:val="21"/>
      <w:lang w:val="en-GB"/>
    </w:rPr>
  </w:style>
  <w:style w:type="character" w:customStyle="1" w:styleId="Heading9Char">
    <w:name w:val="Heading 9 Char"/>
    <w:aliases w:val="Heading 91 Char,DOCSTYLE9 Char"/>
    <w:basedOn w:val="DefaultParagraphFont"/>
    <w:link w:val="Heading9"/>
    <w:rsid w:val="00C2646C"/>
    <w:rPr>
      <w:rFonts w:asciiTheme="majorHAnsi" w:eastAsiaTheme="majorEastAsia" w:hAnsiTheme="majorHAnsi" w:cstheme="minorBidi"/>
      <w:b/>
      <w:color w:val="0E1B8D"/>
      <w:sz w:val="24"/>
      <w:szCs w:val="21"/>
      <w:lang w:val="en-GB"/>
    </w:rPr>
  </w:style>
  <w:style w:type="paragraph" w:styleId="Header">
    <w:name w:val="header"/>
    <w:basedOn w:val="Normal"/>
    <w:link w:val="HeaderChar"/>
    <w:unhideWhenUsed/>
    <w:rsid w:val="00C2646C"/>
    <w:pPr>
      <w:tabs>
        <w:tab w:val="center" w:pos="4513"/>
        <w:tab w:val="right" w:pos="9026"/>
      </w:tabs>
      <w:jc w:val="center"/>
    </w:pPr>
    <w:rPr>
      <w:szCs w:val="24"/>
    </w:rPr>
  </w:style>
  <w:style w:type="character" w:customStyle="1" w:styleId="HeaderChar">
    <w:name w:val="Header Char"/>
    <w:basedOn w:val="DefaultParagraphFont"/>
    <w:link w:val="Header"/>
    <w:rsid w:val="00C2646C"/>
    <w:rPr>
      <w:szCs w:val="24"/>
    </w:rPr>
  </w:style>
  <w:style w:type="paragraph" w:styleId="ListParagraph">
    <w:name w:val="List Paragraph"/>
    <w:aliases w:val="Table of contents numbered,(bullets,main),Bullet Number,List Paragraph1,lp1,lp11,List Paragraph11,Bullet 1,Use Case List Paragraph,List Paragraph following HEADING 2,POCG Table Text,List Paragraph 1.1.1"/>
    <w:basedOn w:val="Normal"/>
    <w:link w:val="ListParagraphChar"/>
    <w:uiPriority w:val="34"/>
    <w:qFormat/>
    <w:rsid w:val="00742328"/>
    <w:pPr>
      <w:spacing w:after="0"/>
      <w:outlineLvl w:val="0"/>
    </w:pPr>
    <w:rPr>
      <w:rFonts w:asciiTheme="minorHAnsi" w:hAnsiTheme="minorHAnsi"/>
    </w:rPr>
  </w:style>
  <w:style w:type="character" w:customStyle="1" w:styleId="ListParagraphChar">
    <w:name w:val="List Paragraph Char"/>
    <w:aliases w:val="Table of contents numbered Char,(bullets Char,main) Char,Bullet Number Char,List Paragraph1 Char,lp1 Char,lp11 Char,List Paragraph11 Char,Bullet 1 Char,Use Case List Paragraph Char,List Paragraph following HEADING 2 Char"/>
    <w:basedOn w:val="DefaultParagraphFont"/>
    <w:link w:val="ListParagraph"/>
    <w:uiPriority w:val="34"/>
    <w:locked/>
    <w:rsid w:val="00E14656"/>
    <w:rPr>
      <w:rFonts w:asciiTheme="minorHAnsi" w:hAnsiTheme="minorHAnsi"/>
    </w:rPr>
  </w:style>
  <w:style w:type="paragraph" w:styleId="Title">
    <w:name w:val="Title"/>
    <w:next w:val="Normal"/>
    <w:link w:val="TitleChar"/>
    <w:qFormat/>
    <w:rsid w:val="00C2646C"/>
    <w:pPr>
      <w:spacing w:after="240" w:line="240" w:lineRule="auto"/>
      <w:contextualSpacing/>
    </w:pPr>
    <w:rPr>
      <w:rFonts w:asciiTheme="majorHAnsi" w:eastAsiaTheme="majorEastAsia" w:hAnsiTheme="majorHAnsi"/>
      <w:color w:val="0E1B8D"/>
      <w:sz w:val="36"/>
      <w:szCs w:val="56"/>
    </w:rPr>
  </w:style>
  <w:style w:type="character" w:customStyle="1" w:styleId="TitleChar">
    <w:name w:val="Title Char"/>
    <w:basedOn w:val="DefaultParagraphFont"/>
    <w:link w:val="Title"/>
    <w:uiPriority w:val="10"/>
    <w:rsid w:val="00C2646C"/>
    <w:rPr>
      <w:rFonts w:asciiTheme="majorHAnsi" w:eastAsiaTheme="majorEastAsia" w:hAnsiTheme="majorHAnsi"/>
      <w:color w:val="0E1B8D"/>
      <w:sz w:val="36"/>
      <w:szCs w:val="56"/>
    </w:rPr>
  </w:style>
  <w:style w:type="paragraph" w:styleId="Subtitle">
    <w:name w:val="Subtitle"/>
    <w:basedOn w:val="Normal"/>
    <w:next w:val="Normal"/>
    <w:link w:val="SubtitleChar"/>
    <w:qFormat/>
    <w:rsid w:val="00C2646C"/>
    <w:pPr>
      <w:numPr>
        <w:ilvl w:val="1"/>
      </w:numPr>
      <w:spacing w:line="240" w:lineRule="auto"/>
    </w:pPr>
    <w:rPr>
      <w:rFonts w:asciiTheme="minorHAnsi" w:eastAsiaTheme="minorEastAsia" w:hAnsiTheme="minorHAnsi" w:cstheme="minorBidi"/>
      <w:color w:val="0E1B8D"/>
      <w:sz w:val="28"/>
    </w:rPr>
  </w:style>
  <w:style w:type="character" w:customStyle="1" w:styleId="SubtitleChar">
    <w:name w:val="Subtitle Char"/>
    <w:basedOn w:val="DefaultParagraphFont"/>
    <w:link w:val="Subtitle"/>
    <w:uiPriority w:val="10"/>
    <w:rsid w:val="00C2646C"/>
    <w:rPr>
      <w:rFonts w:asciiTheme="minorHAnsi" w:eastAsiaTheme="minorEastAsia" w:hAnsiTheme="minorHAnsi" w:cstheme="minorBidi"/>
      <w:color w:val="0E1B8D"/>
      <w:sz w:val="28"/>
    </w:rPr>
  </w:style>
  <w:style w:type="paragraph" w:styleId="Footer">
    <w:name w:val="footer"/>
    <w:basedOn w:val="Normal"/>
    <w:link w:val="FooterChar"/>
    <w:uiPriority w:val="99"/>
    <w:unhideWhenUsed/>
    <w:rsid w:val="00C2646C"/>
    <w:pPr>
      <w:tabs>
        <w:tab w:val="center" w:pos="4513"/>
        <w:tab w:val="right" w:pos="9026"/>
      </w:tabs>
      <w:spacing w:after="0" w:line="240" w:lineRule="auto"/>
    </w:pPr>
  </w:style>
  <w:style w:type="character" w:customStyle="1" w:styleId="FooterChar">
    <w:name w:val="Footer Char"/>
    <w:basedOn w:val="DefaultParagraphFont"/>
    <w:link w:val="Footer"/>
    <w:uiPriority w:val="99"/>
    <w:rsid w:val="00C2646C"/>
  </w:style>
  <w:style w:type="paragraph" w:customStyle="1" w:styleId="Preliminary">
    <w:name w:val="Preliminary"/>
    <w:qFormat/>
    <w:rsid w:val="00C2646C"/>
    <w:pPr>
      <w:spacing w:after="0"/>
    </w:pPr>
    <w:rPr>
      <w:sz w:val="18"/>
    </w:rPr>
  </w:style>
  <w:style w:type="character" w:styleId="Hyperlink">
    <w:name w:val="Hyperlink"/>
    <w:basedOn w:val="DefaultParagraphFont"/>
    <w:uiPriority w:val="99"/>
    <w:unhideWhenUsed/>
    <w:rsid w:val="00C2646C"/>
    <w:rPr>
      <w:color w:val="0000FF" w:themeColor="hyperlink"/>
      <w:u w:val="single"/>
    </w:rPr>
  </w:style>
  <w:style w:type="paragraph" w:styleId="TOCHeading">
    <w:name w:val="TOC Heading"/>
    <w:basedOn w:val="Heading1"/>
    <w:next w:val="Normal"/>
    <w:uiPriority w:val="39"/>
    <w:unhideWhenUsed/>
    <w:qFormat/>
    <w:rsid w:val="00C2646C"/>
    <w:pPr>
      <w:keepLines/>
      <w:numPr>
        <w:numId w:val="0"/>
      </w:numPr>
      <w:spacing w:after="0" w:line="259" w:lineRule="auto"/>
      <w:outlineLvl w:val="9"/>
    </w:pPr>
    <w:rPr>
      <w:b w:val="0"/>
      <w:color w:val="365F91" w:themeColor="accent1" w:themeShade="BF"/>
      <w:lang w:val="en-US"/>
    </w:rPr>
  </w:style>
  <w:style w:type="paragraph" w:styleId="TOC1">
    <w:name w:val="toc 1"/>
    <w:basedOn w:val="Normal"/>
    <w:next w:val="Normal"/>
    <w:autoRedefine/>
    <w:uiPriority w:val="39"/>
    <w:unhideWhenUsed/>
    <w:qFormat/>
    <w:rsid w:val="00C2646C"/>
    <w:pPr>
      <w:tabs>
        <w:tab w:val="left" w:pos="284"/>
        <w:tab w:val="right" w:leader="dot" w:pos="9628"/>
      </w:tabs>
      <w:spacing w:after="0" w:line="240" w:lineRule="auto"/>
    </w:pPr>
    <w:rPr>
      <w:b/>
    </w:rPr>
  </w:style>
  <w:style w:type="paragraph" w:customStyle="1" w:styleId="PrelimHeading">
    <w:name w:val="Prelim_Heading"/>
    <w:basedOn w:val="Normal"/>
    <w:rsid w:val="00C2646C"/>
    <w:rPr>
      <w:b/>
      <w:color w:val="0E1B8D"/>
      <w:sz w:val="24"/>
    </w:rPr>
  </w:style>
  <w:style w:type="paragraph" w:styleId="TOC2">
    <w:name w:val="toc 2"/>
    <w:basedOn w:val="Normal"/>
    <w:next w:val="Normal"/>
    <w:autoRedefine/>
    <w:uiPriority w:val="39"/>
    <w:unhideWhenUsed/>
    <w:qFormat/>
    <w:rsid w:val="00C2646C"/>
    <w:pPr>
      <w:tabs>
        <w:tab w:val="left" w:pos="709"/>
        <w:tab w:val="right" w:leader="dot" w:pos="9628"/>
      </w:tabs>
      <w:spacing w:after="0" w:line="240" w:lineRule="auto"/>
      <w:ind w:left="284"/>
    </w:pPr>
  </w:style>
  <w:style w:type="paragraph" w:styleId="TOC3">
    <w:name w:val="toc 3"/>
    <w:basedOn w:val="Normal"/>
    <w:next w:val="Normal"/>
    <w:autoRedefine/>
    <w:uiPriority w:val="39"/>
    <w:unhideWhenUsed/>
    <w:qFormat/>
    <w:rsid w:val="00C2646C"/>
    <w:pPr>
      <w:tabs>
        <w:tab w:val="left" w:pos="1276"/>
        <w:tab w:val="right" w:leader="dot" w:pos="9628"/>
      </w:tabs>
      <w:spacing w:after="0"/>
      <w:ind w:left="709"/>
    </w:pPr>
  </w:style>
  <w:style w:type="paragraph" w:styleId="TableofFigures">
    <w:name w:val="table of figures"/>
    <w:basedOn w:val="Normal"/>
    <w:next w:val="Normal"/>
    <w:uiPriority w:val="99"/>
    <w:rsid w:val="00C2646C"/>
    <w:pPr>
      <w:tabs>
        <w:tab w:val="right" w:leader="dot" w:pos="9639"/>
      </w:tabs>
      <w:spacing w:after="0" w:line="240" w:lineRule="auto"/>
      <w:ind w:left="480" w:hanging="480"/>
    </w:pPr>
    <w:rPr>
      <w:rFonts w:asciiTheme="minorHAnsi" w:eastAsia="Times New Roman" w:hAnsiTheme="minorHAnsi" w:cs="Times New Roman"/>
      <w:szCs w:val="20"/>
    </w:rPr>
  </w:style>
  <w:style w:type="paragraph" w:styleId="Caption">
    <w:name w:val="caption"/>
    <w:basedOn w:val="Normal"/>
    <w:next w:val="Normal"/>
    <w:qFormat/>
    <w:rsid w:val="00C2646C"/>
    <w:pPr>
      <w:keepNext/>
      <w:spacing w:before="120" w:line="240" w:lineRule="auto"/>
      <w:jc w:val="center"/>
    </w:pPr>
    <w:rPr>
      <w:rFonts w:asciiTheme="minorHAnsi" w:eastAsia="Times New Roman" w:hAnsiTheme="minorHAnsi" w:cs="Times New Roman"/>
      <w:b/>
      <w:szCs w:val="24"/>
      <w:lang w:val="en-GB"/>
    </w:rPr>
  </w:style>
  <w:style w:type="paragraph" w:customStyle="1" w:styleId="TableText">
    <w:name w:val="Table Text"/>
    <w:link w:val="TableTextChar"/>
    <w:rsid w:val="00C2646C"/>
    <w:pPr>
      <w:spacing w:before="60" w:after="60" w:line="240" w:lineRule="auto"/>
    </w:pPr>
    <w:rPr>
      <w:rFonts w:asciiTheme="minorHAnsi" w:eastAsia="Times New Roman" w:hAnsiTheme="minorHAnsi" w:cs="Times New Roman"/>
      <w:sz w:val="20"/>
    </w:rPr>
  </w:style>
  <w:style w:type="character" w:customStyle="1" w:styleId="TableTextChar">
    <w:name w:val="Table Text Char"/>
    <w:basedOn w:val="DefaultParagraphFont"/>
    <w:link w:val="TableText"/>
    <w:uiPriority w:val="5"/>
    <w:rsid w:val="00C2646C"/>
    <w:rPr>
      <w:rFonts w:asciiTheme="minorHAnsi" w:eastAsia="Times New Roman" w:hAnsiTheme="minorHAnsi" w:cs="Times New Roman"/>
      <w:sz w:val="20"/>
    </w:rPr>
  </w:style>
  <w:style w:type="paragraph" w:customStyle="1" w:styleId="AnnexH1">
    <w:name w:val="Annex H1"/>
    <w:basedOn w:val="BodyText"/>
    <w:next w:val="AnnexH2"/>
    <w:link w:val="AnnexH1Char"/>
    <w:qFormat/>
    <w:rsid w:val="00C2646C"/>
    <w:pPr>
      <w:pageBreakBefore/>
      <w:numPr>
        <w:numId w:val="1"/>
      </w:numPr>
      <w:pBdr>
        <w:bottom w:val="single" w:sz="4" w:space="1" w:color="0E1B8D"/>
      </w:pBdr>
      <w:spacing w:after="240" w:line="240" w:lineRule="auto"/>
    </w:pPr>
    <w:rPr>
      <w:rFonts w:asciiTheme="minorHAnsi" w:eastAsiaTheme="majorEastAsia" w:hAnsiTheme="minorHAnsi" w:cs="Times New Roman"/>
      <w:b/>
      <w:color w:val="0E1B8D"/>
      <w:sz w:val="36"/>
      <w:szCs w:val="40"/>
    </w:rPr>
  </w:style>
  <w:style w:type="paragraph" w:styleId="BodyText">
    <w:name w:val="Body Text"/>
    <w:basedOn w:val="Normal"/>
    <w:link w:val="BodyTextChar"/>
    <w:unhideWhenUsed/>
    <w:rsid w:val="00C2646C"/>
  </w:style>
  <w:style w:type="character" w:customStyle="1" w:styleId="BodyTextChar">
    <w:name w:val="Body Text Char"/>
    <w:basedOn w:val="DefaultParagraphFont"/>
    <w:link w:val="BodyText"/>
    <w:rsid w:val="00C2646C"/>
  </w:style>
  <w:style w:type="paragraph" w:customStyle="1" w:styleId="AnnexH2">
    <w:name w:val="Annex H2"/>
    <w:next w:val="Normal"/>
    <w:link w:val="AnnexH2Char"/>
    <w:qFormat/>
    <w:rsid w:val="00C2646C"/>
    <w:pPr>
      <w:keepNext/>
      <w:numPr>
        <w:ilvl w:val="1"/>
        <w:numId w:val="1"/>
      </w:numPr>
      <w:spacing w:line="240" w:lineRule="auto"/>
      <w:outlineLvl w:val="1"/>
    </w:pPr>
    <w:rPr>
      <w:rFonts w:asciiTheme="minorHAnsi" w:eastAsia="Times New Roman" w:hAnsiTheme="minorHAnsi" w:cs="Times New Roman"/>
      <w:b/>
      <w:color w:val="0E1B8D"/>
      <w:sz w:val="32"/>
      <w:lang w:val="en-GB"/>
    </w:rPr>
  </w:style>
  <w:style w:type="character" w:customStyle="1" w:styleId="AnnexH2Char">
    <w:name w:val="Annex H2 Char"/>
    <w:basedOn w:val="Heading1Char"/>
    <w:link w:val="AnnexH2"/>
    <w:rsid w:val="00C2646C"/>
    <w:rPr>
      <w:rFonts w:asciiTheme="minorHAnsi" w:eastAsia="Times New Roman" w:hAnsiTheme="minorHAnsi" w:cs="Times New Roman"/>
      <w:b/>
      <w:iCs w:val="0"/>
      <w:color w:val="0E1B8D"/>
      <w:sz w:val="32"/>
      <w:lang w:val="en-GB"/>
    </w:rPr>
  </w:style>
  <w:style w:type="character" w:customStyle="1" w:styleId="AnnexH1Char">
    <w:name w:val="Annex H1 Char"/>
    <w:basedOn w:val="DefaultParagraphFont"/>
    <w:link w:val="AnnexH1"/>
    <w:rsid w:val="00C2646C"/>
    <w:rPr>
      <w:rFonts w:asciiTheme="minorHAnsi" w:eastAsiaTheme="majorEastAsia" w:hAnsiTheme="minorHAnsi" w:cs="Times New Roman"/>
      <w:b/>
      <w:color w:val="0E1B8D"/>
      <w:sz w:val="36"/>
      <w:szCs w:val="40"/>
    </w:rPr>
  </w:style>
  <w:style w:type="paragraph" w:customStyle="1" w:styleId="AnnexH3">
    <w:name w:val="Annex H3"/>
    <w:next w:val="Normal"/>
    <w:unhideWhenUsed/>
    <w:rsid w:val="00C2646C"/>
    <w:pPr>
      <w:tabs>
        <w:tab w:val="left" w:pos="851"/>
      </w:tabs>
      <w:spacing w:before="60" w:line="240" w:lineRule="auto"/>
      <w:outlineLvl w:val="2"/>
    </w:pPr>
    <w:rPr>
      <w:rFonts w:asciiTheme="minorHAnsi" w:eastAsia="Times New Roman" w:hAnsiTheme="minorHAnsi" w:cs="Times New Roman"/>
      <w:b/>
      <w:color w:val="0E1B8D"/>
      <w:sz w:val="28"/>
      <w:lang w:val="en-GB"/>
    </w:rPr>
  </w:style>
  <w:style w:type="paragraph" w:customStyle="1" w:styleId="AnnexH4">
    <w:name w:val="Annex H4"/>
    <w:next w:val="Normal"/>
    <w:unhideWhenUsed/>
    <w:rsid w:val="00C2646C"/>
    <w:pPr>
      <w:numPr>
        <w:ilvl w:val="3"/>
        <w:numId w:val="1"/>
      </w:numPr>
      <w:spacing w:before="240" w:after="60"/>
    </w:pPr>
    <w:rPr>
      <w:rFonts w:asciiTheme="minorHAnsi" w:eastAsia="Times New Roman" w:hAnsiTheme="minorHAnsi" w:cs="Times New Roman"/>
      <w:b/>
      <w:color w:val="0E1B8D"/>
      <w:sz w:val="24"/>
      <w:szCs w:val="24"/>
      <w:lang w:val="en-GB"/>
    </w:rPr>
  </w:style>
  <w:style w:type="paragraph" w:customStyle="1" w:styleId="Comments">
    <w:name w:val="Comments"/>
    <w:uiPriority w:val="12"/>
    <w:qFormat/>
    <w:rsid w:val="00C2646C"/>
    <w:rPr>
      <w:color w:val="4F81BD" w:themeColor="accent1"/>
    </w:rPr>
  </w:style>
  <w:style w:type="table" w:customStyle="1" w:styleId="SITATable">
    <w:name w:val="SITA Table"/>
    <w:basedOn w:val="TableNormal"/>
    <w:uiPriority w:val="99"/>
    <w:rsid w:val="0036570B"/>
    <w:pPr>
      <w:spacing w:after="0" w:line="240" w:lineRule="auto"/>
    </w:pPr>
    <w:tblPr>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CellMar>
        <w:top w:w="28" w:type="dxa"/>
        <w:bottom w:w="28" w:type="dxa"/>
      </w:tblCellMar>
    </w:tblPr>
    <w:tblStylePr w:type="firstRow">
      <w:rPr>
        <w:rFonts w:asciiTheme="majorHAnsi" w:hAnsiTheme="majorHAnsi"/>
        <w:b/>
        <w:color w:val="0E1B8D"/>
        <w:sz w:val="22"/>
      </w:rPr>
      <w:tblPr/>
      <w:tcPr>
        <w:tc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cBorders>
        <w:shd w:val="clear" w:color="auto" w:fill="DBE5F1" w:themeFill="accent1" w:themeFillTint="33"/>
      </w:tcPr>
    </w:tblStylePr>
  </w:style>
  <w:style w:type="paragraph" w:styleId="NoSpacing">
    <w:name w:val="No Spacing"/>
    <w:link w:val="NoSpacingChar"/>
    <w:uiPriority w:val="11"/>
    <w:qFormat/>
    <w:rsid w:val="00C2646C"/>
    <w:pPr>
      <w:spacing w:after="0" w:line="240" w:lineRule="auto"/>
    </w:pPr>
    <w:rPr>
      <w:rFonts w:asciiTheme="minorHAnsi" w:eastAsiaTheme="minorEastAsia" w:hAnsiTheme="minorHAnsi" w:cstheme="minorBidi"/>
    </w:rPr>
  </w:style>
  <w:style w:type="character" w:customStyle="1" w:styleId="NoSpacingChar">
    <w:name w:val="No Spacing Char"/>
    <w:basedOn w:val="DefaultParagraphFont"/>
    <w:link w:val="NoSpacing"/>
    <w:uiPriority w:val="11"/>
    <w:rsid w:val="00C2646C"/>
    <w:rPr>
      <w:rFonts w:asciiTheme="minorHAnsi" w:eastAsiaTheme="minorEastAsia" w:hAnsiTheme="minorHAnsi" w:cstheme="minorBidi"/>
    </w:rPr>
  </w:style>
  <w:style w:type="paragraph" w:customStyle="1" w:styleId="Cover">
    <w:name w:val="Cover"/>
    <w:basedOn w:val="Title"/>
    <w:link w:val="CoverChar"/>
    <w:uiPriority w:val="11"/>
    <w:unhideWhenUsed/>
    <w:rsid w:val="00C2646C"/>
    <w:pPr>
      <w:spacing w:before="600" w:after="0"/>
    </w:pPr>
    <w:rPr>
      <w:color w:val="000066"/>
      <w:sz w:val="48"/>
      <w:szCs w:val="48"/>
    </w:rPr>
  </w:style>
  <w:style w:type="character" w:customStyle="1" w:styleId="CoverChar">
    <w:name w:val="Cover Char"/>
    <w:basedOn w:val="TitleChar"/>
    <w:link w:val="Cover"/>
    <w:uiPriority w:val="11"/>
    <w:rsid w:val="00C2646C"/>
    <w:rPr>
      <w:rFonts w:asciiTheme="majorHAnsi" w:eastAsiaTheme="majorEastAsia" w:hAnsiTheme="majorHAnsi"/>
      <w:color w:val="000066"/>
      <w:sz w:val="48"/>
      <w:szCs w:val="48"/>
    </w:rPr>
  </w:style>
  <w:style w:type="paragraph" w:styleId="BalloonText">
    <w:name w:val="Balloon Text"/>
    <w:basedOn w:val="Normal"/>
    <w:link w:val="BalloonTextChar"/>
    <w:semiHidden/>
    <w:unhideWhenUsed/>
    <w:rsid w:val="00C2646C"/>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semiHidden/>
    <w:rsid w:val="00C2646C"/>
    <w:rPr>
      <w:rFonts w:ascii="Segoe UI" w:hAnsi="Segoe UI" w:cs="Segoe UI"/>
      <w:sz w:val="18"/>
      <w:szCs w:val="18"/>
    </w:rPr>
  </w:style>
  <w:style w:type="paragraph" w:styleId="BlockText">
    <w:name w:val="Block Text"/>
    <w:basedOn w:val="Normal"/>
    <w:unhideWhenUsed/>
    <w:rsid w:val="00C2646C"/>
    <w:pPr>
      <w:pBdr>
        <w:top w:val="single" w:sz="2" w:space="10" w:color="4F81BD" w:themeColor="accent1"/>
        <w:left w:val="single" w:sz="2" w:space="10" w:color="4F81BD" w:themeColor="accent1"/>
        <w:bottom w:val="single" w:sz="2" w:space="10" w:color="4F81BD" w:themeColor="accent1"/>
        <w:right w:val="single" w:sz="2" w:space="10" w:color="4F81BD" w:themeColor="accent1"/>
      </w:pBdr>
      <w:ind w:left="1152" w:right="1152"/>
    </w:pPr>
    <w:rPr>
      <w:rFonts w:asciiTheme="minorHAnsi" w:eastAsiaTheme="minorEastAsia" w:hAnsiTheme="minorHAnsi" w:cstheme="minorBidi"/>
      <w:i/>
      <w:iCs/>
      <w:color w:val="4F81BD" w:themeColor="accent1"/>
    </w:rPr>
  </w:style>
  <w:style w:type="character" w:styleId="FootnoteReference">
    <w:name w:val="footnote reference"/>
    <w:basedOn w:val="DefaultParagraphFont"/>
    <w:unhideWhenUsed/>
    <w:rsid w:val="00C2646C"/>
    <w:rPr>
      <w:vertAlign w:val="superscript"/>
    </w:rPr>
  </w:style>
  <w:style w:type="paragraph" w:styleId="FootnoteText">
    <w:name w:val="footnote text"/>
    <w:basedOn w:val="Normal"/>
    <w:link w:val="FootnoteTextChar"/>
    <w:unhideWhenUsed/>
    <w:rsid w:val="00C2646C"/>
    <w:pPr>
      <w:spacing w:after="0" w:line="240" w:lineRule="auto"/>
    </w:pPr>
    <w:rPr>
      <w:sz w:val="20"/>
      <w:szCs w:val="20"/>
    </w:rPr>
  </w:style>
  <w:style w:type="character" w:customStyle="1" w:styleId="FootnoteTextChar">
    <w:name w:val="Footnote Text Char"/>
    <w:basedOn w:val="DefaultParagraphFont"/>
    <w:link w:val="FootnoteText"/>
    <w:rsid w:val="00C2646C"/>
    <w:rPr>
      <w:sz w:val="20"/>
      <w:szCs w:val="20"/>
    </w:rPr>
  </w:style>
  <w:style w:type="character" w:styleId="IntenseEmphasis">
    <w:name w:val="Intense Emphasis"/>
    <w:basedOn w:val="DefaultParagraphFont"/>
    <w:uiPriority w:val="21"/>
    <w:qFormat/>
    <w:rsid w:val="00C2646C"/>
    <w:rPr>
      <w:b/>
      <w:i/>
      <w:iCs/>
    </w:rPr>
  </w:style>
  <w:style w:type="paragraph" w:styleId="IntenseQuote">
    <w:name w:val="Intense Quote"/>
    <w:basedOn w:val="BlockText"/>
    <w:next w:val="Normal"/>
    <w:link w:val="IntenseQuoteChar"/>
    <w:uiPriority w:val="30"/>
    <w:qFormat/>
    <w:rsid w:val="00C2646C"/>
    <w:pPr>
      <w:pBdr>
        <w:top w:val="single" w:sz="4" w:space="10" w:color="4F81BD" w:themeColor="accent1"/>
        <w:bottom w:val="single" w:sz="4" w:space="10" w:color="4F81BD" w:themeColor="accent1"/>
      </w:pBdr>
      <w:spacing w:before="240" w:line="240" w:lineRule="auto"/>
      <w:ind w:left="0" w:right="862"/>
      <w:jc w:val="left"/>
    </w:pPr>
    <w:rPr>
      <w:i w:val="0"/>
      <w:iCs w:val="0"/>
      <w:color w:val="auto"/>
    </w:rPr>
  </w:style>
  <w:style w:type="character" w:customStyle="1" w:styleId="IntenseQuoteChar">
    <w:name w:val="Intense Quote Char"/>
    <w:basedOn w:val="DefaultParagraphFont"/>
    <w:link w:val="IntenseQuote"/>
    <w:uiPriority w:val="30"/>
    <w:rsid w:val="00C2646C"/>
    <w:rPr>
      <w:rFonts w:asciiTheme="minorHAnsi" w:eastAsiaTheme="minorEastAsia" w:hAnsiTheme="minorHAnsi" w:cstheme="minorBidi"/>
    </w:rPr>
  </w:style>
  <w:style w:type="character" w:styleId="IntenseReference">
    <w:name w:val="Intense Reference"/>
    <w:basedOn w:val="DefaultParagraphFont"/>
    <w:uiPriority w:val="32"/>
    <w:qFormat/>
    <w:rsid w:val="00C2646C"/>
    <w:rPr>
      <w:b/>
      <w:bCs/>
      <w:smallCaps/>
      <w:color w:val="auto"/>
      <w:spacing w:val="5"/>
    </w:rPr>
  </w:style>
  <w:style w:type="paragraph" w:customStyle="1" w:styleId="SITARegistration">
    <w:name w:val="SITA_Registration"/>
    <w:uiPriority w:val="10"/>
    <w:qFormat/>
    <w:rsid w:val="00C2646C"/>
    <w:pPr>
      <w:jc w:val="center"/>
    </w:pPr>
    <w:rPr>
      <w:color w:val="808080" w:themeColor="background1" w:themeShade="80"/>
      <w:sz w:val="14"/>
      <w:szCs w:val="16"/>
    </w:rPr>
  </w:style>
  <w:style w:type="character" w:styleId="Strong">
    <w:name w:val="Strong"/>
    <w:basedOn w:val="DefaultParagraphFont"/>
    <w:uiPriority w:val="22"/>
    <w:qFormat/>
    <w:rsid w:val="00C2646C"/>
    <w:rPr>
      <w:b/>
      <w:bCs/>
    </w:rPr>
  </w:style>
  <w:style w:type="character" w:styleId="SubtleReference">
    <w:name w:val="Subtle Reference"/>
    <w:basedOn w:val="DefaultParagraphFont"/>
    <w:uiPriority w:val="31"/>
    <w:qFormat/>
    <w:rsid w:val="00C2646C"/>
    <w:rPr>
      <w:smallCaps/>
      <w:color w:val="5A5A5A" w:themeColor="text1" w:themeTint="A5"/>
    </w:rPr>
  </w:style>
  <w:style w:type="character" w:styleId="PlaceholderText">
    <w:name w:val="Placeholder Text"/>
    <w:basedOn w:val="DefaultParagraphFont"/>
    <w:uiPriority w:val="99"/>
    <w:semiHidden/>
    <w:rsid w:val="00E030BC"/>
    <w:rPr>
      <w:color w:val="808080"/>
    </w:rPr>
  </w:style>
  <w:style w:type="paragraph" w:customStyle="1" w:styleId="Figure">
    <w:name w:val="Figure"/>
    <w:next w:val="Caption"/>
    <w:link w:val="FigureChar"/>
    <w:qFormat/>
    <w:rsid w:val="00AC7C1D"/>
    <w:pPr>
      <w:keepNext/>
      <w:spacing w:after="240" w:line="240" w:lineRule="auto"/>
      <w:jc w:val="center"/>
    </w:pPr>
    <w:rPr>
      <w:noProof/>
      <w:lang w:eastAsia="en-GB"/>
    </w:rPr>
  </w:style>
  <w:style w:type="character" w:customStyle="1" w:styleId="FigureChar">
    <w:name w:val="Figure Char"/>
    <w:basedOn w:val="DefaultParagraphFont"/>
    <w:link w:val="Figure"/>
    <w:rsid w:val="00AC7C1D"/>
    <w:rPr>
      <w:noProof/>
      <w:lang w:eastAsia="en-GB"/>
    </w:rPr>
  </w:style>
  <w:style w:type="paragraph" w:customStyle="1" w:styleId="TableHeading">
    <w:name w:val="Table Heading"/>
    <w:basedOn w:val="TableText"/>
    <w:link w:val="TableHeadingChar"/>
    <w:qFormat/>
    <w:rsid w:val="00AC7C1D"/>
    <w:rPr>
      <w:b/>
      <w:color w:val="0E1B8D"/>
    </w:rPr>
  </w:style>
  <w:style w:type="character" w:customStyle="1" w:styleId="TableHeadingChar">
    <w:name w:val="Table Heading Char"/>
    <w:basedOn w:val="TableTextChar"/>
    <w:link w:val="TableHeading"/>
    <w:rsid w:val="00AC7C1D"/>
    <w:rPr>
      <w:rFonts w:asciiTheme="minorHAnsi" w:eastAsia="Times New Roman" w:hAnsiTheme="minorHAnsi" w:cs="Times New Roman"/>
      <w:b/>
      <w:color w:val="0E1B8D"/>
      <w:sz w:val="20"/>
    </w:rPr>
  </w:style>
  <w:style w:type="table" w:styleId="TableGrid">
    <w:name w:val="Table Grid"/>
    <w:basedOn w:val="TableNormal"/>
    <w:rsid w:val="0036570B"/>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Headline">
    <w:name w:val="Headline"/>
    <w:rsid w:val="00E14656"/>
    <w:pPr>
      <w:widowControl w:val="0"/>
      <w:spacing w:after="0" w:line="240" w:lineRule="auto"/>
    </w:pPr>
    <w:rPr>
      <w:rFonts w:ascii="Arial" w:eastAsia="Times New Roman" w:hAnsi="Arial" w:cs="Times New Roman"/>
      <w:snapToGrid w:val="0"/>
      <w:sz w:val="28"/>
      <w:szCs w:val="20"/>
      <w:lang w:val="en-GB"/>
    </w:rPr>
  </w:style>
  <w:style w:type="paragraph" w:customStyle="1" w:styleId="1ISO9000">
    <w:name w:val="1ISO9000"/>
    <w:rsid w:val="00E14656"/>
    <w:pPr>
      <w:widowControl w:val="0"/>
      <w:spacing w:after="0" w:line="480" w:lineRule="atLeast"/>
      <w:ind w:left="414" w:hanging="414"/>
      <w:jc w:val="both"/>
    </w:pPr>
    <w:rPr>
      <w:rFonts w:ascii="Arial" w:eastAsia="Times New Roman" w:hAnsi="Arial" w:cs="Times New Roman"/>
      <w:snapToGrid w:val="0"/>
      <w:sz w:val="28"/>
      <w:szCs w:val="20"/>
      <w:lang w:val="en-US"/>
    </w:rPr>
  </w:style>
  <w:style w:type="paragraph" w:styleId="BodyTextIndent2">
    <w:name w:val="Body Text Indent 2"/>
    <w:basedOn w:val="Normal"/>
    <w:link w:val="BodyTextIndent2Char"/>
    <w:rsid w:val="00E14656"/>
    <w:pPr>
      <w:spacing w:after="0" w:line="240" w:lineRule="auto"/>
      <w:ind w:left="720" w:hanging="720"/>
      <w:jc w:val="left"/>
    </w:pPr>
    <w:rPr>
      <w:rFonts w:ascii="Arial" w:eastAsia="Times New Roman" w:hAnsi="Arial" w:cs="Arial"/>
      <w:sz w:val="20"/>
      <w:szCs w:val="24"/>
      <w:lang w:val="en-GB"/>
    </w:rPr>
  </w:style>
  <w:style w:type="character" w:customStyle="1" w:styleId="BodyTextIndent2Char">
    <w:name w:val="Body Text Indent 2 Char"/>
    <w:basedOn w:val="DefaultParagraphFont"/>
    <w:link w:val="BodyTextIndent2"/>
    <w:rsid w:val="00E14656"/>
    <w:rPr>
      <w:rFonts w:ascii="Arial" w:eastAsia="Times New Roman" w:hAnsi="Arial" w:cs="Arial"/>
      <w:sz w:val="20"/>
      <w:szCs w:val="24"/>
      <w:lang w:val="en-GB"/>
    </w:rPr>
  </w:style>
  <w:style w:type="paragraph" w:styleId="BodyTextIndent">
    <w:name w:val="Body Text Indent"/>
    <w:basedOn w:val="Normal"/>
    <w:link w:val="BodyTextIndentChar"/>
    <w:rsid w:val="00E14656"/>
    <w:pPr>
      <w:widowControl w:val="0"/>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40" w:lineRule="auto"/>
      <w:ind w:left="720"/>
    </w:pPr>
    <w:rPr>
      <w:rFonts w:ascii="Arial" w:eastAsia="Times New Roman" w:hAnsi="Arial" w:cs="Times New Roman"/>
      <w:snapToGrid w:val="0"/>
      <w:szCs w:val="20"/>
      <w:lang w:val="en-GB"/>
    </w:rPr>
  </w:style>
  <w:style w:type="character" w:customStyle="1" w:styleId="BodyTextIndentChar">
    <w:name w:val="Body Text Indent Char"/>
    <w:basedOn w:val="DefaultParagraphFont"/>
    <w:link w:val="BodyTextIndent"/>
    <w:rsid w:val="00E14656"/>
    <w:rPr>
      <w:rFonts w:ascii="Arial" w:eastAsia="Times New Roman" w:hAnsi="Arial" w:cs="Times New Roman"/>
      <w:snapToGrid w:val="0"/>
      <w:szCs w:val="20"/>
      <w:lang w:val="en-GB"/>
    </w:rPr>
  </w:style>
  <w:style w:type="paragraph" w:styleId="BodyText2">
    <w:name w:val="Body Text 2"/>
    <w:basedOn w:val="Normal"/>
    <w:link w:val="BodyText2Char"/>
    <w:rsid w:val="00E14656"/>
    <w:pPr>
      <w:spacing w:after="0" w:line="240" w:lineRule="auto"/>
    </w:pPr>
    <w:rPr>
      <w:rFonts w:ascii="Verdana" w:eastAsia="Times New Roman" w:hAnsi="Verdana" w:cs="Times New Roman"/>
      <w:snapToGrid w:val="0"/>
      <w:sz w:val="20"/>
      <w:szCs w:val="20"/>
    </w:rPr>
  </w:style>
  <w:style w:type="character" w:customStyle="1" w:styleId="BodyText2Char">
    <w:name w:val="Body Text 2 Char"/>
    <w:basedOn w:val="DefaultParagraphFont"/>
    <w:link w:val="BodyText2"/>
    <w:rsid w:val="00E14656"/>
    <w:rPr>
      <w:rFonts w:ascii="Verdana" w:eastAsia="Times New Roman" w:hAnsi="Verdana" w:cs="Times New Roman"/>
      <w:snapToGrid w:val="0"/>
      <w:sz w:val="20"/>
      <w:szCs w:val="20"/>
    </w:rPr>
  </w:style>
  <w:style w:type="paragraph" w:customStyle="1" w:styleId="TableElementLeft">
    <w:name w:val="Table Element Left"/>
    <w:basedOn w:val="Normal"/>
    <w:rsid w:val="00E14656"/>
    <w:pPr>
      <w:keepNext/>
      <w:spacing w:before="120" w:line="240" w:lineRule="auto"/>
      <w:jc w:val="left"/>
    </w:pPr>
    <w:rPr>
      <w:rFonts w:ascii="Arial" w:eastAsia="Times New Roman" w:hAnsi="Arial" w:cs="Times New Roman"/>
      <w:szCs w:val="20"/>
      <w:lang w:val="en-GB"/>
    </w:rPr>
  </w:style>
  <w:style w:type="paragraph" w:customStyle="1" w:styleId="2ISO9000">
    <w:name w:val="2ISO9000"/>
    <w:rsid w:val="00E14656"/>
    <w:pPr>
      <w:widowControl w:val="0"/>
      <w:spacing w:after="0" w:line="240" w:lineRule="auto"/>
      <w:ind w:left="414" w:hanging="414"/>
      <w:jc w:val="both"/>
    </w:pPr>
    <w:rPr>
      <w:rFonts w:ascii="Arial" w:eastAsia="Times New Roman" w:hAnsi="Arial" w:cs="Times New Roman"/>
      <w:snapToGrid w:val="0"/>
      <w:sz w:val="24"/>
      <w:szCs w:val="20"/>
      <w:lang w:val="en-US"/>
    </w:rPr>
  </w:style>
  <w:style w:type="paragraph" w:styleId="CommentText">
    <w:name w:val="annotation text"/>
    <w:basedOn w:val="Normal"/>
    <w:link w:val="CommentTextChar"/>
    <w:unhideWhenUsed/>
    <w:rsid w:val="00E14656"/>
    <w:pPr>
      <w:spacing w:line="240" w:lineRule="auto"/>
    </w:pPr>
    <w:rPr>
      <w:sz w:val="20"/>
      <w:szCs w:val="20"/>
    </w:rPr>
  </w:style>
  <w:style w:type="character" w:customStyle="1" w:styleId="CommentTextChar">
    <w:name w:val="Comment Text Char"/>
    <w:basedOn w:val="DefaultParagraphFont"/>
    <w:link w:val="CommentText"/>
    <w:rsid w:val="00E14656"/>
    <w:rPr>
      <w:sz w:val="20"/>
      <w:szCs w:val="20"/>
    </w:rPr>
  </w:style>
  <w:style w:type="character" w:customStyle="1" w:styleId="CommentSubjectChar">
    <w:name w:val="Comment Subject Char"/>
    <w:basedOn w:val="CommentTextChar"/>
    <w:link w:val="CommentSubject"/>
    <w:semiHidden/>
    <w:rsid w:val="00E14656"/>
    <w:rPr>
      <w:rFonts w:ascii="Arial" w:eastAsia="Times New Roman" w:hAnsi="Arial" w:cs="Times New Roman"/>
      <w:b/>
      <w:bCs/>
      <w:sz w:val="20"/>
      <w:szCs w:val="20"/>
      <w:lang w:val="en-GB"/>
    </w:rPr>
  </w:style>
  <w:style w:type="paragraph" w:styleId="CommentSubject">
    <w:name w:val="annotation subject"/>
    <w:basedOn w:val="CommentText"/>
    <w:next w:val="CommentText"/>
    <w:link w:val="CommentSubjectChar"/>
    <w:semiHidden/>
    <w:rsid w:val="00E14656"/>
    <w:pPr>
      <w:spacing w:before="120"/>
    </w:pPr>
    <w:rPr>
      <w:rFonts w:ascii="Arial" w:eastAsia="Times New Roman" w:hAnsi="Arial" w:cs="Times New Roman"/>
      <w:b/>
      <w:bCs/>
      <w:lang w:val="en-GB"/>
    </w:rPr>
  </w:style>
  <w:style w:type="paragraph" w:customStyle="1" w:styleId="TOCHEAD">
    <w:name w:val="TOC_HEAD"/>
    <w:basedOn w:val="Normal"/>
    <w:rsid w:val="00E14656"/>
    <w:pPr>
      <w:spacing w:before="120" w:line="240" w:lineRule="auto"/>
      <w:jc w:val="center"/>
    </w:pPr>
    <w:rPr>
      <w:rFonts w:ascii="Arial" w:eastAsia="Times New Roman" w:hAnsi="Arial" w:cs="Times New Roman"/>
      <w:b/>
      <w:caps/>
      <w:sz w:val="28"/>
      <w:szCs w:val="20"/>
      <w:u w:val="single"/>
      <w:lang w:val="en-GB"/>
    </w:rPr>
  </w:style>
  <w:style w:type="paragraph" w:customStyle="1" w:styleId="Body">
    <w:name w:val="Body"/>
    <w:basedOn w:val="Normal"/>
    <w:rsid w:val="00E14656"/>
    <w:pPr>
      <w:spacing w:before="120" w:line="260" w:lineRule="atLeast"/>
    </w:pPr>
    <w:rPr>
      <w:rFonts w:ascii="Times New Roman" w:eastAsia="Times New Roman" w:hAnsi="Times New Roman" w:cs="Times New Roman"/>
      <w:szCs w:val="20"/>
      <w:lang w:val="es-ES_tradnl"/>
    </w:rPr>
  </w:style>
  <w:style w:type="paragraph" w:styleId="BodyText3">
    <w:name w:val="Body Text 3"/>
    <w:basedOn w:val="Normal"/>
    <w:link w:val="BodyText3Char"/>
    <w:rsid w:val="00E14656"/>
    <w:pPr>
      <w:spacing w:after="0" w:line="240" w:lineRule="auto"/>
      <w:jc w:val="left"/>
    </w:pPr>
    <w:rPr>
      <w:rFonts w:ascii="Times New Roman" w:eastAsia="Times New Roman" w:hAnsi="Times New Roman" w:cs="Arial"/>
      <w:b/>
      <w:bCs/>
      <w:sz w:val="24"/>
      <w:szCs w:val="24"/>
    </w:rPr>
  </w:style>
  <w:style w:type="character" w:customStyle="1" w:styleId="BodyText3Char">
    <w:name w:val="Body Text 3 Char"/>
    <w:basedOn w:val="DefaultParagraphFont"/>
    <w:link w:val="BodyText3"/>
    <w:rsid w:val="00E14656"/>
    <w:rPr>
      <w:rFonts w:ascii="Times New Roman" w:eastAsia="Times New Roman" w:hAnsi="Times New Roman" w:cs="Arial"/>
      <w:b/>
      <w:bCs/>
      <w:sz w:val="24"/>
      <w:szCs w:val="24"/>
    </w:rPr>
  </w:style>
  <w:style w:type="paragraph" w:styleId="BodyTextIndent3">
    <w:name w:val="Body Text Indent 3"/>
    <w:basedOn w:val="Normal"/>
    <w:link w:val="BodyTextIndent3Char"/>
    <w:rsid w:val="00E14656"/>
    <w:pPr>
      <w:spacing w:after="0" w:line="360" w:lineRule="auto"/>
      <w:ind w:left="720"/>
      <w:jc w:val="left"/>
    </w:pPr>
    <w:rPr>
      <w:rFonts w:ascii="Times New Roman" w:eastAsia="Times New Roman" w:hAnsi="Times New Roman" w:cs="Arial"/>
      <w:b/>
      <w:bCs/>
      <w:sz w:val="24"/>
      <w:szCs w:val="24"/>
    </w:rPr>
  </w:style>
  <w:style w:type="character" w:customStyle="1" w:styleId="BodyTextIndent3Char">
    <w:name w:val="Body Text Indent 3 Char"/>
    <w:basedOn w:val="DefaultParagraphFont"/>
    <w:link w:val="BodyTextIndent3"/>
    <w:rsid w:val="00E14656"/>
    <w:rPr>
      <w:rFonts w:ascii="Times New Roman" w:eastAsia="Times New Roman" w:hAnsi="Times New Roman" w:cs="Arial"/>
      <w:b/>
      <w:bCs/>
      <w:sz w:val="24"/>
      <w:szCs w:val="24"/>
    </w:rPr>
  </w:style>
  <w:style w:type="character" w:styleId="FollowedHyperlink">
    <w:name w:val="FollowedHyperlink"/>
    <w:basedOn w:val="DefaultParagraphFont"/>
    <w:rsid w:val="00E14656"/>
    <w:rPr>
      <w:color w:val="800080"/>
      <w:u w:val="single"/>
    </w:rPr>
  </w:style>
  <w:style w:type="paragraph" w:styleId="NormalWeb">
    <w:name w:val="Normal (Web)"/>
    <w:basedOn w:val="Normal"/>
    <w:rsid w:val="00E14656"/>
    <w:pPr>
      <w:spacing w:before="100" w:beforeAutospacing="1" w:after="100" w:afterAutospacing="1" w:line="240" w:lineRule="auto"/>
      <w:jc w:val="left"/>
    </w:pPr>
    <w:rPr>
      <w:rFonts w:ascii="Arial Unicode MS" w:eastAsia="Arial Unicode MS" w:hAnsi="Arial Unicode MS" w:cs="Arial Unicode MS"/>
      <w:color w:val="000000"/>
      <w:sz w:val="24"/>
      <w:szCs w:val="24"/>
    </w:rPr>
  </w:style>
  <w:style w:type="character" w:styleId="PageNumber">
    <w:name w:val="page number"/>
    <w:basedOn w:val="DefaultParagraphFont"/>
    <w:rsid w:val="00E14656"/>
  </w:style>
  <w:style w:type="paragraph" w:customStyle="1" w:styleId="1Legal">
    <w:name w:val="1Legal"/>
    <w:rsid w:val="00E14656"/>
    <w:pPr>
      <w:widowControl w:val="0"/>
      <w:tabs>
        <w:tab w:val="left" w:pos="720"/>
      </w:tabs>
      <w:autoSpaceDE w:val="0"/>
      <w:autoSpaceDN w:val="0"/>
      <w:spacing w:after="0" w:line="240" w:lineRule="auto"/>
      <w:ind w:left="720" w:hanging="720"/>
      <w:jc w:val="both"/>
    </w:pPr>
    <w:rPr>
      <w:rFonts w:ascii="Arial" w:eastAsia="Times New Roman" w:hAnsi="Arial" w:cs="Arial"/>
      <w:sz w:val="24"/>
      <w:szCs w:val="24"/>
      <w:lang w:val="en-US"/>
    </w:rPr>
  </w:style>
  <w:style w:type="paragraph" w:customStyle="1" w:styleId="Normal1">
    <w:name w:val="Normal 1"/>
    <w:basedOn w:val="Normal"/>
    <w:link w:val="Normal1Char"/>
    <w:rsid w:val="00E14656"/>
    <w:pPr>
      <w:spacing w:after="0" w:line="240" w:lineRule="auto"/>
    </w:pPr>
    <w:rPr>
      <w:rFonts w:ascii="Verdana" w:eastAsia="Times New Roman" w:hAnsi="Verdana" w:cs="Times New Roman"/>
      <w:sz w:val="20"/>
      <w:szCs w:val="20"/>
      <w:lang w:val="en-GB"/>
    </w:rPr>
  </w:style>
  <w:style w:type="character" w:customStyle="1" w:styleId="Normal1Char">
    <w:name w:val="Normal 1 Char"/>
    <w:basedOn w:val="DefaultParagraphFont"/>
    <w:link w:val="Normal1"/>
    <w:rsid w:val="00E14656"/>
    <w:rPr>
      <w:rFonts w:ascii="Verdana" w:eastAsia="Times New Roman" w:hAnsi="Verdana" w:cs="Times New Roman"/>
      <w:sz w:val="20"/>
      <w:szCs w:val="20"/>
      <w:lang w:val="en-GB"/>
    </w:rPr>
  </w:style>
  <w:style w:type="paragraph" w:customStyle="1" w:styleId="tty80">
    <w:name w:val="tty80"/>
    <w:basedOn w:val="Normal"/>
    <w:rsid w:val="00E14656"/>
    <w:pPr>
      <w:spacing w:after="0" w:line="240" w:lineRule="auto"/>
      <w:ind w:left="432" w:hanging="432"/>
    </w:pPr>
    <w:rPr>
      <w:rFonts w:ascii="Courier New" w:eastAsia="Times New Roman" w:hAnsi="Courier New" w:cs="Times New Roman"/>
      <w:sz w:val="20"/>
      <w:szCs w:val="20"/>
      <w:lang w:val="en-CA"/>
    </w:rPr>
  </w:style>
  <w:style w:type="paragraph" w:styleId="PlainText">
    <w:name w:val="Plain Text"/>
    <w:basedOn w:val="Normal"/>
    <w:link w:val="PlainTextChar"/>
    <w:rsid w:val="00E14656"/>
    <w:pPr>
      <w:widowControl w:val="0"/>
      <w:tabs>
        <w:tab w:val="num" w:pos="360"/>
        <w:tab w:val="left" w:pos="2586"/>
      </w:tabs>
      <w:spacing w:after="0" w:line="312" w:lineRule="auto"/>
      <w:ind w:left="360" w:hanging="360"/>
    </w:pPr>
    <w:rPr>
      <w:rFonts w:ascii="Arial" w:eastAsia="Times New Roman" w:hAnsi="Arial" w:cs="Arial"/>
      <w:sz w:val="20"/>
      <w:szCs w:val="20"/>
      <w:lang w:val="en-US"/>
    </w:rPr>
  </w:style>
  <w:style w:type="character" w:customStyle="1" w:styleId="PlainTextChar">
    <w:name w:val="Plain Text Char"/>
    <w:basedOn w:val="DefaultParagraphFont"/>
    <w:link w:val="PlainText"/>
    <w:rsid w:val="00E14656"/>
    <w:rPr>
      <w:rFonts w:ascii="Arial" w:eastAsia="Times New Roman" w:hAnsi="Arial" w:cs="Arial"/>
      <w:sz w:val="20"/>
      <w:szCs w:val="20"/>
      <w:lang w:val="en-US"/>
    </w:rPr>
  </w:style>
  <w:style w:type="paragraph" w:customStyle="1" w:styleId="TableHeadingCentered">
    <w:name w:val="Table Heading Centered"/>
    <w:basedOn w:val="TableElementLeft"/>
    <w:autoRedefine/>
    <w:rsid w:val="00E14656"/>
    <w:pPr>
      <w:spacing w:before="0" w:after="0"/>
      <w:jc w:val="center"/>
    </w:pPr>
    <w:rPr>
      <w:rFonts w:ascii="Verdana" w:hAnsi="Verdana"/>
      <w:b/>
      <w:bCs/>
    </w:rPr>
  </w:style>
  <w:style w:type="paragraph" w:customStyle="1" w:styleId="BlockLine">
    <w:name w:val="Block Line"/>
    <w:basedOn w:val="Normal"/>
    <w:next w:val="Normal"/>
    <w:rsid w:val="00E14656"/>
    <w:pPr>
      <w:pBdr>
        <w:top w:val="single" w:sz="4" w:space="1" w:color="auto"/>
        <w:between w:val="single" w:sz="6" w:space="1" w:color="auto"/>
      </w:pBdr>
      <w:tabs>
        <w:tab w:val="left" w:pos="567"/>
        <w:tab w:val="left" w:pos="5670"/>
      </w:tabs>
      <w:autoSpaceDE w:val="0"/>
      <w:autoSpaceDN w:val="0"/>
      <w:spacing w:before="240" w:after="0" w:line="240" w:lineRule="auto"/>
      <w:ind w:left="1152"/>
      <w:jc w:val="left"/>
    </w:pPr>
    <w:rPr>
      <w:rFonts w:ascii="Arial" w:eastAsia="Times New Roman" w:hAnsi="Arial" w:cs="Arial"/>
      <w:sz w:val="20"/>
      <w:szCs w:val="20"/>
      <w:lang w:val="en-US"/>
    </w:rPr>
  </w:style>
  <w:style w:type="paragraph" w:customStyle="1" w:styleId="HZ-3">
    <w:name w:val="HZ - 3"/>
    <w:basedOn w:val="Heading3"/>
    <w:rsid w:val="00E14656"/>
    <w:pPr>
      <w:keepNext w:val="0"/>
      <w:numPr>
        <w:ilvl w:val="0"/>
        <w:numId w:val="0"/>
      </w:numPr>
      <w:tabs>
        <w:tab w:val="num" w:pos="2880"/>
      </w:tabs>
      <w:spacing w:after="0"/>
      <w:ind w:left="2880" w:hanging="360"/>
    </w:pPr>
    <w:rPr>
      <w:rFonts w:ascii="Verdana" w:eastAsia="Times New Roman" w:hAnsi="Verdana" w:cs="Times New Roman"/>
      <w:b w:val="0"/>
      <w:iCs w:val="0"/>
      <w:color w:val="auto"/>
      <w:kern w:val="28"/>
      <w:sz w:val="20"/>
      <w:szCs w:val="20"/>
      <w:lang w:val="en-ZA"/>
    </w:rPr>
  </w:style>
  <w:style w:type="paragraph" w:customStyle="1" w:styleId="HZ-4">
    <w:name w:val="HZ - 4"/>
    <w:basedOn w:val="Heading4"/>
    <w:rsid w:val="00E14656"/>
    <w:pPr>
      <w:keepNext w:val="0"/>
      <w:numPr>
        <w:ilvl w:val="0"/>
        <w:numId w:val="0"/>
      </w:numPr>
      <w:tabs>
        <w:tab w:val="num" w:pos="3600"/>
      </w:tabs>
      <w:spacing w:after="0"/>
      <w:ind w:left="1077" w:hanging="1077"/>
    </w:pPr>
    <w:rPr>
      <w:rFonts w:ascii="Verdana" w:eastAsia="Times New Roman" w:hAnsi="Verdana" w:cs="Times New Roman"/>
      <w:b w:val="0"/>
      <w:color w:val="auto"/>
      <w:kern w:val="28"/>
      <w:sz w:val="20"/>
      <w:szCs w:val="20"/>
      <w:lang w:val="en-ZA"/>
    </w:rPr>
  </w:style>
  <w:style w:type="paragraph" w:customStyle="1" w:styleId="Quick">
    <w:name w:val="Quick •"/>
    <w:rsid w:val="00E14656"/>
    <w:pPr>
      <w:autoSpaceDE w:val="0"/>
      <w:autoSpaceDN w:val="0"/>
      <w:adjustRightInd w:val="0"/>
      <w:spacing w:after="55" w:line="240" w:lineRule="auto"/>
      <w:ind w:left="720"/>
    </w:pPr>
    <w:rPr>
      <w:rFonts w:ascii="Arial" w:eastAsia="Times New Roman" w:hAnsi="Arial" w:cs="Times New Roman"/>
      <w:sz w:val="20"/>
      <w:szCs w:val="24"/>
      <w:lang w:val="en-GB"/>
    </w:rPr>
  </w:style>
  <w:style w:type="paragraph" w:customStyle="1" w:styleId="Tabletext0">
    <w:name w:val="Table text"/>
    <w:basedOn w:val="Normal"/>
    <w:rsid w:val="00E14656"/>
    <w:pPr>
      <w:spacing w:before="20" w:after="20" w:line="240" w:lineRule="auto"/>
    </w:pPr>
    <w:rPr>
      <w:rFonts w:ascii="Verdana" w:eastAsia="Times New Roman" w:hAnsi="Verdana" w:cs="Times New Roman"/>
      <w:sz w:val="18"/>
      <w:szCs w:val="20"/>
    </w:rPr>
  </w:style>
  <w:style w:type="paragraph" w:customStyle="1" w:styleId="Quick1">
    <w:name w:val="Quick [1]"/>
    <w:rsid w:val="00E14656"/>
    <w:pPr>
      <w:autoSpaceDE w:val="0"/>
      <w:autoSpaceDN w:val="0"/>
      <w:adjustRightInd w:val="0"/>
      <w:spacing w:after="0" w:line="240" w:lineRule="auto"/>
      <w:ind w:left="720"/>
    </w:pPr>
    <w:rPr>
      <w:rFonts w:ascii="Arial" w:eastAsia="Times New Roman" w:hAnsi="Arial" w:cs="Times New Roman"/>
      <w:sz w:val="20"/>
      <w:szCs w:val="24"/>
      <w:lang w:val="en-GB"/>
    </w:rPr>
  </w:style>
  <w:style w:type="paragraph" w:customStyle="1" w:styleId="zzComment">
    <w:name w:val="zzComment"/>
    <w:basedOn w:val="Normal"/>
    <w:next w:val="Normal"/>
    <w:rsid w:val="00E14656"/>
    <w:pPr>
      <w:spacing w:after="0" w:line="240" w:lineRule="auto"/>
    </w:pPr>
    <w:rPr>
      <w:rFonts w:ascii="Verdana" w:eastAsia="Times New Roman" w:hAnsi="Verdana" w:cs="Times New Roman"/>
      <w:vanish/>
      <w:color w:val="FF6600"/>
      <w:sz w:val="18"/>
      <w:szCs w:val="20"/>
    </w:rPr>
  </w:style>
  <w:style w:type="paragraph" w:customStyle="1" w:styleId="Parlvl3">
    <w:name w:val="Par lvl 3"/>
    <w:rsid w:val="00E14656"/>
    <w:pPr>
      <w:tabs>
        <w:tab w:val="left" w:pos="720"/>
      </w:tabs>
      <w:autoSpaceDE w:val="0"/>
      <w:autoSpaceDN w:val="0"/>
      <w:adjustRightInd w:val="0"/>
      <w:spacing w:after="219" w:line="240" w:lineRule="auto"/>
      <w:ind w:left="720" w:hanging="720"/>
    </w:pPr>
    <w:rPr>
      <w:rFonts w:ascii="Arial" w:eastAsia="Times New Roman" w:hAnsi="Arial" w:cs="Times New Roman"/>
      <w:sz w:val="20"/>
      <w:szCs w:val="24"/>
      <w:lang w:val="en-GB"/>
    </w:rPr>
  </w:style>
  <w:style w:type="paragraph" w:customStyle="1" w:styleId="Parlvl4">
    <w:name w:val="Par lvl 4"/>
    <w:rsid w:val="00E14656"/>
    <w:pPr>
      <w:tabs>
        <w:tab w:val="left" w:pos="720"/>
      </w:tabs>
      <w:autoSpaceDE w:val="0"/>
      <w:autoSpaceDN w:val="0"/>
      <w:adjustRightInd w:val="0"/>
      <w:spacing w:after="219" w:line="240" w:lineRule="auto"/>
      <w:ind w:left="720" w:hanging="720"/>
    </w:pPr>
    <w:rPr>
      <w:rFonts w:ascii="Arial" w:eastAsia="Times New Roman" w:hAnsi="Arial" w:cs="Times New Roman"/>
      <w:sz w:val="20"/>
      <w:szCs w:val="24"/>
      <w:lang w:val="en-GB"/>
    </w:rPr>
  </w:style>
  <w:style w:type="paragraph" w:customStyle="1" w:styleId="Style1">
    <w:name w:val="Style1"/>
    <w:basedOn w:val="Normal"/>
    <w:rsid w:val="00E14656"/>
    <w:pPr>
      <w:numPr>
        <w:numId w:val="4"/>
      </w:numPr>
      <w:spacing w:after="0" w:line="240" w:lineRule="auto"/>
    </w:pPr>
    <w:rPr>
      <w:rFonts w:ascii="Verdana" w:eastAsia="Times New Roman" w:hAnsi="Verdana" w:cs="Times New Roman"/>
      <w:sz w:val="20"/>
      <w:szCs w:val="20"/>
    </w:rPr>
  </w:style>
  <w:style w:type="paragraph" w:styleId="ListBullet">
    <w:name w:val="List Bullet"/>
    <w:basedOn w:val="Normal"/>
    <w:autoRedefine/>
    <w:rsid w:val="00E14656"/>
    <w:pPr>
      <w:numPr>
        <w:numId w:val="3"/>
      </w:numPr>
      <w:spacing w:after="0" w:line="240" w:lineRule="auto"/>
    </w:pPr>
    <w:rPr>
      <w:rFonts w:ascii="Verdana" w:eastAsia="Times New Roman" w:hAnsi="Verdana" w:cs="Times New Roman"/>
      <w:sz w:val="20"/>
      <w:szCs w:val="20"/>
    </w:rPr>
  </w:style>
  <w:style w:type="paragraph" w:customStyle="1" w:styleId="HZ-5">
    <w:name w:val="HZ - 5"/>
    <w:basedOn w:val="Heading5"/>
    <w:rsid w:val="00E14656"/>
    <w:pPr>
      <w:keepNext w:val="0"/>
      <w:numPr>
        <w:ilvl w:val="0"/>
        <w:numId w:val="0"/>
      </w:numPr>
      <w:tabs>
        <w:tab w:val="num" w:pos="4320"/>
      </w:tabs>
      <w:spacing w:after="0"/>
      <w:ind w:left="1134" w:hanging="1134"/>
    </w:pPr>
    <w:rPr>
      <w:rFonts w:ascii="Verdana" w:eastAsia="Times New Roman" w:hAnsi="Verdana" w:cs="Times New Roman"/>
      <w:b w:val="0"/>
      <w:iCs w:val="0"/>
      <w:color w:val="auto"/>
      <w:kern w:val="28"/>
      <w:sz w:val="20"/>
      <w:szCs w:val="20"/>
      <w:lang w:val="en-US"/>
    </w:rPr>
  </w:style>
  <w:style w:type="paragraph" w:customStyle="1" w:styleId="AI0WinBody">
    <w:name w:val="AI0Win Body"/>
    <w:rsid w:val="00E14656"/>
    <w:pPr>
      <w:autoSpaceDE w:val="0"/>
      <w:autoSpaceDN w:val="0"/>
      <w:adjustRightInd w:val="0"/>
      <w:spacing w:after="0" w:line="240" w:lineRule="auto"/>
    </w:pPr>
    <w:rPr>
      <w:rFonts w:ascii="Times New Roman" w:eastAsia="Times New Roman" w:hAnsi="Times New Roman" w:cs="Times New Roman"/>
      <w:sz w:val="20"/>
      <w:szCs w:val="20"/>
      <w:lang w:val="en-GB"/>
    </w:rPr>
  </w:style>
  <w:style w:type="paragraph" w:customStyle="1" w:styleId="HZ-2">
    <w:name w:val="HZ - 2"/>
    <w:basedOn w:val="Heading2"/>
    <w:rsid w:val="00E14656"/>
    <w:pPr>
      <w:keepNext w:val="0"/>
      <w:numPr>
        <w:ilvl w:val="0"/>
        <w:numId w:val="0"/>
      </w:numPr>
      <w:tabs>
        <w:tab w:val="num" w:pos="2160"/>
      </w:tabs>
      <w:spacing w:after="0"/>
      <w:ind w:left="2160" w:hanging="360"/>
    </w:pPr>
    <w:rPr>
      <w:rFonts w:ascii="Verdana" w:eastAsia="Times New Roman" w:hAnsi="Verdana" w:cs="Times New Roman"/>
      <w:b w:val="0"/>
      <w:color w:val="auto"/>
      <w:kern w:val="28"/>
      <w:sz w:val="20"/>
      <w:szCs w:val="20"/>
    </w:rPr>
  </w:style>
  <w:style w:type="paragraph" w:customStyle="1" w:styleId="HZ-1">
    <w:name w:val="HZ - 1"/>
    <w:basedOn w:val="Heading1"/>
    <w:rsid w:val="00E14656"/>
    <w:pPr>
      <w:keepNext w:val="0"/>
      <w:numPr>
        <w:numId w:val="0"/>
      </w:numPr>
      <w:spacing w:after="0"/>
      <w:ind w:left="1440" w:hanging="360"/>
    </w:pPr>
    <w:rPr>
      <w:rFonts w:ascii="Verdana" w:eastAsia="Times New Roman" w:hAnsi="Verdana" w:cs="Times New Roman"/>
      <w:b w:val="0"/>
      <w:iCs w:val="0"/>
      <w:color w:val="auto"/>
      <w:kern w:val="28"/>
      <w:sz w:val="20"/>
      <w:szCs w:val="20"/>
      <w:lang w:val="en-ZA"/>
    </w:rPr>
  </w:style>
  <w:style w:type="paragraph" w:customStyle="1" w:styleId="Quicka">
    <w:name w:val="Quick a)"/>
    <w:rsid w:val="00E14656"/>
    <w:pPr>
      <w:autoSpaceDE w:val="0"/>
      <w:autoSpaceDN w:val="0"/>
      <w:adjustRightInd w:val="0"/>
      <w:spacing w:after="55" w:line="240" w:lineRule="auto"/>
      <w:ind w:left="720"/>
    </w:pPr>
    <w:rPr>
      <w:rFonts w:ascii="Arial" w:eastAsia="Times New Roman" w:hAnsi="Arial" w:cs="Times New Roman"/>
      <w:sz w:val="20"/>
      <w:szCs w:val="24"/>
      <w:lang w:val="en-GB"/>
    </w:rPr>
  </w:style>
  <w:style w:type="paragraph" w:customStyle="1" w:styleId="NormalIndentSpace">
    <w:name w:val="Normal Indent Space"/>
    <w:basedOn w:val="NormalIndent"/>
    <w:rsid w:val="00E14656"/>
    <w:pPr>
      <w:spacing w:after="120"/>
    </w:pPr>
    <w:rPr>
      <w:kern w:val="2"/>
      <w:lang w:val="en-GB"/>
    </w:rPr>
  </w:style>
  <w:style w:type="paragraph" w:styleId="NormalIndent">
    <w:name w:val="Normal Indent"/>
    <w:basedOn w:val="Normal"/>
    <w:link w:val="NormalIndentChar"/>
    <w:rsid w:val="00E14656"/>
    <w:pPr>
      <w:widowControl w:val="0"/>
      <w:autoSpaceDE w:val="0"/>
      <w:autoSpaceDN w:val="0"/>
      <w:adjustRightInd w:val="0"/>
      <w:spacing w:after="0" w:line="240" w:lineRule="auto"/>
      <w:ind w:left="720"/>
      <w:jc w:val="left"/>
    </w:pPr>
    <w:rPr>
      <w:rFonts w:ascii="Arial" w:eastAsia="Times New Roman" w:hAnsi="Arial" w:cs="Times New Roman"/>
      <w:szCs w:val="24"/>
      <w:lang w:val="en-US"/>
    </w:rPr>
  </w:style>
  <w:style w:type="character" w:customStyle="1" w:styleId="NormalIndentChar">
    <w:name w:val="Normal Indent Char"/>
    <w:basedOn w:val="DefaultParagraphFont"/>
    <w:link w:val="NormalIndent"/>
    <w:rsid w:val="00E14656"/>
    <w:rPr>
      <w:rFonts w:ascii="Arial" w:eastAsia="Times New Roman" w:hAnsi="Arial" w:cs="Times New Roman"/>
      <w:szCs w:val="24"/>
      <w:lang w:val="en-US"/>
    </w:rPr>
  </w:style>
  <w:style w:type="paragraph" w:customStyle="1" w:styleId="Normalspace">
    <w:name w:val="Normal space"/>
    <w:basedOn w:val="Normal"/>
    <w:rsid w:val="00E14656"/>
    <w:pPr>
      <w:widowControl w:val="0"/>
      <w:autoSpaceDE w:val="0"/>
      <w:autoSpaceDN w:val="0"/>
      <w:adjustRightInd w:val="0"/>
      <w:spacing w:line="240" w:lineRule="auto"/>
      <w:jc w:val="left"/>
    </w:pPr>
    <w:rPr>
      <w:rFonts w:ascii="Arial" w:eastAsia="Times New Roman" w:hAnsi="Arial" w:cs="Times New Roman"/>
      <w:szCs w:val="24"/>
      <w:lang w:val="en-US"/>
    </w:rPr>
  </w:style>
  <w:style w:type="paragraph" w:customStyle="1" w:styleId="WP9Heading8">
    <w:name w:val="WP9_Heading 8"/>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WP9Heading2">
    <w:name w:val="WP9_Heading 2"/>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WP9Heading3">
    <w:name w:val="WP9_Heading 3"/>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Level1">
    <w:name w:val="Level 1"/>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1SitaFormsMainHeading">
    <w:name w:val="1SitaFormsMainHeading"/>
    <w:basedOn w:val="Heading1"/>
    <w:rsid w:val="00E14656"/>
    <w:pPr>
      <w:widowControl w:val="0"/>
      <w:numPr>
        <w:numId w:val="0"/>
      </w:numPr>
      <w:suppressAutoHyphens/>
      <w:autoSpaceDE w:val="0"/>
      <w:autoSpaceDN w:val="0"/>
      <w:adjustRightInd w:val="0"/>
      <w:spacing w:before="0" w:after="0"/>
      <w:jc w:val="center"/>
    </w:pPr>
    <w:rPr>
      <w:rFonts w:ascii="Times New Roman" w:eastAsia="Times New Roman" w:hAnsi="Times New Roman" w:cs="Times New Roman"/>
      <w:bCs/>
      <w:iCs w:val="0"/>
      <w:color w:val="auto"/>
      <w:szCs w:val="30"/>
      <w:lang w:val="en-ZA"/>
    </w:rPr>
  </w:style>
  <w:style w:type="paragraph" w:customStyle="1" w:styleId="2SitaFormSubHeading">
    <w:name w:val="2SitaFormSubHeading"/>
    <w:basedOn w:val="Normal"/>
    <w:rsid w:val="00E14656"/>
    <w:pPr>
      <w:suppressAutoHyphens/>
      <w:spacing w:after="0" w:line="240" w:lineRule="auto"/>
      <w:jc w:val="center"/>
    </w:pPr>
    <w:rPr>
      <w:rFonts w:ascii="Times New Roman" w:eastAsia="Times New Roman" w:hAnsi="Times New Roman" w:cs="Times New Roman"/>
      <w:b/>
      <w:bCs/>
      <w:caps/>
      <w:sz w:val="24"/>
      <w:szCs w:val="24"/>
    </w:rPr>
  </w:style>
  <w:style w:type="paragraph" w:customStyle="1" w:styleId="3SitaFormBodyHeadingCentre">
    <w:name w:val="3SitaFormBodyHeadingCentre"/>
    <w:basedOn w:val="Normal"/>
    <w:rsid w:val="00E14656"/>
    <w:pPr>
      <w:widowControl w:val="0"/>
      <w:suppressAutoHyphens/>
      <w:autoSpaceDE w:val="0"/>
      <w:autoSpaceDN w:val="0"/>
      <w:adjustRightInd w:val="0"/>
      <w:spacing w:after="0" w:line="240" w:lineRule="auto"/>
      <w:jc w:val="center"/>
    </w:pPr>
    <w:rPr>
      <w:rFonts w:ascii="Times New Roman" w:eastAsia="Times New Roman" w:hAnsi="Times New Roman" w:cs="Times New Roman"/>
      <w:b/>
      <w:bCs/>
      <w:sz w:val="16"/>
      <w:szCs w:val="16"/>
    </w:rPr>
  </w:style>
  <w:style w:type="paragraph" w:customStyle="1" w:styleId="4SitaFormBodyHeadingLeft">
    <w:name w:val="4SitaFormBodyHeadingLeft"/>
    <w:basedOn w:val="Normal"/>
    <w:rsid w:val="00E14656"/>
    <w:pPr>
      <w:widowControl w:val="0"/>
      <w:suppressAutoHyphens/>
      <w:autoSpaceDE w:val="0"/>
      <w:autoSpaceDN w:val="0"/>
      <w:adjustRightInd w:val="0"/>
      <w:spacing w:after="0" w:line="240" w:lineRule="auto"/>
      <w:jc w:val="left"/>
    </w:pPr>
    <w:rPr>
      <w:rFonts w:ascii="Times New Roman" w:eastAsia="Times New Roman" w:hAnsi="Times New Roman" w:cs="Times New Roman"/>
      <w:b/>
      <w:bCs/>
      <w:sz w:val="16"/>
      <w:szCs w:val="16"/>
    </w:rPr>
  </w:style>
  <w:style w:type="paragraph" w:customStyle="1" w:styleId="5SitaFormBodyText">
    <w:name w:val="5SitaFormBodyText"/>
    <w:basedOn w:val="Header"/>
    <w:rsid w:val="00E14656"/>
    <w:pPr>
      <w:widowControl w:val="0"/>
      <w:tabs>
        <w:tab w:val="clear" w:pos="4513"/>
        <w:tab w:val="clear" w:pos="9026"/>
      </w:tabs>
      <w:suppressAutoHyphens/>
      <w:autoSpaceDE w:val="0"/>
      <w:autoSpaceDN w:val="0"/>
      <w:adjustRightInd w:val="0"/>
      <w:spacing w:after="0" w:line="240" w:lineRule="auto"/>
      <w:jc w:val="left"/>
    </w:pPr>
    <w:rPr>
      <w:rFonts w:ascii="Times New Roman" w:eastAsia="Times New Roman" w:hAnsi="Times New Roman" w:cs="Times New Roman"/>
      <w:sz w:val="24"/>
    </w:rPr>
  </w:style>
  <w:style w:type="paragraph" w:customStyle="1" w:styleId="7SitaFormSubLeftDBorder">
    <w:name w:val="7SitaFormSubLeftDBorder"/>
    <w:basedOn w:val="2SitaFormSubHeading"/>
    <w:rsid w:val="00E14656"/>
    <w:pPr>
      <w:jc w:val="left"/>
    </w:pPr>
  </w:style>
  <w:style w:type="paragraph" w:customStyle="1" w:styleId="A3">
    <w:name w:val="A3"/>
    <w:basedOn w:val="Normal"/>
    <w:rsid w:val="00E14656"/>
    <w:pPr>
      <w:numPr>
        <w:numId w:val="5"/>
      </w:numPr>
      <w:spacing w:after="0" w:line="240" w:lineRule="auto"/>
      <w:jc w:val="left"/>
    </w:pPr>
    <w:rPr>
      <w:rFonts w:ascii="Times New Roman" w:eastAsia="Times New Roman" w:hAnsi="Times New Roman" w:cs="Times New Roman"/>
      <w:sz w:val="24"/>
      <w:szCs w:val="24"/>
    </w:rPr>
  </w:style>
  <w:style w:type="paragraph" w:customStyle="1" w:styleId="AnnexH5">
    <w:name w:val="Annex H5"/>
    <w:basedOn w:val="AnnexH4"/>
    <w:next w:val="Normal"/>
    <w:rsid w:val="00E14656"/>
    <w:pPr>
      <w:keepNext/>
      <w:numPr>
        <w:ilvl w:val="0"/>
        <w:numId w:val="0"/>
      </w:numPr>
      <w:tabs>
        <w:tab w:val="num" w:pos="1250"/>
      </w:tabs>
      <w:spacing w:before="0" w:after="0" w:line="240" w:lineRule="auto"/>
      <w:ind w:left="1250" w:hanging="1242"/>
      <w:outlineLvl w:val="4"/>
    </w:pPr>
    <w:rPr>
      <w:rFonts w:ascii="Verdana" w:hAnsi="Verdana" w:cs="Arial"/>
      <w:b w:val="0"/>
      <w:color w:val="000000"/>
      <w:kern w:val="28"/>
      <w:sz w:val="20"/>
      <w:szCs w:val="20"/>
      <w:lang w:val="en-ZA"/>
    </w:rPr>
  </w:style>
  <w:style w:type="paragraph" w:customStyle="1" w:styleId="maintext">
    <w:name w:val="maintext"/>
    <w:rsid w:val="00E14656"/>
    <w:pPr>
      <w:autoSpaceDE w:val="0"/>
      <w:autoSpaceDN w:val="0"/>
      <w:spacing w:after="0" w:line="240" w:lineRule="auto"/>
    </w:pPr>
    <w:rPr>
      <w:rFonts w:ascii="Arial" w:eastAsia="Times New Roman" w:hAnsi="Arial" w:cs="Times New Roman"/>
      <w:b/>
      <w:noProof/>
      <w:sz w:val="28"/>
      <w:szCs w:val="20"/>
      <w:lang w:val="en-US"/>
    </w:rPr>
  </w:style>
  <w:style w:type="character" w:customStyle="1" w:styleId="parano">
    <w:name w:val="para no"/>
    <w:basedOn w:val="DefaultParagraphFont"/>
    <w:rsid w:val="00E14656"/>
    <w:rPr>
      <w:rFonts w:ascii="Times New Roman" w:hAnsi="Times New Roman" w:cs="Times New Roman"/>
      <w:color w:val="0000FF"/>
      <w:spacing w:val="20"/>
      <w:sz w:val="20"/>
      <w:szCs w:val="24"/>
    </w:rPr>
  </w:style>
  <w:style w:type="paragraph" w:customStyle="1" w:styleId="tabletext1">
    <w:name w:val="table text"/>
    <w:basedOn w:val="maintext"/>
    <w:rsid w:val="00E14656"/>
    <w:rPr>
      <w:color w:val="0000FF"/>
    </w:rPr>
  </w:style>
  <w:style w:type="paragraph" w:customStyle="1" w:styleId="Normal10">
    <w:name w:val="Normal1"/>
    <w:basedOn w:val="Normal"/>
    <w:rsid w:val="00E14656"/>
    <w:pPr>
      <w:spacing w:after="0" w:line="240" w:lineRule="auto"/>
    </w:pPr>
    <w:rPr>
      <w:rFonts w:ascii="Arial" w:eastAsia="Times New Roman" w:hAnsi="Arial" w:cs="Arial"/>
      <w:snapToGrid w:val="0"/>
      <w:sz w:val="20"/>
      <w:szCs w:val="24"/>
      <w:lang w:val="en-GB"/>
    </w:rPr>
  </w:style>
  <w:style w:type="paragraph" w:customStyle="1" w:styleId="NoteParagraph">
    <w:name w:val="Note Paragraph"/>
    <w:basedOn w:val="Normal"/>
    <w:rsid w:val="00E14656"/>
    <w:pPr>
      <w:tabs>
        <w:tab w:val="num" w:pos="851"/>
      </w:tabs>
      <w:spacing w:after="0" w:line="360" w:lineRule="auto"/>
      <w:ind w:left="851" w:hanging="851"/>
    </w:pPr>
    <w:rPr>
      <w:rFonts w:ascii="Arial" w:eastAsia="Times New Roman" w:hAnsi="Arial" w:cs="Times New Roman"/>
      <w:sz w:val="20"/>
      <w:szCs w:val="20"/>
      <w:lang w:val="en-GB"/>
    </w:rPr>
  </w:style>
  <w:style w:type="paragraph" w:customStyle="1" w:styleId="Head">
    <w:name w:val="Head"/>
    <w:basedOn w:val="Normal"/>
    <w:rsid w:val="00E14656"/>
    <w:pPr>
      <w:keepNext/>
      <w:widowControl w:val="0"/>
      <w:spacing w:after="240" w:line="240" w:lineRule="auto"/>
    </w:pPr>
    <w:rPr>
      <w:rFonts w:ascii="Arial" w:eastAsia="Times New Roman" w:hAnsi="Arial" w:cs="Arial"/>
      <w:b/>
      <w:snapToGrid w:val="0"/>
      <w:sz w:val="20"/>
      <w:szCs w:val="20"/>
      <w:lang w:val="en-GB"/>
    </w:rPr>
  </w:style>
  <w:style w:type="paragraph" w:customStyle="1" w:styleId="Number">
    <w:name w:val="Number"/>
    <w:basedOn w:val="Normal"/>
    <w:link w:val="NumberChar"/>
    <w:rsid w:val="00E14656"/>
    <w:pPr>
      <w:spacing w:after="240" w:line="240" w:lineRule="auto"/>
    </w:pPr>
    <w:rPr>
      <w:rFonts w:ascii="Arial" w:eastAsia="Times New Roman" w:hAnsi="Arial" w:cs="Arial"/>
      <w:bCs/>
      <w:snapToGrid w:val="0"/>
      <w:sz w:val="20"/>
      <w:szCs w:val="20"/>
    </w:rPr>
  </w:style>
  <w:style w:type="character" w:customStyle="1" w:styleId="NumberChar">
    <w:name w:val="Number Char"/>
    <w:basedOn w:val="DefaultParagraphFont"/>
    <w:link w:val="Number"/>
    <w:rsid w:val="00E14656"/>
    <w:rPr>
      <w:rFonts w:ascii="Arial" w:eastAsia="Times New Roman" w:hAnsi="Arial" w:cs="Arial"/>
      <w:bCs/>
      <w:snapToGrid w:val="0"/>
      <w:sz w:val="20"/>
      <w:szCs w:val="20"/>
    </w:rPr>
  </w:style>
  <w:style w:type="paragraph" w:customStyle="1" w:styleId="Number1">
    <w:name w:val="Number1"/>
    <w:basedOn w:val="Number"/>
    <w:rsid w:val="00E14656"/>
    <w:pPr>
      <w:numPr>
        <w:ilvl w:val="2"/>
      </w:numPr>
      <w:tabs>
        <w:tab w:val="num" w:pos="360"/>
      </w:tabs>
      <w:ind w:left="360" w:hanging="360"/>
    </w:pPr>
  </w:style>
  <w:style w:type="paragraph" w:customStyle="1" w:styleId="Style4">
    <w:name w:val="Style4"/>
    <w:basedOn w:val="Normal"/>
    <w:rsid w:val="00E14656"/>
    <w:pPr>
      <w:spacing w:after="200" w:line="240" w:lineRule="auto"/>
    </w:pPr>
    <w:rPr>
      <w:rFonts w:ascii="Arial" w:eastAsia="Times New Roman" w:hAnsi="Arial" w:cs="Times New Roman"/>
      <w:sz w:val="20"/>
      <w:szCs w:val="20"/>
      <w:lang w:val="en-GB"/>
    </w:rPr>
  </w:style>
  <w:style w:type="paragraph" w:customStyle="1" w:styleId="Style3">
    <w:name w:val="Style3"/>
    <w:basedOn w:val="Normal"/>
    <w:rsid w:val="00E14656"/>
    <w:pPr>
      <w:spacing w:after="0" w:line="360" w:lineRule="auto"/>
      <w:ind w:left="1440" w:hanging="720"/>
    </w:pPr>
    <w:rPr>
      <w:rFonts w:ascii="Verdana" w:eastAsia="Times New Roman" w:hAnsi="Verdana" w:cs="Times New Roman"/>
      <w:sz w:val="20"/>
      <w:szCs w:val="20"/>
      <w:lang w:val="en-GB"/>
    </w:rPr>
  </w:style>
  <w:style w:type="paragraph" w:customStyle="1" w:styleId="ReportBullets">
    <w:name w:val="Report Bullets"/>
    <w:basedOn w:val="Normal"/>
    <w:rsid w:val="00E14656"/>
    <w:pPr>
      <w:tabs>
        <w:tab w:val="num" w:pos="1080"/>
      </w:tabs>
      <w:spacing w:before="60" w:after="60" w:line="360" w:lineRule="auto"/>
      <w:ind w:left="1080" w:hanging="360"/>
    </w:pPr>
    <w:rPr>
      <w:rFonts w:ascii="Verdana" w:eastAsia="Times New Roman" w:hAnsi="Verdana" w:cs="Times New Roman"/>
      <w:sz w:val="20"/>
      <w:szCs w:val="20"/>
      <w:lang w:val="en-GB"/>
    </w:rPr>
  </w:style>
  <w:style w:type="paragraph" w:customStyle="1" w:styleId="TableBullet">
    <w:name w:val="Table Bullet"/>
    <w:basedOn w:val="ListBullet"/>
    <w:rsid w:val="00E14656"/>
    <w:pPr>
      <w:framePr w:hSpace="181" w:wrap="around" w:vAnchor="text" w:hAnchor="margin" w:x="1368" w:y="87"/>
      <w:numPr>
        <w:numId w:val="0"/>
      </w:numPr>
      <w:tabs>
        <w:tab w:val="num" w:pos="360"/>
        <w:tab w:val="num" w:pos="1080"/>
        <w:tab w:val="num" w:pos="1440"/>
      </w:tabs>
      <w:spacing w:before="60" w:after="60" w:line="360" w:lineRule="auto"/>
      <w:ind w:left="1440" w:hanging="360"/>
      <w:jc w:val="left"/>
    </w:pPr>
    <w:rPr>
      <w:sz w:val="18"/>
      <w:lang w:val="en-GB"/>
    </w:rPr>
  </w:style>
  <w:style w:type="paragraph" w:customStyle="1" w:styleId="Normal2">
    <w:name w:val="Normal2"/>
    <w:basedOn w:val="Normal10"/>
    <w:rsid w:val="00E14656"/>
    <w:pPr>
      <w:ind w:left="720"/>
    </w:pPr>
  </w:style>
  <w:style w:type="paragraph" w:customStyle="1" w:styleId="PropBullet1">
    <w:name w:val="Prop Bullet 1"/>
    <w:rsid w:val="00E14656"/>
    <w:pPr>
      <w:tabs>
        <w:tab w:val="left" w:pos="288"/>
        <w:tab w:val="num" w:pos="1080"/>
      </w:tabs>
      <w:spacing w:after="160" w:line="240" w:lineRule="auto"/>
      <w:ind w:left="288" w:hanging="288"/>
      <w:jc w:val="both"/>
    </w:pPr>
    <w:rPr>
      <w:rFonts w:ascii="Times Roman" w:eastAsia="Times New Roman" w:hAnsi="Times Roman" w:cs="Times New Roman"/>
      <w:sz w:val="24"/>
      <w:szCs w:val="20"/>
      <w:lang w:val="en-US"/>
    </w:rPr>
  </w:style>
  <w:style w:type="paragraph" w:customStyle="1" w:styleId="StyleHeading3LeftBefore12ptAfter3pt">
    <w:name w:val="Style Heading 3 + Left Before:  12 pt After:  3 pt"/>
    <w:basedOn w:val="Heading3"/>
    <w:rsid w:val="00E14656"/>
    <w:pPr>
      <w:tabs>
        <w:tab w:val="num" w:pos="851"/>
      </w:tabs>
      <w:spacing w:before="240" w:after="60"/>
      <w:ind w:left="0" w:hanging="851"/>
    </w:pPr>
    <w:rPr>
      <w:rFonts w:ascii="Helvetica" w:eastAsia="Times New Roman" w:hAnsi="Helvetica" w:cs="Times New Roman"/>
      <w:bCs/>
      <w:iCs w:val="0"/>
      <w:color w:val="auto"/>
      <w:sz w:val="20"/>
      <w:szCs w:val="20"/>
    </w:rPr>
  </w:style>
  <w:style w:type="paragraph" w:customStyle="1" w:styleId="Subpointsa">
    <w:name w:val="Subpoints a)"/>
    <w:basedOn w:val="Normal"/>
    <w:rsid w:val="00E14656"/>
    <w:pPr>
      <w:numPr>
        <w:numId w:val="6"/>
      </w:numPr>
      <w:spacing w:before="60" w:line="240" w:lineRule="auto"/>
    </w:pPr>
    <w:rPr>
      <w:rFonts w:ascii="Verdana" w:eastAsia="Times New Roman" w:hAnsi="Verdana" w:cs="Times New Roman"/>
      <w:sz w:val="20"/>
      <w:szCs w:val="20"/>
      <w:lang w:val="en-GB"/>
    </w:rPr>
  </w:style>
  <w:style w:type="paragraph" w:customStyle="1" w:styleId="Subpointsi0">
    <w:name w:val="Subpoints i)"/>
    <w:basedOn w:val="Normal"/>
    <w:rsid w:val="00E14656"/>
    <w:pPr>
      <w:numPr>
        <w:numId w:val="8"/>
      </w:numPr>
      <w:spacing w:before="60" w:after="0" w:line="240" w:lineRule="auto"/>
    </w:pPr>
    <w:rPr>
      <w:rFonts w:ascii="Verdana" w:eastAsia="Times New Roman" w:hAnsi="Verdana" w:cs="Times New Roman"/>
      <w:sz w:val="20"/>
      <w:szCs w:val="20"/>
    </w:rPr>
  </w:style>
  <w:style w:type="paragraph" w:customStyle="1" w:styleId="SubpointsI">
    <w:name w:val="Subpoints I"/>
    <w:basedOn w:val="Normal"/>
    <w:rsid w:val="00E14656"/>
    <w:pPr>
      <w:numPr>
        <w:ilvl w:val="2"/>
        <w:numId w:val="7"/>
      </w:numPr>
      <w:tabs>
        <w:tab w:val="clear" w:pos="720"/>
        <w:tab w:val="left" w:pos="2268"/>
        <w:tab w:val="num" w:pos="2421"/>
      </w:tabs>
      <w:spacing w:before="60" w:after="0" w:line="240" w:lineRule="auto"/>
      <w:ind w:left="2268" w:hanging="567"/>
    </w:pPr>
    <w:rPr>
      <w:rFonts w:ascii="Verdana" w:eastAsia="Times New Roman" w:hAnsi="Verdana" w:cs="Times New Roman"/>
      <w:sz w:val="20"/>
      <w:szCs w:val="20"/>
    </w:rPr>
  </w:style>
  <w:style w:type="paragraph" w:customStyle="1" w:styleId="Body1">
    <w:name w:val="Body 1"/>
    <w:basedOn w:val="Normal"/>
    <w:rsid w:val="00E14656"/>
    <w:pPr>
      <w:widowControl w:val="0"/>
      <w:spacing w:before="120" w:line="240" w:lineRule="auto"/>
      <w:ind w:left="851"/>
    </w:pPr>
    <w:rPr>
      <w:rFonts w:ascii="Arial" w:eastAsia="Times New Roman" w:hAnsi="Arial" w:cs="Times New Roman"/>
      <w:color w:val="000000"/>
      <w:sz w:val="24"/>
      <w:szCs w:val="20"/>
      <w:lang w:val="en-GB"/>
    </w:rPr>
  </w:style>
  <w:style w:type="character" w:customStyle="1" w:styleId="Heading12">
    <w:name w:val="Heading 12"/>
    <w:aliases w:val="hd11,Head I1,POPSI Paragraphs1,POPSI Heading 13,POPSI Heading 111,POPSI Heading 121,h11,H11,31,Chapter Headline1,heading71,41,heading61,Heading 111,Part Char2,Part Char Char,Part Char3,Heading 121"/>
    <w:basedOn w:val="DefaultParagraphFont"/>
    <w:rsid w:val="00E14656"/>
    <w:rPr>
      <w:rFonts w:ascii="Arial" w:hAnsi="Arial"/>
      <w:b/>
      <w:snapToGrid w:val="0"/>
      <w:sz w:val="22"/>
      <w:lang w:val="en-GB" w:eastAsia="en-US" w:bidi="ar-SA"/>
    </w:rPr>
  </w:style>
  <w:style w:type="paragraph" w:customStyle="1" w:styleId="Bullet">
    <w:name w:val="Bullet"/>
    <w:basedOn w:val="Normal"/>
    <w:rsid w:val="00E14656"/>
    <w:pPr>
      <w:tabs>
        <w:tab w:val="num" w:pos="1080"/>
      </w:tabs>
      <w:spacing w:line="240" w:lineRule="auto"/>
      <w:ind w:left="1080" w:hanging="720"/>
    </w:pPr>
    <w:rPr>
      <w:rFonts w:ascii="Verdana" w:eastAsia="Times New Roman" w:hAnsi="Verdana" w:cs="Times New Roman"/>
      <w:sz w:val="20"/>
      <w:szCs w:val="20"/>
    </w:rPr>
  </w:style>
  <w:style w:type="paragraph" w:customStyle="1" w:styleId="StyleHeading1hd1HeadIPOPSIParagraphsPOPSIHeading1POPSIH">
    <w:name w:val="Style Heading 1hd1Head IPOPSI ParagraphsPOPSI Heading 1POPSI H..."/>
    <w:basedOn w:val="Heading1"/>
    <w:rsid w:val="00E14656"/>
    <w:pPr>
      <w:numPr>
        <w:numId w:val="9"/>
      </w:numPr>
      <w:spacing w:before="240" w:after="60"/>
    </w:pPr>
    <w:rPr>
      <w:rFonts w:ascii="Verdana" w:eastAsia="Times New Roman" w:hAnsi="Verdana" w:cs="Times New Roman"/>
      <w:bCs/>
      <w:iCs w:val="0"/>
      <w:color w:val="000080"/>
      <w:kern w:val="28"/>
      <w:sz w:val="20"/>
      <w:szCs w:val="20"/>
    </w:rPr>
  </w:style>
  <w:style w:type="paragraph" w:customStyle="1" w:styleId="Sublevel">
    <w:name w:val="Sub level"/>
    <w:basedOn w:val="Normal"/>
    <w:rsid w:val="00E14656"/>
    <w:pPr>
      <w:tabs>
        <w:tab w:val="left" w:pos="567"/>
      </w:tabs>
      <w:spacing w:before="240" w:after="0" w:line="360" w:lineRule="auto"/>
    </w:pPr>
    <w:rPr>
      <w:rFonts w:ascii="Arial" w:eastAsia="Times New Roman" w:hAnsi="Arial" w:cs="Times New Roman"/>
      <w:szCs w:val="20"/>
      <w:lang w:val="en-US"/>
    </w:rPr>
  </w:style>
  <w:style w:type="paragraph" w:customStyle="1" w:styleId="dkbullet3">
    <w:name w:val="dk bullet 3"/>
    <w:basedOn w:val="Normal"/>
    <w:rsid w:val="00E14656"/>
    <w:pPr>
      <w:widowControl w:val="0"/>
      <w:numPr>
        <w:numId w:val="10"/>
      </w:numPr>
      <w:tabs>
        <w:tab w:val="left" w:pos="900"/>
      </w:tabs>
      <w:spacing w:after="60" w:line="240" w:lineRule="auto"/>
    </w:pPr>
    <w:rPr>
      <w:rFonts w:ascii="Times New Roman" w:eastAsia="Times New Roman" w:hAnsi="Times New Roman" w:cs="Times New Roman"/>
      <w:sz w:val="20"/>
      <w:szCs w:val="20"/>
    </w:rPr>
  </w:style>
  <w:style w:type="paragraph" w:customStyle="1" w:styleId="dkbullet">
    <w:name w:val="dk bullet"/>
    <w:basedOn w:val="Normal"/>
    <w:rsid w:val="00E14656"/>
    <w:pPr>
      <w:widowControl w:val="0"/>
      <w:numPr>
        <w:numId w:val="11"/>
      </w:numPr>
      <w:spacing w:after="60" w:line="240" w:lineRule="auto"/>
      <w:jc w:val="left"/>
    </w:pPr>
    <w:rPr>
      <w:rFonts w:ascii="Times New Roman" w:eastAsia="Times New Roman" w:hAnsi="Times New Roman" w:cs="Times New Roman"/>
      <w:sz w:val="20"/>
      <w:szCs w:val="20"/>
    </w:rPr>
  </w:style>
  <w:style w:type="paragraph" w:customStyle="1" w:styleId="L1Bullet">
    <w:name w:val="L1_Bullet"/>
    <w:basedOn w:val="Normal"/>
    <w:rsid w:val="00E14656"/>
    <w:pPr>
      <w:numPr>
        <w:numId w:val="13"/>
      </w:numPr>
      <w:autoSpaceDE w:val="0"/>
      <w:autoSpaceDN w:val="0"/>
      <w:adjustRightInd w:val="0"/>
      <w:spacing w:after="0" w:line="240" w:lineRule="auto"/>
      <w:ind w:left="714" w:hanging="357"/>
      <w:jc w:val="left"/>
    </w:pPr>
    <w:rPr>
      <w:rFonts w:ascii="Arial" w:eastAsia="Times New Roman" w:hAnsi="Arial" w:cs="Times New Roman"/>
      <w:sz w:val="24"/>
      <w:szCs w:val="20"/>
    </w:rPr>
  </w:style>
  <w:style w:type="paragraph" w:customStyle="1" w:styleId="Heading30">
    <w:name w:val="Heading__3"/>
    <w:basedOn w:val="Normal"/>
    <w:rsid w:val="00E14656"/>
    <w:pPr>
      <w:numPr>
        <w:numId w:val="14"/>
      </w:numPr>
      <w:autoSpaceDE w:val="0"/>
      <w:autoSpaceDN w:val="0"/>
      <w:adjustRightInd w:val="0"/>
      <w:spacing w:before="240" w:after="0" w:line="240" w:lineRule="auto"/>
      <w:ind w:left="714" w:hanging="357"/>
      <w:jc w:val="left"/>
      <w:outlineLvl w:val="2"/>
    </w:pPr>
    <w:rPr>
      <w:rFonts w:ascii="Arial" w:eastAsia="Times New Roman" w:hAnsi="Arial" w:cs="Times New Roman"/>
      <w:b/>
      <w:sz w:val="24"/>
      <w:szCs w:val="20"/>
    </w:rPr>
  </w:style>
  <w:style w:type="paragraph" w:customStyle="1" w:styleId="L2Bullet">
    <w:name w:val="L2_Bullet"/>
    <w:basedOn w:val="Normal"/>
    <w:rsid w:val="00E14656"/>
    <w:pPr>
      <w:numPr>
        <w:ilvl w:val="1"/>
        <w:numId w:val="14"/>
      </w:numPr>
      <w:autoSpaceDE w:val="0"/>
      <w:autoSpaceDN w:val="0"/>
      <w:adjustRightInd w:val="0"/>
      <w:spacing w:after="0" w:line="240" w:lineRule="auto"/>
      <w:ind w:left="1434" w:hanging="357"/>
      <w:jc w:val="left"/>
    </w:pPr>
    <w:rPr>
      <w:rFonts w:ascii="Arial" w:eastAsia="Times New Roman" w:hAnsi="Arial" w:cs="Times New Roman"/>
      <w:sz w:val="24"/>
      <w:szCs w:val="20"/>
    </w:rPr>
  </w:style>
  <w:style w:type="paragraph" w:customStyle="1" w:styleId="StyleVerdana10ptJustified2">
    <w:name w:val="Style Verdana 10 pt Justified2"/>
    <w:basedOn w:val="Normal"/>
    <w:rsid w:val="00E14656"/>
    <w:pPr>
      <w:numPr>
        <w:numId w:val="12"/>
      </w:numPr>
      <w:spacing w:after="0" w:line="240" w:lineRule="auto"/>
    </w:pPr>
    <w:rPr>
      <w:rFonts w:ascii="Verdana" w:eastAsia="Times New Roman" w:hAnsi="Verdana" w:cs="Times New Roman"/>
      <w:sz w:val="20"/>
      <w:szCs w:val="20"/>
      <w:lang w:val="en-GB"/>
    </w:rPr>
  </w:style>
  <w:style w:type="paragraph" w:customStyle="1" w:styleId="Indent3">
    <w:name w:val="Indent 3"/>
    <w:basedOn w:val="Normal"/>
    <w:rsid w:val="00E14656"/>
    <w:pPr>
      <w:widowControl w:val="0"/>
      <w:spacing w:line="240" w:lineRule="auto"/>
      <w:ind w:left="576"/>
      <w:jc w:val="left"/>
    </w:pPr>
    <w:rPr>
      <w:rFonts w:ascii="Times New Roman" w:eastAsia="Times New Roman" w:hAnsi="Times New Roman" w:cs="Times New Roman"/>
      <w:sz w:val="20"/>
      <w:szCs w:val="20"/>
    </w:rPr>
  </w:style>
  <w:style w:type="paragraph" w:customStyle="1" w:styleId="Indent2">
    <w:name w:val="Indent2"/>
    <w:basedOn w:val="Normal"/>
    <w:rsid w:val="00E14656"/>
    <w:pPr>
      <w:widowControl w:val="0"/>
      <w:spacing w:line="240" w:lineRule="auto"/>
      <w:ind w:left="432"/>
      <w:jc w:val="left"/>
    </w:pPr>
    <w:rPr>
      <w:rFonts w:ascii="Times New Roman" w:eastAsia="Times New Roman" w:hAnsi="Times New Roman" w:cs="Times New Roman"/>
      <w:sz w:val="20"/>
      <w:szCs w:val="20"/>
    </w:rPr>
  </w:style>
  <w:style w:type="paragraph" w:customStyle="1" w:styleId="Indent4">
    <w:name w:val="Indent4"/>
    <w:basedOn w:val="Indent3"/>
    <w:rsid w:val="00E14656"/>
  </w:style>
  <w:style w:type="character" w:customStyle="1" w:styleId="Char">
    <w:name w:val="Char"/>
    <w:basedOn w:val="DefaultParagraphFont"/>
    <w:rsid w:val="00E14656"/>
    <w:rPr>
      <w:rFonts w:ascii="Arial" w:hAnsi="Arial" w:cs="Arial"/>
      <w:b/>
      <w:bCs/>
      <w:kern w:val="32"/>
      <w:sz w:val="32"/>
      <w:szCs w:val="32"/>
      <w:lang w:val="en-US" w:eastAsia="en-US" w:bidi="ar-SA"/>
    </w:rPr>
  </w:style>
  <w:style w:type="paragraph" w:customStyle="1" w:styleId="StyleTableofFiguresCentered">
    <w:name w:val="Style Table of Figures + Centered"/>
    <w:basedOn w:val="TableofFigures"/>
    <w:autoRedefine/>
    <w:rsid w:val="00E14656"/>
    <w:pPr>
      <w:tabs>
        <w:tab w:val="clear" w:pos="9639"/>
      </w:tabs>
      <w:ind w:left="0" w:firstLine="0"/>
      <w:jc w:val="center"/>
    </w:pPr>
    <w:rPr>
      <w:rFonts w:ascii="Times New Roman" w:hAnsi="Times New Roman"/>
      <w:sz w:val="20"/>
    </w:rPr>
  </w:style>
  <w:style w:type="paragraph" w:customStyle="1" w:styleId="dktabletext">
    <w:name w:val="dk table text"/>
    <w:basedOn w:val="BodyTextIndent"/>
    <w:rsid w:val="00E14656"/>
    <w:pPr>
      <w:tabs>
        <w:tab w:val="clear" w:pos="-1440"/>
        <w:tab w:val="clear" w:pos="-720"/>
        <w:tab w:val="clear" w:pos="0"/>
        <w:tab w:val="clear" w:pos="720"/>
        <w:tab w:val="clear" w:pos="1440"/>
        <w:tab w:val="clear" w:pos="2160"/>
        <w:tab w:val="clear" w:pos="2880"/>
        <w:tab w:val="clear" w:pos="3600"/>
        <w:tab w:val="clear" w:pos="4320"/>
        <w:tab w:val="clear" w:pos="5040"/>
        <w:tab w:val="clear" w:pos="5760"/>
        <w:tab w:val="clear" w:pos="6480"/>
        <w:tab w:val="clear" w:pos="7200"/>
        <w:tab w:val="clear" w:pos="7920"/>
        <w:tab w:val="clear" w:pos="8640"/>
        <w:tab w:val="clear" w:pos="9360"/>
        <w:tab w:val="clear" w:pos="10080"/>
      </w:tabs>
      <w:spacing w:after="240"/>
      <w:ind w:left="0"/>
      <w:jc w:val="left"/>
    </w:pPr>
    <w:rPr>
      <w:b/>
      <w:snapToGrid/>
      <w:sz w:val="20"/>
      <w:lang w:val="en-ZA"/>
    </w:rPr>
  </w:style>
  <w:style w:type="paragraph" w:customStyle="1" w:styleId="dktblheading">
    <w:name w:val="dk tbl heading"/>
    <w:basedOn w:val="Normal"/>
    <w:next w:val="Normal"/>
    <w:rsid w:val="00E14656"/>
    <w:pPr>
      <w:widowControl w:val="0"/>
      <w:spacing w:after="60" w:line="240" w:lineRule="auto"/>
      <w:jc w:val="center"/>
    </w:pPr>
    <w:rPr>
      <w:rFonts w:ascii="Arial" w:eastAsia="Times New Roman" w:hAnsi="Arial" w:cs="Times New Roman"/>
      <w:b/>
      <w:sz w:val="20"/>
      <w:szCs w:val="20"/>
    </w:rPr>
  </w:style>
  <w:style w:type="paragraph" w:customStyle="1" w:styleId="ContactHeader">
    <w:name w:val="ContactHeader"/>
    <w:basedOn w:val="Normal"/>
    <w:rsid w:val="00E14656"/>
    <w:pPr>
      <w:keepNext/>
      <w:widowControl w:val="0"/>
      <w:spacing w:after="0" w:line="240" w:lineRule="auto"/>
      <w:jc w:val="left"/>
    </w:pPr>
    <w:rPr>
      <w:rFonts w:ascii="Book Antiqua" w:eastAsia="Times New Roman" w:hAnsi="Book Antiqua" w:cs="Times New Roman"/>
      <w:b/>
      <w:sz w:val="24"/>
      <w:szCs w:val="20"/>
    </w:rPr>
  </w:style>
  <w:style w:type="paragraph" w:customStyle="1" w:styleId="Indent5">
    <w:name w:val="Indent5"/>
    <w:basedOn w:val="Indent3"/>
    <w:rsid w:val="00E14656"/>
    <w:pPr>
      <w:ind w:left="720"/>
    </w:pPr>
  </w:style>
  <w:style w:type="paragraph" w:customStyle="1" w:styleId="TableHeadL">
    <w:name w:val="Table Head L"/>
    <w:next w:val="BodyText"/>
    <w:rsid w:val="00E14656"/>
    <w:pPr>
      <w:keepNext/>
      <w:keepLines/>
      <w:spacing w:before="60" w:after="60" w:line="240" w:lineRule="auto"/>
    </w:pPr>
    <w:rPr>
      <w:rFonts w:ascii="ZapfCalligr BT" w:eastAsia="Times New Roman" w:hAnsi="ZapfCalligr BT" w:cs="Times New Roman"/>
      <w:b/>
      <w:kern w:val="21"/>
      <w:sz w:val="21"/>
      <w:szCs w:val="20"/>
      <w:lang w:val="en-US"/>
    </w:rPr>
  </w:style>
  <w:style w:type="paragraph" w:customStyle="1" w:styleId="Bullet12">
    <w:name w:val="Bullet 12"/>
    <w:rsid w:val="00E14656"/>
    <w:pPr>
      <w:tabs>
        <w:tab w:val="left" w:pos="-1440"/>
        <w:tab w:val="num" w:pos="524"/>
        <w:tab w:val="num" w:pos="720"/>
      </w:tabs>
      <w:autoSpaceDE w:val="0"/>
      <w:autoSpaceDN w:val="0"/>
      <w:adjustRightInd w:val="0"/>
      <w:spacing w:after="0" w:line="360" w:lineRule="auto"/>
      <w:ind w:left="720" w:hanging="360"/>
      <w:jc w:val="both"/>
    </w:pPr>
    <w:rPr>
      <w:rFonts w:ascii="Times New Roman" w:eastAsia="Times New Roman" w:hAnsi="Times New Roman" w:cs="Times New Roman"/>
      <w:sz w:val="24"/>
      <w:szCs w:val="20"/>
      <w:lang w:val="en-GB"/>
    </w:rPr>
  </w:style>
  <w:style w:type="paragraph" w:styleId="ListBullet2">
    <w:name w:val="List Bullet 2"/>
    <w:basedOn w:val="Normal"/>
    <w:autoRedefine/>
    <w:rsid w:val="00E14656"/>
    <w:pPr>
      <w:tabs>
        <w:tab w:val="num" w:pos="720"/>
      </w:tabs>
      <w:spacing w:after="0" w:line="240" w:lineRule="auto"/>
      <w:ind w:left="720" w:hanging="360"/>
    </w:pPr>
    <w:rPr>
      <w:rFonts w:ascii="Times New Roman" w:eastAsia="Times New Roman" w:hAnsi="Times New Roman" w:cs="Times New Roman"/>
      <w:sz w:val="24"/>
      <w:szCs w:val="20"/>
      <w:lang w:val="en-GB"/>
    </w:rPr>
  </w:style>
  <w:style w:type="paragraph" w:customStyle="1" w:styleId="Bullet1">
    <w:name w:val="Bullet1"/>
    <w:basedOn w:val="BodyTextIndent3"/>
    <w:autoRedefine/>
    <w:rsid w:val="00E14656"/>
    <w:pPr>
      <w:tabs>
        <w:tab w:val="num" w:pos="1440"/>
      </w:tabs>
      <w:spacing w:line="240" w:lineRule="auto"/>
      <w:ind w:left="1440" w:hanging="360"/>
      <w:jc w:val="both"/>
    </w:pPr>
    <w:rPr>
      <w:rFonts w:cs="Times New Roman"/>
      <w:b w:val="0"/>
      <w:bCs w:val="0"/>
      <w:szCs w:val="20"/>
      <w:lang w:val="en-GB"/>
    </w:rPr>
  </w:style>
  <w:style w:type="paragraph" w:customStyle="1" w:styleId="Bullettable">
    <w:name w:val="Bullet table"/>
    <w:rsid w:val="00E14656"/>
    <w:pPr>
      <w:tabs>
        <w:tab w:val="num" w:pos="417"/>
      </w:tabs>
      <w:spacing w:after="0" w:line="240" w:lineRule="auto"/>
      <w:ind w:left="340" w:hanging="283"/>
    </w:pPr>
    <w:rPr>
      <w:rFonts w:ascii="Times New Roman" w:eastAsia="Times New Roman" w:hAnsi="Times New Roman" w:cs="Times New Roman"/>
      <w:sz w:val="24"/>
      <w:szCs w:val="20"/>
      <w:lang w:val="en-GB"/>
    </w:rPr>
  </w:style>
  <w:style w:type="paragraph" w:customStyle="1" w:styleId="Quick0">
    <w:name w:val="Quick"/>
    <w:basedOn w:val="Normal"/>
    <w:rsid w:val="00E14656"/>
    <w:pPr>
      <w:tabs>
        <w:tab w:val="num" w:pos="720"/>
      </w:tabs>
      <w:spacing w:after="0" w:line="240" w:lineRule="auto"/>
      <w:ind w:left="720" w:hanging="360"/>
      <w:jc w:val="left"/>
    </w:pPr>
    <w:rPr>
      <w:rFonts w:ascii="Times New Roman" w:eastAsia="Times New Roman" w:hAnsi="Times New Roman" w:cs="Times New Roman"/>
      <w:sz w:val="24"/>
      <w:szCs w:val="20"/>
      <w:lang w:val="en-GB"/>
    </w:rPr>
  </w:style>
  <w:style w:type="paragraph" w:customStyle="1" w:styleId="1BulletList">
    <w:name w:val="1Bullet List"/>
    <w:basedOn w:val="Normal"/>
    <w:rsid w:val="00E14656"/>
    <w:pPr>
      <w:tabs>
        <w:tab w:val="num" w:pos="360"/>
      </w:tabs>
      <w:spacing w:after="0" w:line="240" w:lineRule="auto"/>
      <w:ind w:left="360" w:hanging="360"/>
      <w:jc w:val="left"/>
    </w:pPr>
    <w:rPr>
      <w:rFonts w:ascii="Times New Roman" w:eastAsia="Times New Roman" w:hAnsi="Times New Roman" w:cs="Times New Roman"/>
      <w:sz w:val="24"/>
      <w:szCs w:val="20"/>
      <w:lang w:val="en-GB"/>
    </w:rPr>
  </w:style>
  <w:style w:type="paragraph" w:customStyle="1" w:styleId="BodyText21">
    <w:name w:val="Body Text 21"/>
    <w:basedOn w:val="Normal"/>
    <w:rsid w:val="00E14656"/>
    <w:pPr>
      <w:spacing w:after="0" w:line="240" w:lineRule="auto"/>
    </w:pPr>
    <w:rPr>
      <w:rFonts w:ascii="Times New Roman" w:eastAsia="Times New Roman" w:hAnsi="Times New Roman" w:cs="Times New Roman"/>
      <w:sz w:val="24"/>
      <w:szCs w:val="20"/>
      <w:lang w:val="en-GB"/>
    </w:rPr>
  </w:style>
  <w:style w:type="paragraph" w:styleId="Index1">
    <w:name w:val="index 1"/>
    <w:basedOn w:val="Normal"/>
    <w:next w:val="Normal"/>
    <w:autoRedefine/>
    <w:semiHidden/>
    <w:unhideWhenUsed/>
    <w:rsid w:val="00E14656"/>
    <w:pPr>
      <w:spacing w:after="0" w:line="240" w:lineRule="auto"/>
      <w:ind w:left="220" w:hanging="220"/>
    </w:pPr>
  </w:style>
  <w:style w:type="character" w:customStyle="1" w:styleId="hd1Char">
    <w:name w:val="hd1 Char"/>
    <w:aliases w:val="Head I Char,POPSI Paragraphs Char,POPSI Heading 1 Char,POPSI Heading 11 Char,POPSI Heading 12 Char,h1 Char,H1 Char,3 Char,Chapter Headline Char,heading7 Char,4 Char,heading6 Char,Heading 11 Char,Part Char Char1,Part Char1,title Char Char"/>
    <w:basedOn w:val="DefaultParagraphFont"/>
    <w:rsid w:val="00E14656"/>
    <w:rPr>
      <w:rFonts w:ascii="Arial" w:hAnsi="Arial"/>
      <w:b/>
      <w:snapToGrid w:val="0"/>
      <w:sz w:val="22"/>
      <w:lang w:val="en-GB" w:eastAsia="en-US" w:bidi="ar-SA"/>
    </w:rPr>
  </w:style>
  <w:style w:type="character" w:customStyle="1" w:styleId="DocumentMapChar">
    <w:name w:val="Document Map Char"/>
    <w:basedOn w:val="DefaultParagraphFont"/>
    <w:link w:val="DocumentMap"/>
    <w:semiHidden/>
    <w:rsid w:val="00E14656"/>
    <w:rPr>
      <w:rFonts w:ascii="Tahoma" w:eastAsia="Times New Roman" w:hAnsi="Tahoma" w:cs="Tahoma"/>
      <w:sz w:val="20"/>
      <w:szCs w:val="20"/>
      <w:shd w:val="clear" w:color="auto" w:fill="000080"/>
    </w:rPr>
  </w:style>
  <w:style w:type="paragraph" w:styleId="DocumentMap">
    <w:name w:val="Document Map"/>
    <w:basedOn w:val="Normal"/>
    <w:link w:val="DocumentMapChar"/>
    <w:semiHidden/>
    <w:rsid w:val="00E14656"/>
    <w:pPr>
      <w:shd w:val="clear" w:color="auto" w:fill="000080"/>
      <w:spacing w:after="0" w:line="240" w:lineRule="auto"/>
      <w:jc w:val="left"/>
    </w:pPr>
    <w:rPr>
      <w:rFonts w:ascii="Tahoma" w:eastAsia="Times New Roman" w:hAnsi="Tahoma" w:cs="Tahoma"/>
      <w:sz w:val="20"/>
      <w:szCs w:val="20"/>
    </w:rPr>
  </w:style>
  <w:style w:type="paragraph" w:customStyle="1" w:styleId="Default">
    <w:name w:val="Default"/>
    <w:rsid w:val="00E14656"/>
    <w:pPr>
      <w:widowControl w:val="0"/>
      <w:autoSpaceDE w:val="0"/>
      <w:autoSpaceDN w:val="0"/>
      <w:adjustRightInd w:val="0"/>
      <w:spacing w:after="0" w:line="240" w:lineRule="auto"/>
    </w:pPr>
    <w:rPr>
      <w:rFonts w:ascii="Arial Narrow" w:eastAsia="Times New Roman" w:hAnsi="Arial Narrow" w:cs="Arial Narrow"/>
      <w:color w:val="000000"/>
      <w:sz w:val="24"/>
      <w:szCs w:val="24"/>
      <w:lang w:val="en-US"/>
    </w:rPr>
  </w:style>
  <w:style w:type="paragraph" w:customStyle="1" w:styleId="CM5">
    <w:name w:val="CM5"/>
    <w:basedOn w:val="Default"/>
    <w:next w:val="Default"/>
    <w:rsid w:val="00E14656"/>
    <w:pPr>
      <w:spacing w:after="340"/>
    </w:pPr>
    <w:rPr>
      <w:rFonts w:cs="Times New Roman"/>
      <w:color w:val="auto"/>
    </w:rPr>
  </w:style>
  <w:style w:type="paragraph" w:customStyle="1" w:styleId="CM1">
    <w:name w:val="CM1"/>
    <w:basedOn w:val="Default"/>
    <w:next w:val="Default"/>
    <w:rsid w:val="00E14656"/>
    <w:pPr>
      <w:spacing w:line="340" w:lineRule="atLeast"/>
    </w:pPr>
    <w:rPr>
      <w:rFonts w:cs="Times New Roman"/>
      <w:color w:val="auto"/>
    </w:rPr>
  </w:style>
  <w:style w:type="paragraph" w:customStyle="1" w:styleId="CM2">
    <w:name w:val="CM2"/>
    <w:basedOn w:val="Default"/>
    <w:next w:val="Default"/>
    <w:rsid w:val="00E14656"/>
    <w:rPr>
      <w:rFonts w:cs="Times New Roman"/>
      <w:color w:val="auto"/>
    </w:rPr>
  </w:style>
  <w:style w:type="paragraph" w:customStyle="1" w:styleId="CM6">
    <w:name w:val="CM6"/>
    <w:basedOn w:val="Default"/>
    <w:next w:val="Default"/>
    <w:rsid w:val="00E14656"/>
    <w:pPr>
      <w:spacing w:after="100"/>
    </w:pPr>
    <w:rPr>
      <w:rFonts w:cs="Times New Roman"/>
      <w:color w:val="auto"/>
    </w:rPr>
  </w:style>
  <w:style w:type="paragraph" w:customStyle="1" w:styleId="StyleHeading1hd1HeadIPOPSIParagraphsPOPSIHeading1POPSIH1">
    <w:name w:val="Style Heading 1hd1Head IPOPSI ParagraphsPOPSI Heading 1POPSI H...1"/>
    <w:basedOn w:val="Number"/>
    <w:link w:val="StyleHeading1hd1HeadIPOPSIParagraphsPOPSIHeading1POPSIH1Char"/>
    <w:rsid w:val="00E14656"/>
    <w:rPr>
      <w:rFonts w:ascii="Verdana" w:hAnsi="Verdana"/>
      <w:bCs w:val="0"/>
      <w:color w:val="000080"/>
      <w:sz w:val="28"/>
    </w:rPr>
  </w:style>
  <w:style w:type="character" w:customStyle="1" w:styleId="StyleHeading1hd1HeadIPOPSIParagraphsPOPSIHeading1POPSIH1Char">
    <w:name w:val="Style Heading 1hd1Head IPOPSI ParagraphsPOPSI Heading 1POPSI H...1 Char"/>
    <w:basedOn w:val="NumberChar"/>
    <w:link w:val="StyleHeading1hd1HeadIPOPSIParagraphsPOPSIHeading1POPSIH1"/>
    <w:rsid w:val="00E14656"/>
    <w:rPr>
      <w:rFonts w:ascii="Verdana" w:eastAsia="Times New Roman" w:hAnsi="Verdana" w:cs="Arial"/>
      <w:bCs w:val="0"/>
      <w:snapToGrid w:val="0"/>
      <w:color w:val="000080"/>
      <w:sz w:val="28"/>
      <w:szCs w:val="20"/>
    </w:rPr>
  </w:style>
  <w:style w:type="paragraph" w:customStyle="1" w:styleId="CM8">
    <w:name w:val="CM8"/>
    <w:basedOn w:val="Default"/>
    <w:next w:val="Default"/>
    <w:rsid w:val="00E14656"/>
    <w:pPr>
      <w:spacing w:after="870"/>
    </w:pPr>
    <w:rPr>
      <w:rFonts w:cs="Times New Roman"/>
      <w:color w:val="auto"/>
    </w:rPr>
  </w:style>
  <w:style w:type="paragraph" w:customStyle="1" w:styleId="CM9">
    <w:name w:val="CM9"/>
    <w:basedOn w:val="Default"/>
    <w:next w:val="Default"/>
    <w:rsid w:val="00E14656"/>
    <w:pPr>
      <w:spacing w:after="280"/>
    </w:pPr>
    <w:rPr>
      <w:rFonts w:cs="Times New Roman"/>
      <w:color w:val="auto"/>
    </w:rPr>
  </w:style>
  <w:style w:type="paragraph" w:customStyle="1" w:styleId="CM3">
    <w:name w:val="CM3"/>
    <w:basedOn w:val="Default"/>
    <w:next w:val="Default"/>
    <w:rsid w:val="00E14656"/>
    <w:pPr>
      <w:spacing w:line="276" w:lineRule="atLeast"/>
    </w:pPr>
    <w:rPr>
      <w:rFonts w:cs="Times New Roman"/>
      <w:color w:val="auto"/>
    </w:rPr>
  </w:style>
  <w:style w:type="paragraph" w:customStyle="1" w:styleId="Style2">
    <w:name w:val="Style2"/>
    <w:basedOn w:val="Normal"/>
    <w:next w:val="Normal"/>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Style5">
    <w:name w:val="Style5"/>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faith">
    <w:name w:val="faith"/>
    <w:next w:val="1ISO9000"/>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Style6">
    <w:name w:val="Style6"/>
    <w:basedOn w:val="Normal"/>
    <w:next w:val="StyleVerdana10ptJustified2"/>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PDDBodyText2">
    <w:name w:val="PDD Body Text 2"/>
    <w:basedOn w:val="Normal"/>
    <w:next w:val="Normal"/>
    <w:rsid w:val="00E14656"/>
    <w:pPr>
      <w:numPr>
        <w:numId w:val="15"/>
      </w:numPr>
      <w:tabs>
        <w:tab w:val="clear" w:pos="1134"/>
      </w:tabs>
      <w:spacing w:before="120" w:line="240" w:lineRule="auto"/>
      <w:ind w:left="567" w:firstLine="0"/>
      <w:jc w:val="left"/>
    </w:pPr>
    <w:rPr>
      <w:rFonts w:ascii="Arial" w:eastAsia="Times New Roman" w:hAnsi="Arial" w:cs="Times New Roman"/>
      <w:bCs/>
      <w:sz w:val="20"/>
      <w:szCs w:val="24"/>
      <w:lang w:val="en-GB"/>
    </w:rPr>
  </w:style>
  <w:style w:type="paragraph" w:styleId="ListBullet5">
    <w:name w:val="List Bullet 5"/>
    <w:basedOn w:val="Normal"/>
    <w:autoRedefine/>
    <w:rsid w:val="00E14656"/>
    <w:pPr>
      <w:tabs>
        <w:tab w:val="num" w:pos="2835"/>
      </w:tabs>
      <w:autoSpaceDE w:val="0"/>
      <w:autoSpaceDN w:val="0"/>
      <w:adjustRightInd w:val="0"/>
      <w:spacing w:line="240" w:lineRule="auto"/>
      <w:ind w:left="2835" w:hanging="567"/>
      <w:jc w:val="left"/>
    </w:pPr>
    <w:rPr>
      <w:rFonts w:ascii="Garamond" w:eastAsia="Times New Roman" w:hAnsi="Garamond" w:cs="Times New Roman"/>
      <w:bCs/>
      <w:iCs/>
      <w:color w:val="000000"/>
      <w:sz w:val="24"/>
      <w:szCs w:val="24"/>
    </w:rPr>
  </w:style>
  <w:style w:type="paragraph" w:customStyle="1" w:styleId="Para">
    <w:name w:val="Para"/>
    <w:basedOn w:val="Normal"/>
    <w:rsid w:val="00E14656"/>
    <w:pPr>
      <w:spacing w:after="0" w:line="240" w:lineRule="auto"/>
      <w:jc w:val="left"/>
    </w:pPr>
    <w:rPr>
      <w:rFonts w:ascii="Verdana" w:eastAsia="Times New Roman" w:hAnsi="Verdana" w:cs="Times New Roman"/>
      <w:sz w:val="20"/>
      <w:szCs w:val="20"/>
      <w:lang w:val="en-GB"/>
    </w:rPr>
  </w:style>
  <w:style w:type="paragraph" w:customStyle="1" w:styleId="RightPar2">
    <w:name w:val="Right Par 2"/>
    <w:rsid w:val="00E14656"/>
    <w:pPr>
      <w:tabs>
        <w:tab w:val="left" w:pos="-720"/>
        <w:tab w:val="left" w:pos="0"/>
        <w:tab w:val="left" w:pos="720"/>
        <w:tab w:val="left" w:pos="1008"/>
        <w:tab w:val="decimal" w:pos="1440"/>
      </w:tabs>
      <w:suppressAutoHyphens/>
      <w:spacing w:after="0" w:line="240" w:lineRule="auto"/>
    </w:pPr>
    <w:rPr>
      <w:rFonts w:ascii="CG Times" w:eastAsia="Times New Roman" w:hAnsi="CG Times" w:cs="Times New Roman"/>
      <w:sz w:val="20"/>
      <w:szCs w:val="20"/>
      <w:lang w:val="en-US"/>
    </w:rPr>
  </w:style>
  <w:style w:type="paragraph" w:customStyle="1" w:styleId="BodyBullet1">
    <w:name w:val="Body Bullet 1"/>
    <w:basedOn w:val="Normal"/>
    <w:link w:val="BodyBullet1Char"/>
    <w:rsid w:val="00E14656"/>
    <w:pPr>
      <w:tabs>
        <w:tab w:val="left" w:pos="2835"/>
      </w:tabs>
      <w:autoSpaceDE w:val="0"/>
      <w:autoSpaceDN w:val="0"/>
      <w:adjustRightInd w:val="0"/>
      <w:spacing w:after="0" w:line="240" w:lineRule="auto"/>
      <w:ind w:right="-29"/>
      <w:jc w:val="left"/>
    </w:pPr>
    <w:rPr>
      <w:rFonts w:ascii="Verdana" w:eastAsia="Times New Roman" w:hAnsi="Verdana" w:cs="Times New Roman"/>
      <w:bCs/>
      <w:iCs/>
      <w:sz w:val="20"/>
      <w:lang w:val="en-GB"/>
    </w:rPr>
  </w:style>
  <w:style w:type="character" w:customStyle="1" w:styleId="BodyBullet1Char">
    <w:name w:val="Body Bullet 1 Char"/>
    <w:basedOn w:val="DefaultParagraphFont"/>
    <w:link w:val="BodyBullet1"/>
    <w:rsid w:val="00E14656"/>
    <w:rPr>
      <w:rFonts w:ascii="Verdana" w:eastAsia="Times New Roman" w:hAnsi="Verdana" w:cs="Times New Roman"/>
      <w:bCs/>
      <w:iCs/>
      <w:sz w:val="20"/>
      <w:lang w:val="en-GB"/>
    </w:rPr>
  </w:style>
  <w:style w:type="paragraph" w:styleId="ListContinue2">
    <w:name w:val="List Continue 2"/>
    <w:basedOn w:val="Normal"/>
    <w:rsid w:val="00E14656"/>
    <w:pPr>
      <w:spacing w:before="40" w:line="240" w:lineRule="auto"/>
      <w:ind w:left="566"/>
      <w:jc w:val="left"/>
    </w:pPr>
    <w:rPr>
      <w:rFonts w:ascii="Arial" w:eastAsia="Times New Roman" w:hAnsi="Arial" w:cs="Times New Roman"/>
      <w:sz w:val="20"/>
      <w:szCs w:val="24"/>
      <w:lang w:val="en-GB"/>
    </w:rPr>
  </w:style>
  <w:style w:type="paragraph" w:styleId="ListContinue3">
    <w:name w:val="List Continue 3"/>
    <w:basedOn w:val="Normal"/>
    <w:rsid w:val="00E14656"/>
    <w:pPr>
      <w:spacing w:line="240" w:lineRule="auto"/>
      <w:ind w:left="1080"/>
      <w:contextualSpacing/>
      <w:jc w:val="left"/>
    </w:pPr>
    <w:rPr>
      <w:rFonts w:ascii="Times New Roman" w:eastAsia="Times New Roman" w:hAnsi="Times New Roman" w:cs="Times New Roman"/>
      <w:sz w:val="24"/>
      <w:szCs w:val="24"/>
    </w:rPr>
  </w:style>
  <w:style w:type="paragraph" w:customStyle="1" w:styleId="mystyle">
    <w:name w:val="my style"/>
    <w:basedOn w:val="NormalIndent"/>
    <w:link w:val="mystyleChar"/>
    <w:qFormat/>
    <w:rsid w:val="00E14656"/>
  </w:style>
  <w:style w:type="character" w:customStyle="1" w:styleId="mystyleChar">
    <w:name w:val="my style Char"/>
    <w:basedOn w:val="NormalIndentChar"/>
    <w:link w:val="mystyle"/>
    <w:rsid w:val="00E14656"/>
    <w:rPr>
      <w:rFonts w:ascii="Arial" w:eastAsia="Times New Roman" w:hAnsi="Arial" w:cs="Times New Roman"/>
      <w:szCs w:val="24"/>
      <w:lang w:val="en-US"/>
    </w:rPr>
  </w:style>
  <w:style w:type="character" w:customStyle="1" w:styleId="st">
    <w:name w:val="st"/>
    <w:basedOn w:val="DefaultParagraphFont"/>
    <w:rsid w:val="00E14656"/>
  </w:style>
  <w:style w:type="character" w:styleId="Emphasis">
    <w:name w:val="Emphasis"/>
    <w:basedOn w:val="DefaultParagraphFont"/>
    <w:uiPriority w:val="20"/>
    <w:qFormat/>
    <w:rsid w:val="00E14656"/>
    <w:rPr>
      <w:i/>
      <w:iCs/>
    </w:rPr>
  </w:style>
  <w:style w:type="paragraph" w:customStyle="1" w:styleId="partc-generaltext">
    <w:name w:val="partc-generaltext"/>
    <w:basedOn w:val="Normal"/>
    <w:rsid w:val="00E14656"/>
    <w:pPr>
      <w:spacing w:line="360" w:lineRule="auto"/>
    </w:pPr>
    <w:rPr>
      <w:rFonts w:ascii="Arial" w:eastAsia="Times New Roman" w:hAnsi="Arial" w:cs="Arial"/>
      <w:sz w:val="20"/>
      <w:szCs w:val="20"/>
      <w:lang w:val="en-US" w:bidi="en-US"/>
    </w:rPr>
  </w:style>
  <w:style w:type="paragraph" w:customStyle="1" w:styleId="tabletext2">
    <w:name w:val="tabletext"/>
    <w:basedOn w:val="Normal"/>
    <w:rsid w:val="00E14656"/>
    <w:pPr>
      <w:spacing w:before="20" w:after="20" w:line="240" w:lineRule="auto"/>
    </w:pPr>
    <w:rPr>
      <w:rFonts w:ascii="Verdana" w:eastAsia="Times New Roman" w:hAnsi="Verdana" w:cs="Times New Roman"/>
      <w:sz w:val="18"/>
      <w:szCs w:val="18"/>
      <w:lang w:val="en-US"/>
    </w:rPr>
  </w:style>
  <w:style w:type="paragraph" w:customStyle="1" w:styleId="Specification">
    <w:name w:val="Specification"/>
    <w:basedOn w:val="ListParagraph"/>
    <w:qFormat/>
    <w:rsid w:val="00E14656"/>
    <w:pPr>
      <w:spacing w:after="120" w:line="240" w:lineRule="auto"/>
      <w:jc w:val="left"/>
      <w:outlineLvl w:val="9"/>
    </w:pPr>
    <w:rPr>
      <w:rFonts w:ascii="Calibri" w:eastAsia="Times New Roman" w:hAnsi="Calibri" w:cs="Times New Roman"/>
      <w:sz w:val="24"/>
      <w:szCs w:val="24"/>
    </w:rPr>
  </w:style>
  <w:style w:type="character" w:styleId="UnresolvedMention">
    <w:name w:val="Unresolved Mention"/>
    <w:basedOn w:val="DefaultParagraphFont"/>
    <w:uiPriority w:val="99"/>
    <w:semiHidden/>
    <w:unhideWhenUsed/>
    <w:rsid w:val="004F260E"/>
    <w:rPr>
      <w:color w:val="605E5C"/>
      <w:shd w:val="clear" w:color="auto" w:fill="E1DFDD"/>
    </w:rPr>
  </w:style>
  <w:style w:type="character" w:styleId="CommentReference">
    <w:name w:val="annotation reference"/>
    <w:basedOn w:val="DefaultParagraphFont"/>
    <w:semiHidden/>
    <w:unhideWhenUsed/>
    <w:rsid w:val="006875BE"/>
    <w:rPr>
      <w:sz w:val="16"/>
      <w:szCs w:val="16"/>
    </w:rPr>
  </w:style>
  <w:style w:type="paragraph" w:styleId="Revision">
    <w:name w:val="Revision"/>
    <w:hidden/>
    <w:uiPriority w:val="99"/>
    <w:semiHidden/>
    <w:rsid w:val="00D47221"/>
    <w:pPr>
      <w:spacing w:after="0" w:line="240" w:lineRule="auto"/>
    </w:pPr>
  </w:style>
  <w:style w:type="table" w:customStyle="1" w:styleId="TableGrid0">
    <w:name w:val="TableGrid"/>
    <w:rsid w:val="00464840"/>
    <w:pPr>
      <w:spacing w:after="0" w:line="240" w:lineRule="auto"/>
    </w:pPr>
    <w:rPr>
      <w:rFonts w:asciiTheme="minorHAnsi" w:eastAsiaTheme="minorEastAsia" w:hAnsiTheme="minorHAnsi" w:cstheme="minorBidi"/>
      <w:kern w:val="2"/>
      <w:sz w:val="24"/>
      <w:szCs w:val="24"/>
      <w:lang w:eastAsia="en-ZA"/>
      <w14:ligatures w14:val="standardContextual"/>
    </w:rPr>
    <w:tblPr>
      <w:tblCellMar>
        <w:top w:w="0" w:type="dxa"/>
        <w:left w:w="0" w:type="dxa"/>
        <w:bottom w:w="0" w:type="dxa"/>
        <w:right w:w="0" w:type="dxa"/>
      </w:tblCellMar>
    </w:tblPr>
  </w:style>
  <w:style w:type="paragraph" w:styleId="TOC4">
    <w:name w:val="toc 4"/>
    <w:basedOn w:val="Normal"/>
    <w:next w:val="Normal"/>
    <w:autoRedefine/>
    <w:uiPriority w:val="39"/>
    <w:unhideWhenUsed/>
    <w:rsid w:val="00335353"/>
    <w:pPr>
      <w:spacing w:after="100" w:line="278" w:lineRule="auto"/>
      <w:ind w:left="720"/>
      <w:jc w:val="left"/>
    </w:pPr>
    <w:rPr>
      <w:rFonts w:asciiTheme="minorHAnsi" w:eastAsiaTheme="minorEastAsia" w:hAnsiTheme="minorHAnsi" w:cstheme="minorBidi"/>
      <w:kern w:val="2"/>
      <w:sz w:val="24"/>
      <w:szCs w:val="24"/>
      <w:lang w:eastAsia="en-ZA"/>
      <w14:ligatures w14:val="standardContextual"/>
    </w:rPr>
  </w:style>
  <w:style w:type="paragraph" w:styleId="TOC5">
    <w:name w:val="toc 5"/>
    <w:basedOn w:val="Normal"/>
    <w:next w:val="Normal"/>
    <w:autoRedefine/>
    <w:uiPriority w:val="39"/>
    <w:unhideWhenUsed/>
    <w:rsid w:val="00335353"/>
    <w:pPr>
      <w:spacing w:after="100" w:line="278" w:lineRule="auto"/>
      <w:ind w:left="960"/>
      <w:jc w:val="left"/>
    </w:pPr>
    <w:rPr>
      <w:rFonts w:asciiTheme="minorHAnsi" w:eastAsiaTheme="minorEastAsia" w:hAnsiTheme="minorHAnsi" w:cstheme="minorBidi"/>
      <w:kern w:val="2"/>
      <w:sz w:val="24"/>
      <w:szCs w:val="24"/>
      <w:lang w:eastAsia="en-ZA"/>
      <w14:ligatures w14:val="standardContextual"/>
    </w:rPr>
  </w:style>
  <w:style w:type="paragraph" w:styleId="TOC6">
    <w:name w:val="toc 6"/>
    <w:basedOn w:val="Normal"/>
    <w:next w:val="Normal"/>
    <w:autoRedefine/>
    <w:uiPriority w:val="39"/>
    <w:unhideWhenUsed/>
    <w:rsid w:val="00335353"/>
    <w:pPr>
      <w:spacing w:after="100" w:line="278" w:lineRule="auto"/>
      <w:ind w:left="1200"/>
      <w:jc w:val="left"/>
    </w:pPr>
    <w:rPr>
      <w:rFonts w:asciiTheme="minorHAnsi" w:eastAsiaTheme="minorEastAsia" w:hAnsiTheme="minorHAnsi" w:cstheme="minorBidi"/>
      <w:kern w:val="2"/>
      <w:sz w:val="24"/>
      <w:szCs w:val="24"/>
      <w:lang w:eastAsia="en-ZA"/>
      <w14:ligatures w14:val="standardContextual"/>
    </w:rPr>
  </w:style>
  <w:style w:type="paragraph" w:styleId="TOC7">
    <w:name w:val="toc 7"/>
    <w:basedOn w:val="Normal"/>
    <w:next w:val="Normal"/>
    <w:autoRedefine/>
    <w:uiPriority w:val="39"/>
    <w:unhideWhenUsed/>
    <w:rsid w:val="00335353"/>
    <w:pPr>
      <w:spacing w:after="100" w:line="278" w:lineRule="auto"/>
      <w:ind w:left="1440"/>
      <w:jc w:val="left"/>
    </w:pPr>
    <w:rPr>
      <w:rFonts w:asciiTheme="minorHAnsi" w:eastAsiaTheme="minorEastAsia" w:hAnsiTheme="minorHAnsi" w:cstheme="minorBidi"/>
      <w:kern w:val="2"/>
      <w:sz w:val="24"/>
      <w:szCs w:val="24"/>
      <w:lang w:eastAsia="en-ZA"/>
      <w14:ligatures w14:val="standardContextual"/>
    </w:rPr>
  </w:style>
  <w:style w:type="paragraph" w:styleId="TOC8">
    <w:name w:val="toc 8"/>
    <w:basedOn w:val="Normal"/>
    <w:next w:val="Normal"/>
    <w:autoRedefine/>
    <w:uiPriority w:val="39"/>
    <w:unhideWhenUsed/>
    <w:rsid w:val="00335353"/>
    <w:pPr>
      <w:spacing w:after="100" w:line="278" w:lineRule="auto"/>
      <w:ind w:left="1680"/>
      <w:jc w:val="left"/>
    </w:pPr>
    <w:rPr>
      <w:rFonts w:asciiTheme="minorHAnsi" w:eastAsiaTheme="minorEastAsia" w:hAnsiTheme="minorHAnsi" w:cstheme="minorBidi"/>
      <w:kern w:val="2"/>
      <w:sz w:val="24"/>
      <w:szCs w:val="24"/>
      <w:lang w:eastAsia="en-ZA"/>
      <w14:ligatures w14:val="standardContextual"/>
    </w:rPr>
  </w:style>
  <w:style w:type="paragraph" w:styleId="TOC9">
    <w:name w:val="toc 9"/>
    <w:basedOn w:val="Normal"/>
    <w:next w:val="Normal"/>
    <w:autoRedefine/>
    <w:uiPriority w:val="39"/>
    <w:unhideWhenUsed/>
    <w:rsid w:val="00335353"/>
    <w:pPr>
      <w:spacing w:after="100" w:line="278" w:lineRule="auto"/>
      <w:ind w:left="1920"/>
      <w:jc w:val="left"/>
    </w:pPr>
    <w:rPr>
      <w:rFonts w:asciiTheme="minorHAnsi" w:eastAsiaTheme="minorEastAsia" w:hAnsiTheme="minorHAnsi" w:cstheme="minorBidi"/>
      <w:kern w:val="2"/>
      <w:sz w:val="24"/>
      <w:szCs w:val="24"/>
      <w:lang w:eastAsia="en-ZA"/>
      <w14:ligatures w14:val="standardContextual"/>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ivs>
    <w:div w:id="26369677">
      <w:bodyDiv w:val="1"/>
      <w:marLeft w:val="0"/>
      <w:marRight w:val="0"/>
      <w:marTop w:val="0"/>
      <w:marBottom w:val="0"/>
      <w:divBdr>
        <w:top w:val="none" w:sz="0" w:space="0" w:color="auto"/>
        <w:left w:val="none" w:sz="0" w:space="0" w:color="auto"/>
        <w:bottom w:val="none" w:sz="0" w:space="0" w:color="auto"/>
        <w:right w:val="none" w:sz="0" w:space="0" w:color="auto"/>
      </w:divBdr>
      <w:divsChild>
        <w:div w:id="1997218214">
          <w:marLeft w:val="0"/>
          <w:marRight w:val="0"/>
          <w:marTop w:val="0"/>
          <w:marBottom w:val="0"/>
          <w:divBdr>
            <w:top w:val="none" w:sz="0" w:space="0" w:color="auto"/>
            <w:left w:val="none" w:sz="0" w:space="0" w:color="auto"/>
            <w:bottom w:val="none" w:sz="0" w:space="0" w:color="auto"/>
            <w:right w:val="none" w:sz="0" w:space="0" w:color="auto"/>
          </w:divBdr>
          <w:divsChild>
            <w:div w:id="2019118970">
              <w:marLeft w:val="0"/>
              <w:marRight w:val="0"/>
              <w:marTop w:val="0"/>
              <w:marBottom w:val="0"/>
              <w:divBdr>
                <w:top w:val="none" w:sz="0" w:space="0" w:color="auto"/>
                <w:left w:val="none" w:sz="0" w:space="0" w:color="auto"/>
                <w:bottom w:val="none" w:sz="0" w:space="0" w:color="auto"/>
                <w:right w:val="none" w:sz="0" w:space="0" w:color="auto"/>
              </w:divBdr>
            </w:div>
            <w:div w:id="681592002">
              <w:marLeft w:val="0"/>
              <w:marRight w:val="0"/>
              <w:marTop w:val="0"/>
              <w:marBottom w:val="0"/>
              <w:divBdr>
                <w:top w:val="none" w:sz="0" w:space="0" w:color="auto"/>
                <w:left w:val="none" w:sz="0" w:space="0" w:color="auto"/>
                <w:bottom w:val="none" w:sz="0" w:space="0" w:color="auto"/>
                <w:right w:val="none" w:sz="0" w:space="0" w:color="auto"/>
              </w:divBdr>
            </w:div>
            <w:div w:id="1800877307">
              <w:marLeft w:val="0"/>
              <w:marRight w:val="0"/>
              <w:marTop w:val="0"/>
              <w:marBottom w:val="0"/>
              <w:divBdr>
                <w:top w:val="none" w:sz="0" w:space="0" w:color="auto"/>
                <w:left w:val="none" w:sz="0" w:space="0" w:color="auto"/>
                <w:bottom w:val="none" w:sz="0" w:space="0" w:color="auto"/>
                <w:right w:val="none" w:sz="0" w:space="0" w:color="auto"/>
              </w:divBdr>
            </w:div>
            <w:div w:id="115567721">
              <w:marLeft w:val="0"/>
              <w:marRight w:val="0"/>
              <w:marTop w:val="0"/>
              <w:marBottom w:val="0"/>
              <w:divBdr>
                <w:top w:val="none" w:sz="0" w:space="0" w:color="auto"/>
                <w:left w:val="none" w:sz="0" w:space="0" w:color="auto"/>
                <w:bottom w:val="none" w:sz="0" w:space="0" w:color="auto"/>
                <w:right w:val="none" w:sz="0" w:space="0" w:color="auto"/>
              </w:divBdr>
            </w:div>
            <w:div w:id="506940485">
              <w:marLeft w:val="0"/>
              <w:marRight w:val="0"/>
              <w:marTop w:val="0"/>
              <w:marBottom w:val="0"/>
              <w:divBdr>
                <w:top w:val="none" w:sz="0" w:space="0" w:color="auto"/>
                <w:left w:val="none" w:sz="0" w:space="0" w:color="auto"/>
                <w:bottom w:val="none" w:sz="0" w:space="0" w:color="auto"/>
                <w:right w:val="none" w:sz="0" w:space="0" w:color="auto"/>
              </w:divBdr>
            </w:div>
            <w:div w:id="387920072">
              <w:marLeft w:val="0"/>
              <w:marRight w:val="0"/>
              <w:marTop w:val="0"/>
              <w:marBottom w:val="0"/>
              <w:divBdr>
                <w:top w:val="none" w:sz="0" w:space="0" w:color="auto"/>
                <w:left w:val="none" w:sz="0" w:space="0" w:color="auto"/>
                <w:bottom w:val="none" w:sz="0" w:space="0" w:color="auto"/>
                <w:right w:val="none" w:sz="0" w:space="0" w:color="auto"/>
              </w:divBdr>
            </w:div>
            <w:div w:id="1953978003">
              <w:marLeft w:val="0"/>
              <w:marRight w:val="0"/>
              <w:marTop w:val="0"/>
              <w:marBottom w:val="0"/>
              <w:divBdr>
                <w:top w:val="none" w:sz="0" w:space="0" w:color="auto"/>
                <w:left w:val="none" w:sz="0" w:space="0" w:color="auto"/>
                <w:bottom w:val="none" w:sz="0" w:space="0" w:color="auto"/>
                <w:right w:val="none" w:sz="0" w:space="0" w:color="auto"/>
              </w:divBdr>
            </w:div>
          </w:divsChild>
        </w:div>
      </w:divsChild>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settings" Target="settings.xml"/><Relationship Id="rId13" Type="http://schemas.openxmlformats.org/officeDocument/2006/relationships/image" Target="media/image2.png"/><Relationship Id="rId18" Type="http://schemas.openxmlformats.org/officeDocument/2006/relationships/hyperlink" Target="mailto:SITASuppliers@sita.co.za" TargetMode="External"/><Relationship Id="rId26" Type="http://schemas.openxmlformats.org/officeDocument/2006/relationships/hyperlink" Target="mailto:Amohlahlo@thedtic.gov.za" TargetMode="External"/><Relationship Id="rId3" Type="http://schemas.openxmlformats.org/officeDocument/2006/relationships/customXml" Target="../customXml/item3.xml"/><Relationship Id="rId21" Type="http://schemas.openxmlformats.org/officeDocument/2006/relationships/hyperlink" Target="https://www.sita.co.za/content/erp-isupplier-ecatalogue-guidelines" TargetMode="External"/><Relationship Id="rId7" Type="http://schemas.openxmlformats.org/officeDocument/2006/relationships/styles" Target="styles.xml"/><Relationship Id="rId12" Type="http://schemas.openxmlformats.org/officeDocument/2006/relationships/image" Target="media/image1.png"/><Relationship Id="rId17" Type="http://schemas.openxmlformats.org/officeDocument/2006/relationships/hyperlink" Target="mailto:SCMcontractmanagement@sita.co.za" TargetMode="External"/><Relationship Id="rId25" Type="http://schemas.openxmlformats.org/officeDocument/2006/relationships/hyperlink" Target="mailto:Ynematswerani@thedtic.gov.za" TargetMode="External"/><Relationship Id="rId2" Type="http://schemas.openxmlformats.org/officeDocument/2006/relationships/customXml" Target="../customXml/item2.xml"/><Relationship Id="rId16" Type="http://schemas.openxmlformats.org/officeDocument/2006/relationships/hyperlink" Target="https://www.sita.co.za/content/erp-isupplier-ecatalogue-guidelines" TargetMode="External"/><Relationship Id="rId20" Type="http://schemas.openxmlformats.org/officeDocument/2006/relationships/hyperlink" Target="http://www.suppliers.sita.co.za" TargetMode="External"/><Relationship Id="rId29" Type="http://schemas.openxmlformats.org/officeDocument/2006/relationships/fontTable" Target="fontTable.xml"/><Relationship Id="rId1" Type="http://schemas.openxmlformats.org/officeDocument/2006/relationships/customXml" Target="../customXml/item1.xml"/><Relationship Id="rId6" Type="http://schemas.openxmlformats.org/officeDocument/2006/relationships/numbering" Target="numbering.xml"/><Relationship Id="rId11" Type="http://schemas.openxmlformats.org/officeDocument/2006/relationships/endnotes" Target="endnotes.xml"/><Relationship Id="rId24" Type="http://schemas.openxmlformats.org/officeDocument/2006/relationships/oleObject" Target="embeddings/oleObject1.bin"/><Relationship Id="rId5" Type="http://schemas.openxmlformats.org/officeDocument/2006/relationships/customXml" Target="../customXml/item5.xml"/><Relationship Id="rId15" Type="http://schemas.openxmlformats.org/officeDocument/2006/relationships/hyperlink" Target="https://suppliers.sita.co.za/OA_HTML/AppsLocalLogin.jsp" TargetMode="External"/><Relationship Id="rId23" Type="http://schemas.openxmlformats.org/officeDocument/2006/relationships/image" Target="media/image3.wmf"/><Relationship Id="rId28" Type="http://schemas.openxmlformats.org/officeDocument/2006/relationships/footer" Target="footer1.xml"/><Relationship Id="rId10" Type="http://schemas.openxmlformats.org/officeDocument/2006/relationships/footnotes" Target="footnotes.xml"/><Relationship Id="rId19" Type="http://schemas.openxmlformats.org/officeDocument/2006/relationships/hyperlink" Target="mailto:SCMVendorManagement@sita.co.za" TargetMode="Externa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webSettings" Target="webSettings.xml"/><Relationship Id="rId14" Type="http://schemas.openxmlformats.org/officeDocument/2006/relationships/hyperlink" Target="https://teams.microsoft.com/meet/328501660104679?p=deAhw7ufuWLKeoXdQl" TargetMode="External"/><Relationship Id="rId22" Type="http://schemas.openxmlformats.org/officeDocument/2006/relationships/hyperlink" Target="http://www.sars.gov.xza" TargetMode="External"/><Relationship Id="rId27" Type="http://schemas.openxmlformats.org/officeDocument/2006/relationships/header" Target="header1.xml"/><Relationship Id="rId30" Type="http://schemas.openxmlformats.org/officeDocument/2006/relationships/glossaryDocument" Target="glossary/document.xml"/></Relationships>
</file>

<file path=word/glossary/_rels/document.xml.rels><?xml version="1.0" encoding="UTF-8" standalone="yes"?>
<Relationships xmlns="http://schemas.openxmlformats.org/package/2006/relationships"><Relationship Id="rId3" Type="http://schemas.openxmlformats.org/officeDocument/2006/relationships/webSettings" Target="webSettings.xml"/><Relationship Id="rId2" Type="http://schemas.openxmlformats.org/officeDocument/2006/relationships/settings" Target="settings.xml"/><Relationship Id="rId1" Type="http://schemas.openxmlformats.org/officeDocument/2006/relationships/styles" Target="styles.xml"/><Relationship Id="rId4" Type="http://schemas.openxmlformats.org/officeDocument/2006/relationships/fontTable" Target="fontTable.xml"/></Relationships>
</file>

<file path=word/glossary/document.xml><?xml version="1.0" encoding="utf-8"?>
<w:glossary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docParts>
    <w:docPart>
      <w:docPartPr>
        <w:name w:val="0C3BD4A123F0416A9CB62AF892791E9C"/>
        <w:category>
          <w:name w:val="General"/>
          <w:gallery w:val="placeholder"/>
        </w:category>
        <w:types>
          <w:type w:val="bbPlcHdr"/>
        </w:types>
        <w:behaviors>
          <w:behavior w:val="content"/>
        </w:behaviors>
        <w:guid w:val="{963E5D55-77B0-4C0E-8B69-2ADA04B43488}"/>
      </w:docPartPr>
      <w:docPartBody>
        <w:p w:rsidR="00B107D6" w:rsidRDefault="000464E0">
          <w:pPr>
            <w:pStyle w:val="0C3BD4A123F0416A9CB62AF892791E9C"/>
          </w:pPr>
          <w:r w:rsidRPr="007F1C00">
            <w:rPr>
              <w:rStyle w:val="PlaceholderText"/>
            </w:rPr>
            <w:t>Click here to enter text.</w:t>
          </w:r>
        </w:p>
      </w:docPartBody>
    </w:docPart>
  </w:docParts>
</w:glossaryDocument>
</file>

<file path=word/glossary/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Verdana">
    <w:panose1 w:val="020B0604030504040204"/>
    <w:charset w:val="00"/>
    <w:family w:val="swiss"/>
    <w:pitch w:val="variable"/>
    <w:sig w:usb0="A00006FF" w:usb1="4000205B" w:usb2="00000010" w:usb3="00000000" w:csb0="0000019F" w:csb1="00000000"/>
  </w:font>
  <w:font w:name="Arial">
    <w:panose1 w:val="020B0604020202020204"/>
    <w:charset w:val="00"/>
    <w:family w:val="swiss"/>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Book Antiqua">
    <w:panose1 w:val="02040602050305030304"/>
    <w:charset w:val="00"/>
    <w:family w:val="roman"/>
    <w:pitch w:val="variable"/>
    <w:sig w:usb0="00000287" w:usb1="00000000" w:usb2="00000000" w:usb3="00000000" w:csb0="0000009F" w:csb1="00000000"/>
  </w:font>
  <w:font w:name="Wingdings">
    <w:panose1 w:val="05000000000000000000"/>
    <w:charset w:val="02"/>
    <w:family w:val="auto"/>
    <w:pitch w:val="variable"/>
    <w:sig w:usb0="00000000" w:usb1="10000000" w:usb2="00000000" w:usb3="00000000" w:csb0="80000000" w:csb1="00000000"/>
  </w:font>
  <w:font w:name="Segoe UI">
    <w:panose1 w:val="020B0502040204020203"/>
    <w:charset w:val="00"/>
    <w:family w:val="swiss"/>
    <w:pitch w:val="variable"/>
    <w:sig w:usb0="E4002EFF" w:usb1="C000E47F" w:usb2="00000009" w:usb3="00000000" w:csb0="000001FF" w:csb1="00000000"/>
  </w:font>
  <w:font w:name="Arial Unicode MS">
    <w:panose1 w:val="020B0604020202020204"/>
    <w:charset w:val="80"/>
    <w:family w:val="swiss"/>
    <w:pitch w:val="variable"/>
    <w:sig w:usb0="F7FFAFFF" w:usb1="E9DFFFFF" w:usb2="0000003F" w:usb3="00000000" w:csb0="003F01FF" w:csb1="00000000"/>
  </w:font>
  <w:font w:name="Times Roman">
    <w:altName w:val="Times New Roman"/>
    <w:panose1 w:val="00000000000000000000"/>
    <w:charset w:val="00"/>
    <w:family w:val="roman"/>
    <w:notTrueType/>
    <w:pitch w:val="variable"/>
    <w:sig w:usb0="00000003" w:usb1="00000000" w:usb2="00000000" w:usb3="00000000" w:csb0="00000001" w:csb1="00000000"/>
  </w:font>
  <w:font w:name="Helvetica">
    <w:panose1 w:val="020B0604020202020204"/>
    <w:charset w:val="00"/>
    <w:family w:val="swiss"/>
    <w:pitch w:val="variable"/>
    <w:sig w:usb0="E0002EFF" w:usb1="C000785B" w:usb2="00000009" w:usb3="00000000" w:csb0="000001FF" w:csb1="00000000"/>
  </w:font>
  <w:font w:name="ZapfCalligr BT">
    <w:charset w:val="00"/>
    <w:family w:val="roman"/>
    <w:pitch w:val="variable"/>
    <w:sig w:usb0="00000003" w:usb1="00000000" w:usb2="00000000" w:usb3="00000000" w:csb0="00000001"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Garamond">
    <w:panose1 w:val="02020404030301010803"/>
    <w:charset w:val="00"/>
    <w:family w:val="roman"/>
    <w:pitch w:val="variable"/>
    <w:sig w:usb0="00000287" w:usb1="00000000" w:usb2="00000000" w:usb3="00000000" w:csb0="0000009F" w:csb1="00000000"/>
  </w:font>
  <w:font w:name="CG Times">
    <w:altName w:val="Times New Roman"/>
    <w:panose1 w:val="00000000000000000000"/>
    <w:charset w:val="00"/>
    <w:family w:val="roman"/>
    <w:notTrueType/>
    <w:pitch w:val="variable"/>
    <w:sig w:usb0="00000003" w:usb1="00000000" w:usb2="00000000" w:usb3="00000000" w:csb0="00000001" w:csb1="00000000"/>
  </w:font>
  <w:font w:name="Calibri">
    <w:panose1 w:val="020F0502020204030204"/>
    <w:charset w:val="00"/>
    <w:family w:val="swiss"/>
    <w:pitch w:val="variable"/>
    <w:sig w:usb0="E4002EFF" w:usb1="C200247B" w:usb2="00000009" w:usb3="00000000" w:csb0="000001FF" w:csb1="00000000"/>
  </w:font>
</w:fonts>
</file>

<file path=word/glossary/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view w:val="normal"/>
  <w:revisionView w:inkAnnotations="0"/>
  <w:defaultTabStop w:val="720"/>
  <w:characterSpacingControl w:val="doNotCompress"/>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0720AF"/>
    <w:rsid w:val="000464E0"/>
    <w:rsid w:val="000720AF"/>
    <w:rsid w:val="000D002B"/>
    <w:rsid w:val="00171DF0"/>
    <w:rsid w:val="002D46C9"/>
    <w:rsid w:val="00586606"/>
    <w:rsid w:val="00591359"/>
    <w:rsid w:val="0062646B"/>
    <w:rsid w:val="00721ACC"/>
    <w:rsid w:val="007B77D3"/>
    <w:rsid w:val="008930CD"/>
    <w:rsid w:val="008D3DBA"/>
    <w:rsid w:val="00AC5B40"/>
    <w:rsid w:val="00B107D6"/>
    <w:rsid w:val="00B9758F"/>
    <w:rsid w:val="00BC4350"/>
    <w:rsid w:val="00BE047D"/>
    <w:rsid w:val="00C92D10"/>
    <w:rsid w:val="00D110BD"/>
  </w:rsids>
  <m:mathPr>
    <m:mathFont m:val="Cambria Math"/>
    <m:brkBin m:val="before"/>
    <m:brkBinSub m:val="--"/>
    <m:smallFrac m:val="0"/>
    <m:dispDef/>
    <m:lMargin m:val="0"/>
    <m:rMargin m:val="0"/>
    <m:defJc m:val="centerGroup"/>
    <m:wrapIndent m:val="1440"/>
    <m:intLim m:val="subSup"/>
    <m:naryLim m:val="undOvr"/>
  </m:mathPr>
  <w:themeFontLang w:val="en-ZA"/>
  <w:clrSchemeMapping w:bg1="light1" w:t1="dark1" w:bg2="light2" w:t2="dark2" w:accent1="accent1" w:accent2="accent2" w:accent3="accent3" w:accent4="accent4" w:accent5="accent5" w:accent6="accent6" w:hyperlink="hyperlink" w:followedHyperlink="followedHyperlink"/>
  <w:decimalSymbol w:val=","/>
  <w:listSeparator w:val=","/>
  <w15:chartTrackingRefBased/>
</w:settings>
</file>

<file path=word/glossary/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EastAsia" w:hAnsiTheme="minorHAnsi" w:cstheme="minorBidi"/>
        <w:kern w:val="2"/>
        <w:sz w:val="24"/>
        <w:szCs w:val="24"/>
        <w:lang w:val="en-ZA" w:eastAsia="en-ZA" w:bidi="ar-SA"/>
        <w14:ligatures w14:val="standardContextual"/>
      </w:rPr>
    </w:rPrDefault>
    <w:pPrDefault>
      <w:pPr>
        <w:spacing w:after="160" w:line="278"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styleId="PlaceholderText">
    <w:name w:val="Placeholder Text"/>
    <w:basedOn w:val="DefaultParagraphFont"/>
    <w:uiPriority w:val="99"/>
    <w:semiHidden/>
    <w:rPr>
      <w:color w:val="808080"/>
    </w:rPr>
  </w:style>
  <w:style w:type="paragraph" w:customStyle="1" w:styleId="0C3BD4A123F0416A9CB62AF892791E9C">
    <w:name w:val="0C3BD4A123F0416A9CB62AF892791E9C"/>
  </w:style>
</w:styles>
</file>

<file path=word/glossary/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optimizeForBrowser/>
  <w:allowPNG/>
</w:webSettings>
</file>

<file path=word/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ITA">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SCM_x0020_Documents_x0020_Approval xmlns="8cb03381-69a1-4f8b-8ee8-047a768386c9" xsi:nil="true"/>
    <Document_x0020_Type xmlns="8cb03381-69a1-4f8b-8ee8-047a768386c9" xsi:nil="true"/>
    <Classification xmlns="8cb03381-69a1-4f8b-8ee8-047a768386c9">Secret</Classification>
    <Retention_x0020_period xmlns="8cb03381-69a1-4f8b-8ee8-047a768386c9">1</Retention_x0020_period>
    <Agreement xmlns="8cb03381-69a1-4f8b-8ee8-047a768386c9">Dept Trade</Agreement>
    <Folder_x0020_Number xmlns="8cb03381-69a1-4f8b-8ee8-047a768386c9" xsi:nil="true"/>
    <Department xmlns="8cb03381-69a1-4f8b-8ee8-047a768386c9" xsi:nil="true"/>
    <Document_x0020_Number xmlns="8cb03381-69a1-4f8b-8ee8-047a768386c9" xsi:nil="true"/>
    <External_x0020_Audit xmlns="8cb03381-69a1-4f8b-8ee8-047a768386c9" xsi:nil="true"/>
    <Publish_x0020_Year xmlns="8cb03381-69a1-4f8b-8ee8-047a768386c9" xsi:nil="true"/>
    <_dlc_DocId xmlns="5a3358f6-3102-44d3-ac22-e776c8d4ebf3">UXHZS7URQCHQ-1985618909-444797</_dlc_DocId>
    <_dlc_DocIdUrl xmlns="5a3358f6-3102-44d3-ac22-e776c8d4ebf3">
      <Url>http://zwsitawebshapp1:8000/sites/scm/_layouts/15/DocIdRedir.aspx?ID=UXHZS7URQCHQ-1985618909-444797</Url>
      <Description>UXHZS7URQCHQ-1985618909-444797</Description>
    </_dlc_DocIdUrl>
  </documentManagement>
</p:properties>
</file>

<file path=customXml/item3.xml><?xml version="1.0" encoding="utf-8"?>
<b:Sources xmlns:b="http://schemas.openxmlformats.org/officeDocument/2006/bibliography" xmlns="http://schemas.openxmlformats.org/officeDocument/2006/bibliography" SelectedStyle="\APASixthEditionOfficeOnline.xsl" StyleName="APA" Version="6"/>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8AE56E9C71C89D448CFDD0A68AFE6AB2" ma:contentTypeVersion="13" ma:contentTypeDescription="Create a new document." ma:contentTypeScope="" ma:versionID="295a586ae66cbfaa68cc1b9bc8bb9e0c">
  <xsd:schema xmlns:xsd="http://www.w3.org/2001/XMLSchema" xmlns:xs="http://www.w3.org/2001/XMLSchema" xmlns:p="http://schemas.microsoft.com/office/2006/metadata/properties" xmlns:ns2="8cb03381-69a1-4f8b-8ee8-047a768386c9" xmlns:ns3="5a3358f6-3102-44d3-ac22-e776c8d4ebf3" targetNamespace="http://schemas.microsoft.com/office/2006/metadata/properties" ma:root="true" ma:fieldsID="b6f8dc1b6f2463604bf794569a3d6ff6" ns2:_="" ns3:_="">
    <xsd:import namespace="8cb03381-69a1-4f8b-8ee8-047a768386c9"/>
    <xsd:import namespace="5a3358f6-3102-44d3-ac22-e776c8d4ebf3"/>
    <xsd:element name="properties">
      <xsd:complexType>
        <xsd:sequence>
          <xsd:element name="documentManagement">
            <xsd:complexType>
              <xsd:all>
                <xsd:element ref="ns2:Folder_x0020_Number" minOccurs="0"/>
                <xsd:element ref="ns2:Department" minOccurs="0"/>
                <xsd:element ref="ns2:Publish_x0020_Year" minOccurs="0"/>
                <xsd:element ref="ns2:External_x0020_Audit" minOccurs="0"/>
                <xsd:element ref="ns2:SCM_x0020_Documents_x0020_Approval" minOccurs="0"/>
                <xsd:element ref="ns2:Classification"/>
                <xsd:element ref="ns2:Document_x0020_Number" minOccurs="0"/>
                <xsd:element ref="ns2:Document_x0020_Type" minOccurs="0"/>
                <xsd:element ref="ns3:SharedWithUsers" minOccurs="0"/>
                <xsd:element ref="ns3:SharedWithDetails" minOccurs="0"/>
                <xsd:element ref="ns2:Agreement" minOccurs="0"/>
                <xsd:element ref="ns2:Retention_x0020_period"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b03381-69a1-4f8b-8ee8-047a768386c9" elementFormDefault="qualified">
    <xsd:import namespace="http://schemas.microsoft.com/office/2006/documentManagement/types"/>
    <xsd:import namespace="http://schemas.microsoft.com/office/infopath/2007/PartnerControls"/>
    <xsd:element name="Folder_x0020_Number" ma:index="8" nillable="true" ma:displayName="Folder Number" ma:description="Folder Number" ma:internalName="Folder_x0020_Number" ma:percentage="FALSE">
      <xsd:simpleType>
        <xsd:restriction base="dms:Number"/>
      </xsd:simpleType>
    </xsd:element>
    <xsd:element name="Department" ma:index="9" nillable="true" ma:displayName="Department" ma:description="department" ma:internalName="Department">
      <xsd:simpleType>
        <xsd:restriction base="dms:Text">
          <xsd:maxLength value="255"/>
        </xsd:restriction>
      </xsd:simpleType>
    </xsd:element>
    <xsd:element name="Publish_x0020_Year" ma:index="10" nillable="true" ma:displayName="Publish Year" ma:internalName="Publish_x0020_Year">
      <xsd:simpleType>
        <xsd:restriction base="dms:Note">
          <xsd:maxLength value="255"/>
        </xsd:restriction>
      </xsd:simpleType>
    </xsd:element>
    <xsd:element name="External_x0020_Audit" ma:index="11" nillable="true" ma:displayName="External Audit" ma:internalName="External_x0020_Audit">
      <xsd:simpleType>
        <xsd:restriction base="dms:Note">
          <xsd:maxLength value="255"/>
        </xsd:restriction>
      </xsd:simpleType>
    </xsd:element>
    <xsd:element name="SCM_x0020_Documents_x0020_Approval" ma:index="12" nillable="true" ma:displayName="SCM Documents Approval" ma:internalName="SCM_x0020_Documents_x0020_Approval">
      <xsd:simpleType>
        <xsd:restriction base="dms:Note">
          <xsd:maxLength value="255"/>
        </xsd:restriction>
      </xsd:simpleType>
    </xsd:element>
    <xsd:element name="Classification" ma:index="13" ma:displayName="Classification" ma:default="Secret" ma:format="Dropdown" ma:internalName="Classification">
      <xsd:simpleType>
        <xsd:union memberTypes="dms:Text">
          <xsd:simpleType>
            <xsd:restriction base="dms:Choice">
              <xsd:enumeration value="Confidential"/>
              <xsd:enumeration value="Secret"/>
              <xsd:enumeration value="Restricted"/>
              <xsd:enumeration value="Top secret"/>
            </xsd:restriction>
          </xsd:simpleType>
        </xsd:union>
      </xsd:simpleType>
    </xsd:element>
    <xsd:element name="Document_x0020_Number" ma:index="14" nillable="true" ma:displayName="Document Number" ma:internalName="Document_x0020_Number">
      <xsd:simpleType>
        <xsd:restriction base="dms:Text">
          <xsd:maxLength value="255"/>
        </xsd:restriction>
      </xsd:simpleType>
    </xsd:element>
    <xsd:element name="Document_x0020_Type" ma:index="15" nillable="true" ma:displayName="Document Type" ma:internalName="Document_x0020_Type">
      <xsd:simpleType>
        <xsd:restriction base="dms:Text">
          <xsd:maxLength value="255"/>
        </xsd:restriction>
      </xsd:simpleType>
    </xsd:element>
    <xsd:element name="Agreement" ma:index="18" nillable="true" ma:displayName="Agreement" ma:default="Dept Trade" ma:format="Dropdown" ma:internalName="Agreement">
      <xsd:simpleType>
        <xsd:restriction base="dms:Choice">
          <xsd:enumeration value="Dept Trade"/>
          <xsd:enumeration value="Dept Trans"/>
          <xsd:enumeration value="Dept Fin"/>
        </xsd:restriction>
      </xsd:simpleType>
    </xsd:element>
    <xsd:element name="Retention_x0020_period" ma:index="19" nillable="true" ma:displayName="Retention period" ma:default="1" ma:format="Dropdown" ma:internalName="Retention_x0020_period">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schema>
  <xsd:schema xmlns:xsd="http://www.w3.org/2001/XMLSchema" xmlns:xs="http://www.w3.org/2001/XMLSchema" xmlns:dms="http://schemas.microsoft.com/office/2006/documentManagement/types" xmlns:pc="http://schemas.microsoft.com/office/infopath/2007/PartnerControls" targetNamespace="5a3358f6-3102-44d3-ac22-e776c8d4ebf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B21F99-56ED-4223-888A-FF75BFC526CB}">
  <ds:schemaRefs>
    <ds:schemaRef ds:uri="http://schemas.microsoft.com/sharepoint/events"/>
  </ds:schemaRefs>
</ds:datastoreItem>
</file>

<file path=customXml/itemProps2.xml><?xml version="1.0" encoding="utf-8"?>
<ds:datastoreItem xmlns:ds="http://schemas.openxmlformats.org/officeDocument/2006/customXml" ds:itemID="{E6F7045F-E71E-4D29-88E9-1EF8A5297EB4}">
  <ds:schemaRefs>
    <ds:schemaRef ds:uri="http://schemas.microsoft.com/office/2006/metadata/properties"/>
    <ds:schemaRef ds:uri="http://schemas.microsoft.com/office/infopath/2007/PartnerControls"/>
    <ds:schemaRef ds:uri="8cb03381-69a1-4f8b-8ee8-047a768386c9"/>
    <ds:schemaRef ds:uri="5a3358f6-3102-44d3-ac22-e776c8d4ebf3"/>
  </ds:schemaRefs>
</ds:datastoreItem>
</file>

<file path=customXml/itemProps3.xml><?xml version="1.0" encoding="utf-8"?>
<ds:datastoreItem xmlns:ds="http://schemas.openxmlformats.org/officeDocument/2006/customXml" ds:itemID="{6D8E31DD-29BB-4EAC-8332-FC12D91D391E}">
  <ds:schemaRefs>
    <ds:schemaRef ds:uri="http://schemas.openxmlformats.org/officeDocument/2006/bibliography"/>
  </ds:schemaRefs>
</ds:datastoreItem>
</file>

<file path=customXml/itemProps4.xml><?xml version="1.0" encoding="utf-8"?>
<ds:datastoreItem xmlns:ds="http://schemas.openxmlformats.org/officeDocument/2006/customXml" ds:itemID="{EA5D39B7-30F2-4005-870B-95AB0AE00AFA}">
  <ds:schemaRefs>
    <ds:schemaRef ds:uri="http://schemas.microsoft.com/sharepoint/v3/contenttype/forms"/>
  </ds:schemaRefs>
</ds:datastoreItem>
</file>

<file path=customXml/itemProps5.xml><?xml version="1.0" encoding="utf-8"?>
<ds:datastoreItem xmlns:ds="http://schemas.openxmlformats.org/officeDocument/2006/customXml" ds:itemID="{F24A0BE8-9913-4063-9C7C-B5CC008370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b03381-69a1-4f8b-8ee8-047a768386c9"/>
    <ds:schemaRef ds:uri="5a3358f6-3102-44d3-ac22-e776c8d4eb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Normal</Template>
  <TotalTime>91</TotalTime>
  <Pages>33</Pages>
  <Words>12595</Words>
  <Characters>71796</Characters>
  <Application>Microsoft Office Word</Application>
  <DocSecurity>0</DocSecurity>
  <Lines>598</Lines>
  <Paragraphs>168</Paragraphs>
  <ScaleCrop>false</ScaleCrop>
  <HeadingPairs>
    <vt:vector size="4" baseType="variant">
      <vt:variant>
        <vt:lpstr>Title</vt:lpstr>
      </vt:variant>
      <vt:variant>
        <vt:i4>1</vt:i4>
      </vt:variant>
      <vt:variant>
        <vt:lpstr>Headings</vt:lpstr>
      </vt:variant>
      <vt:variant>
        <vt:i4>100</vt:i4>
      </vt:variant>
    </vt:vector>
  </HeadingPairs>
  <TitlesOfParts>
    <vt:vector size="101" baseType="lpstr">
      <vt:lpstr/>
      <vt:lpstr>Invitation to Bid (SBD 1)</vt:lpstr>
      <vt:lpstr>Bid Terms and Conditions</vt:lpstr>
      <vt:lpstr>    General rules and instructions</vt:lpstr>
      <vt:lpstr>        News and press releases</vt:lpstr>
      <vt:lpstr>Bidders or their agents shall not make any news releases concerning this RFB or </vt:lpstr>
      <vt:lpstr>        Precedence of documents</vt:lpstr>
      <vt:lpstr>This RFB also incorporates Annexures/Schedules. Where there is a contradiction i</vt:lpstr>
      <vt:lpstr>Where this RFB is silent on any matter, the relevant stipulations addressing suc</vt:lpstr>
      <vt:lpstr>Any amendment or change of any nature made to this document shall only be of for</vt:lpstr>
      <vt:lpstr>Should the bidder change any wording or phrase in this document without complian</vt:lpstr>
      <vt:lpstr>By submitting a proposal in response to this RFB, the Bidder hereby accepts all </vt:lpstr>
      <vt:lpstr>This RFB is subject to the General Conditions of Contract referred to in this RF</vt:lpstr>
      <vt:lpstr>        Preferential Procurement reform</vt:lpstr>
      <vt:lpstr>        Language</vt:lpstr>
      <vt:lpstr>Bids shall be prepared in English.</vt:lpstr>
      <vt:lpstr>        Gender</vt:lpstr>
      <vt:lpstr>Any word implying any gender shall be interpreted to imply all other genders.</vt:lpstr>
      <vt:lpstr>        Headings</vt:lpstr>
      <vt:lpstr>Headings are incorporated into this RFB document for ease of reference only and </vt:lpstr>
      <vt:lpstr>        Bid Clarification</vt:lpstr>
      <vt:lpstr>SITA SCM may request written clarification regarding any aspect of this RFB and </vt:lpstr>
      <vt:lpstr>        Cancellation of Bid</vt:lpstr>
      <vt:lpstr>SITA reserves the right to cancel this RFB, reject any proposal and to not award</vt:lpstr>
      <vt:lpstr>        Bid Validity period</vt:lpstr>
      <vt:lpstr>        Occupational Injuries and Diseases Act 13 of 1993</vt:lpstr>
      <vt:lpstr>The Bidder warrants that all its employees (including the employees of any sub-c</vt:lpstr>
      <vt:lpstr>        Processing of the Bidder’s Personal Information</vt:lpstr>
      <vt:lpstr>All personal information of the Bidder, its employees, representatives, associat</vt:lpstr>
      <vt:lpstr>All Personal Information collected will be processed in accordance with POPIA an</vt:lpstr>
      <vt:lpstr>The following persons will have access to the Personal Information that has been</vt:lpstr>
      <vt:lpstr>SITA personnel participating in procurement/award procedures; and</vt:lpstr>
      <vt:lpstr>Members of the public: within seven working days from the time the bid is awarde</vt:lpstr>
      <vt:lpstr>contract description and bid number</vt:lpstr>
      <vt:lpstr>names of the successful bidder(s) and preference points claimed</vt:lpstr>
      <vt:lpstr>the contract price(s) (if possible)</vt:lpstr>
      <vt:lpstr>contract period</vt:lpstr>
      <vt:lpstr>names of directors; and </vt:lpstr>
      <vt:lpstr>date of completion/award.</vt:lpstr>
      <vt:lpstr>SITA will ensure that the rights of the Bidder and of its employees or represent</vt:lpstr>
      <vt:lpstr>In signing this document, the Bidder consents to the use of its Personal Informa</vt:lpstr>
      <vt:lpstr>        Formal contract</vt:lpstr>
      <vt:lpstr>This RFB, all the appended documentation and the proposal in response thereto re</vt:lpstr>
      <vt:lpstr>Any offer and/or acceptance entered into verbally between SITA and any Bidder wi</vt:lpstr>
      <vt:lpstr>This RFB is subject to Government Procurement: General Contract Conditions, Spec</vt:lpstr>
      <vt:lpstr>The laws of the RSA shall govern this RFB and the bidders hereby accept that the</vt:lpstr>
      <vt:lpstr>The bid will be awarded to the Prime Contractor and/or Bidder who shall be respo</vt:lpstr>
      <vt:lpstr>The Bidders’ response to this RFB or parts of the response, shall be included as</vt:lpstr>
      <vt:lpstr>        Failure to agree before contract conclusion </vt:lpstr>
      <vt:lpstr>Should the parties at any time before and/or after the communication of the awar</vt:lpstr>
      <vt:lpstr>Such cancellation shall mean that SITA reserves the right to award the same prop</vt:lpstr>
      <vt:lpstr>        Withdrawal of proposal after award</vt:lpstr>
      <vt:lpstr>Should a Bidder withdraw its proposal after accepting the award, SITA reserves t</vt:lpstr>
      <vt:lpstr>        Oral presentations </vt:lpstr>
      <vt:lpstr>Bidders who submit Bids in response to this RFB may be required to give an oral </vt:lpstr>
      <vt:lpstr>        Objection to brand specific requirements</vt:lpstr>
      <vt:lpstr>Any bidder who has reasons to believe that the RFB specification is based on a s</vt:lpstr>
      <vt:lpstr>    RFB Returnables</vt:lpstr>
      <vt:lpstr>        Administrative Returnable Documents</vt:lpstr>
      <vt:lpstr>        As per the bid documentation requirement.</vt:lpstr>
      <vt:lpstr>        Mandatory Returnable Documents</vt:lpstr>
      <vt:lpstr>As per section 3.2.2 of the bid specification document.</vt:lpstr>
      <vt:lpstr/>
      <vt:lpstr>Bidder’s disclosure (SBD 4)</vt:lpstr>
      <vt:lpstr>    Purpose of disclosure</vt:lpstr>
      <vt:lpstr>    Bidder’s Disclosure</vt:lpstr>
      <vt:lpstr>    Bidder’s Declaration</vt:lpstr>
      <vt:lpstr>I have read and I understand the contents of this disclosure</vt:lpstr>
      <vt:lpstr>The bidder has arrived at the accompanying bid independently from, and without c</vt:lpstr>
      <vt:lpstr>In addition, there have been no consultations, communications, agreements or arr</vt:lpstr>
      <vt:lpstr>The terms of the accompanying bid have not been, and will not be, disclosed by t</vt:lpstr>
      <vt:lpstr>I understand that the accompanying bid will be disqualified if this disclosure i</vt:lpstr>
      <vt:lpstr>There have been no consultations, communications, agreements or arrangements mad</vt:lpstr>
      <vt:lpstr>I am aware that, in addition and without prejudice to any other remedy provided </vt:lpstr>
      <vt:lpstr/>
      <vt:lpstr/>
      <vt:lpstr>I certify that the information furnished in paragraph 3 of this document is corr</vt:lpstr>
      <vt:lpstr/>
      <vt:lpstr/>
      <vt:lpstr>Preferential Procurement Claim Form (SBD 6.1)</vt:lpstr>
      <vt:lpstr>    Specific conditions for this bid</vt:lpstr>
      <vt:lpstr>Price; and</vt:lpstr>
      <vt:lpstr>Preference points for specific goals.</vt:lpstr>
      <vt:lpstr/>
      <vt:lpstr>    Formulae for procurement of goods and services</vt:lpstr>
      <vt:lpstr>        Points awarded for price</vt:lpstr>
      <vt:lpstr>    Preference points awarded for specific goals</vt:lpstr>
      <vt:lpstr>    Sub-Contracting</vt:lpstr>
      <vt:lpstr>    Declaration with regard to Company / Firm</vt:lpstr>
      <vt:lpstr>The information furnished is true and correct;</vt:lpstr>
      <vt:lpstr>The preference points claimed are in accordance with the General Conditions as i</vt:lpstr>
      <vt:lpstr>disqualify the person from the bidding process;</vt:lpstr>
      <vt:lpstr>recover costs, losses or damages it has incurred or suffered as a result of that</vt:lpstr>
      <vt:lpstr>cancel the contract and claim any damages which it has suffered as a result of h</vt:lpstr>
      <vt:lpstr>recommend that the bidder or contractor, its shareholders and directors, or only</vt:lpstr>
      <vt:lpstr>forward the matter for criminal prosecution, if deemed necessary</vt:lpstr>
      <vt:lpstr/>
      <vt:lpstr>Government Procurement: General Conditions of Contract (GCC)</vt:lpstr>
      <vt:lpstr>    Purpose</vt:lpstr>
      <vt:lpstr>Draw special attention to certain general conditions (clauses) applicable to gov</vt:lpstr>
      <vt:lpstr>To ensure that clients are familiar with regard to the rights and obligations of</vt:lpstr>
    </vt:vector>
  </TitlesOfParts>
  <Company>SITA</Company>
  <LinksUpToDate>false</LinksUpToDate>
  <CharactersWithSpaces>84223</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Phiwokuhle Gawulana</dc:creator>
  <cp:keywords/>
  <dc:description/>
  <cp:lastModifiedBy>Lunathi Mqalo</cp:lastModifiedBy>
  <cp:revision>7</cp:revision>
  <cp:lastPrinted>2017-11-22T15:08:00Z</cp:lastPrinted>
  <dcterms:created xsi:type="dcterms:W3CDTF">2026-04-08T15:22:00Z</dcterms:created>
  <dcterms:modified xsi:type="dcterms:W3CDTF">2026-06-26T14:29:00Z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0x0101008AE56E9C71C89D448CFDD0A68AFE6AB2</vt:lpwstr>
  </property>
  <property fmtid="{D5CDD505-2E9C-101B-9397-08002B2CF9AE}" pid="3" name="_dlc_DocIdItemGuid">
    <vt:lpwstr>ed862696-dc49-437e-8782-9e76b6ae6198</vt:lpwstr>
  </property>
</Properties>
</file>