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7.xml" ContentType="application/vnd.openxmlformats-officedocument.them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4"/>
    <p:sldMasterId id="2147484063" r:id="rId5"/>
    <p:sldMasterId id="2147484069" r:id="rId6"/>
    <p:sldMasterId id="2147484028" r:id="rId7"/>
    <p:sldMasterId id="2147484042" r:id="rId8"/>
    <p:sldMasterId id="2147484059" r:id="rId9"/>
    <p:sldMasterId id="2147484056" r:id="rId10"/>
    <p:sldMasterId id="2147483673" r:id="rId11"/>
  </p:sldMasterIdLst>
  <p:notesMasterIdLst>
    <p:notesMasterId r:id="rId18"/>
  </p:notesMasterIdLst>
  <p:sldIdLst>
    <p:sldId id="372" r:id="rId12"/>
    <p:sldId id="388" r:id="rId13"/>
    <p:sldId id="395" r:id="rId14"/>
    <p:sldId id="397" r:id="rId15"/>
    <p:sldId id="391" r:id="rId16"/>
    <p:sldId id="382" r:id="rId17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E838223-8B3B-4B88-B001-923A4E27614F}">
          <p14:sldIdLst>
            <p14:sldId id="372"/>
            <p14:sldId id="388"/>
            <p14:sldId id="395"/>
            <p14:sldId id="397"/>
            <p14:sldId id="391"/>
            <p14:sldId id="38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B4004C-EA86-176F-B3D2-BEBA069F5769}" name="Stefanie Mpiyakhe" initials="SM" userId="S::stef@bravegroup.co.za::5232a352-55aa-490d-a92f-c050863fe62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B6AA"/>
    <a:srgbClr val="ACC3C3"/>
    <a:srgbClr val="E4BC7F"/>
    <a:srgbClr val="C2C382"/>
    <a:srgbClr val="CA9987"/>
    <a:srgbClr val="B49180"/>
    <a:srgbClr val="82A5A5"/>
    <a:srgbClr val="D69B40"/>
    <a:srgbClr val="A3A543"/>
    <a:srgbClr val="B06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E79EC-29B1-4A54-B46B-ADFA5C0A41D5}" type="datetimeFigureOut">
              <a:rPr lang="en-ZA" smtClean="0"/>
              <a:t>2026/06/02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A291F-663B-47B1-87DD-51E5B01DA0A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8564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1.emf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.emf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.em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6.emf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56944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41936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4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6779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368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4" y="3175"/>
            <a:ext cx="1220046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19" y="3271841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19" y="4092578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350">
                <a:solidFill>
                  <a:srgbClr val="83725B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ZA" noProof="0"/>
          </a:p>
        </p:txBody>
      </p:sp>
    </p:spTree>
    <p:extLst>
      <p:ext uri="{BB962C8B-B14F-4D97-AF65-F5344CB8AC3E}">
        <p14:creationId xmlns:p14="http://schemas.microsoft.com/office/powerpoint/2010/main" val="3411986444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6C4E4-F781-410B-AD6C-1AF225F5EE3D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88233091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B4095-EEFA-46AF-BC6B-98C1269B547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86544663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5" y="1436691"/>
            <a:ext cx="5484283" cy="50450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91"/>
            <a:ext cx="5484284" cy="50450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9F7F9-0A64-439D-BDE5-981E9CB70AC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82067563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6906-6D15-4023-97D0-5DBC5183686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28889242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7EEC-A0ED-468E-ADF8-15CC7F28A5E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62508521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48F96-887E-4C04-8EB6-3A91172BC02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09870596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419362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644AE-FD6C-4354-A28D-BC243C7847C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75080204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  <a:endParaRPr lang="en-Z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15B70-D017-4207-BE36-A35C6712554A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25445509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D4E71-0C16-4E3D-82BE-35254DB99D23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95902994"/>
      </p:ext>
    </p:extLst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91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5" y="166691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B8AD-4558-4958-818B-BEAD96C3C15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27571374"/>
      </p:ext>
    </p:extLst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6" y="166691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5135035" y="6453191"/>
            <a:ext cx="1344084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1901A-5795-494A-8AC8-462401385D3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38886423"/>
      </p:ext>
    </p:extLst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4" y="3175"/>
            <a:ext cx="1220046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18" y="3271839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ZA" noProof="0"/>
          </a:p>
        </p:txBody>
      </p:sp>
    </p:spTree>
    <p:extLst>
      <p:ext uri="{BB962C8B-B14F-4D97-AF65-F5344CB8AC3E}">
        <p14:creationId xmlns:p14="http://schemas.microsoft.com/office/powerpoint/2010/main" val="1053655290"/>
      </p:ext>
    </p:extLst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6C4E4-F781-410B-AD6C-1AF225F5EE3D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90395857"/>
      </p:ext>
    </p:extLst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B4095-EEFA-46AF-BC6B-98C1269B547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61308740"/>
      </p:ext>
    </p:extLst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9F7F9-0A64-439D-BDE5-981E9CB70AC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29843967"/>
      </p:ext>
    </p:extLst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6906-6D15-4023-97D0-5DBC5183686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60737459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3D056-E438-46BC-AF69-8A16400005F7}" type="datetime1">
              <a:rPr lang="en-ZA" altLang="en-US"/>
              <a:pPr>
                <a:defRPr/>
              </a:pPr>
              <a:t>2026/06/02</a:t>
            </a:fld>
            <a:endParaRPr lang="en-ZA" altLang="en-US" dirty="0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altLang="en-US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248E7-3B65-45B9-B65B-8A643B6D7089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3243295233"/>
      </p:ext>
    </p:extLst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7EEC-A0ED-468E-ADF8-15CC7F28A5E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3242773"/>
      </p:ext>
    </p:extLst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48F96-887E-4C04-8EB6-3A91172BC02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087478"/>
      </p:ext>
    </p:extLst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644AE-FD6C-4354-A28D-BC243C7847C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11473382"/>
      </p:ext>
    </p:extLst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Z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15B70-D017-4207-BE36-A35C6712554A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84926301"/>
      </p:ext>
    </p:extLst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D4E71-0C16-4E3D-82BE-35254DB99D23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39046875"/>
      </p:ext>
    </p:extLst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89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6689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B8AD-4558-4958-818B-BEAD96C3C15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87746171"/>
      </p:ext>
    </p:extLst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5" y="166689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5135034" y="6453189"/>
            <a:ext cx="1344084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1901A-5795-494A-8AC8-462401385D3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22011615"/>
      </p:ext>
    </p:extLst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4" y="3175"/>
            <a:ext cx="1220046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18" y="3271839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ZA" noProof="0"/>
          </a:p>
        </p:txBody>
      </p:sp>
    </p:spTree>
    <p:extLst>
      <p:ext uri="{BB962C8B-B14F-4D97-AF65-F5344CB8AC3E}">
        <p14:creationId xmlns:p14="http://schemas.microsoft.com/office/powerpoint/2010/main" val="20409094"/>
      </p:ext>
    </p:extLst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6C4E4-F781-410B-AD6C-1AF225F5EE3D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68628824"/>
      </p:ext>
    </p:extLst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B4095-EEFA-46AF-BC6B-98C1269B547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08275233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999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9F7F9-0A64-439D-BDE5-981E9CB70AC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10589096"/>
      </p:ext>
    </p:extLst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6906-6D15-4023-97D0-5DBC5183686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69787247"/>
      </p:ext>
    </p:extLst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7EEC-A0ED-468E-ADF8-15CC7F28A5E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48691934"/>
      </p:ext>
    </p:extLst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48F96-887E-4C04-8EB6-3A91172BC02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2893182"/>
      </p:ext>
    </p:extLst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644AE-FD6C-4354-A28D-BC243C7847C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65666043"/>
      </p:ext>
    </p:extLst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Z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15B70-D017-4207-BE36-A35C6712554A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54460604"/>
      </p:ext>
    </p:extLst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D4E71-0C16-4E3D-82BE-35254DB99D23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70407821"/>
      </p:ext>
    </p:extLst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89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6689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B8AD-4558-4958-818B-BEAD96C3C15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08830877"/>
      </p:ext>
    </p:extLst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5" y="166689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5135034" y="6453189"/>
            <a:ext cx="1344084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1901A-5795-494A-8AC8-462401385D3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45240776"/>
      </p:ext>
    </p:extLst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56944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0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</a:defRPr>
            </a:lvl1pPr>
            <a:lvl2pPr marL="457200" indent="0">
              <a:buNone/>
              <a:defRPr sz="3000">
                <a:solidFill>
                  <a:schemeClr val="bg1"/>
                </a:solidFill>
              </a:defRPr>
            </a:lvl2pPr>
            <a:lvl3pPr marL="914400" indent="0">
              <a:buNone/>
              <a:defRPr sz="3000">
                <a:solidFill>
                  <a:schemeClr val="bg1"/>
                </a:solidFill>
              </a:defRPr>
            </a:lvl3pPr>
            <a:lvl4pPr marL="1371600" indent="0">
              <a:buNone/>
              <a:defRPr sz="3000">
                <a:solidFill>
                  <a:schemeClr val="bg1"/>
                </a:solidFill>
              </a:defRPr>
            </a:lvl4pPr>
            <a:lvl5pPr marL="1828800" indent="0">
              <a:buNone/>
              <a:defRPr sz="3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4" y="4283752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023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419362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/>
        </p:nvGrpSpPr>
        <p:grpSpPr bwMode="auto">
          <a:xfrm>
            <a:off x="-6349" y="0"/>
            <a:ext cx="12198351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003896"/>
                </a:solidFill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27" y="3271842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27" y="4095644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ZA" noProof="0"/>
          </a:p>
        </p:txBody>
      </p:sp>
    </p:spTree>
    <p:extLst>
      <p:ext uri="{BB962C8B-B14F-4D97-AF65-F5344CB8AC3E}">
        <p14:creationId xmlns:p14="http://schemas.microsoft.com/office/powerpoint/2010/main" val="215825722"/>
      </p:ext>
    </p:extLst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5637AE88-C4D8-46FF-B47F-CEF5E84ADD3B}" type="datetime1">
              <a:rPr lang="en-ZA" smtClean="0"/>
              <a:pPr>
                <a:defRPr/>
              </a:pPr>
              <a:t>2026/06/02</a:t>
            </a:fld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r>
              <a:rPr lang="en-ZA"/>
              <a:t>Sust Struct rev 0 6 Aug 2014</a:t>
            </a:r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8FDE557A-95A5-49E7-8334-3C6EC3B20ADF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96593374"/>
      </p:ext>
    </p:extLst>
  </p:cSld>
  <p:clrMapOvr>
    <a:masterClrMapping/>
  </p:clrMapOvr>
  <p:transition spd="slow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1054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47867E9A-6EB8-4432-A0CA-9628CD0BFF82}" type="datetime1">
              <a:rPr lang="en-ZA" smtClean="0"/>
              <a:pPr>
                <a:defRPr/>
              </a:pPr>
              <a:t>2026/06/02</a:t>
            </a:fld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r>
              <a:rPr lang="en-ZA"/>
              <a:t>Sust Struct rev 0 6 Aug 2014</a:t>
            </a:r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8AE5F259-1E77-4796-8035-6DD4860AD12B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01894114"/>
      </p:ext>
    </p:extLst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92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922" y="1436692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7176F136-F09D-4665-AFC0-80170BFA0B11}" type="datetime1">
              <a:rPr lang="en-ZA" smtClean="0"/>
              <a:pPr>
                <a:defRPr/>
              </a:pPr>
              <a:t>2026/06/02</a:t>
            </a:fld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r>
              <a:rPr lang="en-ZA"/>
              <a:t>Sust Struct rev 0 6 Aug 2014</a:t>
            </a:r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6AE3FE06-7E5F-4180-AF25-AA590F2EF84B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94450473"/>
      </p:ext>
    </p:extLst>
  </p:cSld>
  <p:clrMapOvr>
    <a:masterClrMapping/>
  </p:clrMapOvr>
  <p:transition spd="slow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03B0D393-E6A7-424B-BE5F-69611A02BAAD}" type="datetime1">
              <a:rPr lang="en-ZA" smtClean="0"/>
              <a:pPr>
                <a:defRPr/>
              </a:pPr>
              <a:t>2026/06/02</a:t>
            </a:fld>
            <a:endParaRPr lang="en-ZA" dirty="0"/>
          </a:p>
        </p:txBody>
      </p:sp>
      <p:sp>
        <p:nvSpPr>
          <p:cNvPr id="8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r>
              <a:rPr lang="en-ZA"/>
              <a:t>Sust Struct rev 0 6 Aug 2014</a:t>
            </a:r>
          </a:p>
        </p:txBody>
      </p:sp>
      <p:sp>
        <p:nvSpPr>
          <p:cNvPr id="9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24B9F341-A4BA-4618-AD53-1E0D9AEDA3ED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41741894"/>
      </p:ext>
    </p:extLst>
  </p:cSld>
  <p:clrMapOvr>
    <a:masterClrMapping/>
  </p:clrMapOvr>
  <p:transition spd="slow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F118841F-71C2-426C-A6DF-40942C75D200}" type="datetime1">
              <a:rPr lang="en-ZA" smtClean="0"/>
              <a:pPr>
                <a:defRPr/>
              </a:pPr>
              <a:t>2026/06/02</a:t>
            </a:fld>
            <a:endParaRPr lang="en-ZA" dirty="0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r>
              <a:rPr lang="en-ZA"/>
              <a:t>Sust Struct rev 0 6 Aug 2014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7CEAD1AB-58DA-442A-AD08-AE37DBD12C8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44787441"/>
      </p:ext>
    </p:extLst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40526B58-C80F-4030-99B2-D94880BF10B9}" type="datetime1">
              <a:rPr lang="en-ZA" smtClean="0"/>
              <a:pPr>
                <a:defRPr/>
              </a:pPr>
              <a:t>2026/06/02</a:t>
            </a:fld>
            <a:endParaRPr lang="en-ZA" dirty="0"/>
          </a:p>
        </p:txBody>
      </p:sp>
      <p:sp>
        <p:nvSpPr>
          <p:cNvPr id="3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r>
              <a:rPr lang="en-ZA"/>
              <a:t>Sust Struct rev 0 6 Aug 2014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10A24D07-669F-4551-B212-AE6D431D3432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82956667"/>
      </p:ext>
    </p:extLst>
  </p:cSld>
  <p:clrMapOvr>
    <a:masterClrMapping/>
  </p:clrMapOvr>
  <p:transition spd="slow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27611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B7E75602-0DA4-4749-BDA1-F15227D11C1F}" type="datetime1">
              <a:rPr lang="en-ZA" smtClean="0"/>
              <a:pPr>
                <a:defRPr/>
              </a:pPr>
              <a:t>2026/06/02</a:t>
            </a:fld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r>
              <a:rPr lang="en-ZA"/>
              <a:t>Sust Struct rev 0 6 Aug 2014</a:t>
            </a:r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DA8CCF8E-60A5-44DE-ABA1-A8EEC651805B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54968030"/>
      </p:ext>
    </p:extLst>
  </p:cSld>
  <p:clrMapOvr>
    <a:masterClrMapping/>
  </p:clrMapOvr>
  <p:transition spd="slow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130320DF-5E3F-4D7E-9D4C-0472EDE9F937}" type="datetime1">
              <a:rPr lang="en-ZA" smtClean="0"/>
              <a:pPr>
                <a:defRPr/>
              </a:pPr>
              <a:t>2026/06/02</a:t>
            </a:fld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r>
              <a:rPr lang="en-ZA"/>
              <a:t>Sust Struct rev 0 6 Aug 2014</a:t>
            </a:r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FB97C22C-520C-4C54-AF68-91737811B339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87008207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56633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DC79D603-B5BC-4F74-AFBF-C5835BF9E29C}" type="datetime1">
              <a:rPr lang="en-ZA" smtClean="0"/>
              <a:pPr>
                <a:defRPr/>
              </a:pPr>
              <a:t>2026/06/02</a:t>
            </a:fld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r>
              <a:rPr lang="en-ZA"/>
              <a:t>Sust Struct rev 0 6 Aug 2014</a:t>
            </a:r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A5FEAE7E-A279-4C4C-85E3-8C9DFE98598F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38194157"/>
      </p:ext>
    </p:extLst>
  </p:cSld>
  <p:clrMapOvr>
    <a:masterClrMapping/>
  </p:clrMapOvr>
  <p:transition spd="slow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9751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9751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3D29EC35-7E7E-4F24-811A-211950EB6D1C}" type="datetime1">
              <a:rPr lang="en-ZA" smtClean="0"/>
              <a:pPr>
                <a:defRPr/>
              </a:pPr>
              <a:t>2026/06/02</a:t>
            </a:fld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r>
              <a:rPr lang="en-ZA"/>
              <a:t>Sust Struct rev 0 6 Aug 2014</a:t>
            </a:r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0A691C96-5520-4620-824D-8BD4C5E5BB7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549080711"/>
      </p:ext>
    </p:extLst>
  </p:cSld>
  <p:clrMapOvr>
    <a:masterClrMapping/>
  </p:clrMapOvr>
  <p:transition spd="slow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6" y="169751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971C13BB-76C4-468B-976F-F3EFC2A1E3A5}" type="datetime1">
              <a:rPr lang="en-ZA" smtClean="0"/>
              <a:pPr>
                <a:defRPr/>
              </a:pPr>
              <a:t>2026/06/02</a:t>
            </a:fld>
            <a:endParaRPr lang="en-ZA" dirty="0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r>
              <a:rPr lang="en-ZA"/>
              <a:t>Sust Struct rev 0 6 Aug 2014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>
                <a:srgbClr val="009ACC"/>
              </a:buClr>
              <a:defRPr b="1"/>
            </a:lvl1pPr>
          </a:lstStyle>
          <a:p>
            <a:pPr>
              <a:defRPr/>
            </a:pPr>
            <a:fld id="{0428DDB6-5DC3-41CB-8EFB-ABBA9995775B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2471968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4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87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4082413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5694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10" Type="http://schemas.openxmlformats.org/officeDocument/2006/relationships/image" Target="../media/image3.emf"/><Relationship Id="rId4" Type="http://schemas.openxmlformats.org/officeDocument/2006/relationships/theme" Target="../theme/theme1.xml"/><Relationship Id="rId9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slideLayout" Target="../slideLayouts/slideLayout6.xml"/><Relationship Id="rId7" Type="http://schemas.openxmlformats.org/officeDocument/2006/relationships/tags" Target="../tags/tag8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4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11.xml"/><Relationship Id="rId7" Type="http://schemas.openxmlformats.org/officeDocument/2006/relationships/tags" Target="../tags/tag2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tags" Target="../tags/tag20.xml"/><Relationship Id="rId11" Type="http://schemas.openxmlformats.org/officeDocument/2006/relationships/image" Target="../media/image3.emf"/><Relationship Id="rId5" Type="http://schemas.openxmlformats.org/officeDocument/2006/relationships/theme" Target="../theme/theme3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8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7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8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7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8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7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heme" Target="../theme/theme7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oleObject" Target="../embeddings/oleObject1.bin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image" Target="../media/image3.em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8.jpeg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image" Target="../media/image10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86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404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7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B89DF-EAC8-9D04-A4FE-29DE4D44D1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CDCE3E3-9DDD-720F-B114-D73CEB41A5F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34592" y="544512"/>
            <a:ext cx="1422400" cy="368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BDB45C7-CE4D-C529-B1D9-402A7799F83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829719" y="550086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61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4065" r:id="rId2"/>
    <p:sldLayoutId id="2147484066" r:id="rId3"/>
    <p:sldLayoutId id="2147484067" r:id="rId4"/>
    <p:sldLayoutId id="2147484068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1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6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270" imgH="270" progId="TCLayout.ActiveDocument.1">
                  <p:embed/>
                </p:oleObj>
              </mc:Choice>
              <mc:Fallback>
                <p:oleObj name="think-cell Slide" r:id="rId8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86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71" r:id="rId2"/>
    <p:sldLayoutId id="2147483661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ZA" altLang="en-US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6" y="1436691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ZA" altLang="en-US"/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2" y="6453191"/>
            <a:ext cx="2317751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75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232400" y="6453191"/>
            <a:ext cx="124671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75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74E21055-C674-480F-81F8-D72A8ECB56C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34720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  <p:sldLayoutId id="2147484036" r:id="rId8"/>
    <p:sldLayoutId id="2147484037" r:id="rId9"/>
    <p:sldLayoutId id="2147484038" r:id="rId10"/>
    <p:sldLayoutId id="2147484039" r:id="rId11"/>
    <p:sldLayoutId id="2147484040" r:id="rId12"/>
  </p:sldLayoutIdLst>
  <p:transition spd="slow">
    <p:fade/>
  </p:transition>
  <p:hf hdr="0" ftr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1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1800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1800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1800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1800">
          <a:solidFill>
            <a:schemeClr val="bg1"/>
          </a:solidFill>
          <a:latin typeface="Arial" charset="0"/>
          <a:cs typeface="Arial" charset="0"/>
        </a:defRPr>
      </a:lvl5pPr>
      <a:lvl6pPr marL="3429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1800">
          <a:solidFill>
            <a:schemeClr val="bg1"/>
          </a:solidFill>
          <a:latin typeface="Arial" charset="0"/>
          <a:cs typeface="Arial" charset="0"/>
        </a:defRPr>
      </a:lvl6pPr>
      <a:lvl7pPr marL="685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1800">
          <a:solidFill>
            <a:schemeClr val="bg1"/>
          </a:solidFill>
          <a:latin typeface="Arial" charset="0"/>
          <a:cs typeface="Arial" charset="0"/>
        </a:defRPr>
      </a:lvl7pPr>
      <a:lvl8pPr marL="10287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1800">
          <a:solidFill>
            <a:schemeClr val="bg1"/>
          </a:solidFill>
          <a:latin typeface="Arial" charset="0"/>
          <a:cs typeface="Arial" charset="0"/>
        </a:defRPr>
      </a:lvl8pPr>
      <a:lvl9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18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00025" indent="-200025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500">
          <a:solidFill>
            <a:srgbClr val="003896"/>
          </a:solidFill>
          <a:latin typeface="+mn-lt"/>
          <a:ea typeface="+mn-ea"/>
          <a:cs typeface="+mn-cs"/>
        </a:defRPr>
      </a:lvl1pPr>
      <a:lvl2pPr marL="538163" indent="-203597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807244" indent="-134541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200">
          <a:solidFill>
            <a:srgbClr val="003896"/>
          </a:solidFill>
          <a:latin typeface="+mn-lt"/>
          <a:cs typeface="+mn-cs"/>
        </a:defRPr>
      </a:lvl3pPr>
      <a:lvl4pPr marL="1076325" indent="-134541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050">
          <a:solidFill>
            <a:srgbClr val="003896"/>
          </a:solidFill>
          <a:latin typeface="+mn-lt"/>
          <a:cs typeface="+mn-cs"/>
        </a:defRPr>
      </a:lvl4pPr>
      <a:lvl5pPr marL="1345406" indent="-134541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050">
          <a:solidFill>
            <a:srgbClr val="003896"/>
          </a:solidFill>
          <a:latin typeface="+mn-lt"/>
          <a:cs typeface="+mn-cs"/>
        </a:defRPr>
      </a:lvl5pPr>
      <a:lvl6pPr marL="1688306" indent="-134541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050">
          <a:solidFill>
            <a:srgbClr val="003896"/>
          </a:solidFill>
          <a:latin typeface="+mn-lt"/>
          <a:cs typeface="+mn-cs"/>
        </a:defRPr>
      </a:lvl6pPr>
      <a:lvl7pPr marL="2031206" indent="-134541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050">
          <a:solidFill>
            <a:srgbClr val="003896"/>
          </a:solidFill>
          <a:latin typeface="+mn-lt"/>
          <a:cs typeface="+mn-cs"/>
        </a:defRPr>
      </a:lvl7pPr>
      <a:lvl8pPr marL="2374106" indent="-134541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050">
          <a:solidFill>
            <a:srgbClr val="003896"/>
          </a:solidFill>
          <a:latin typeface="+mn-lt"/>
          <a:cs typeface="+mn-cs"/>
        </a:defRPr>
      </a:lvl8pPr>
      <a:lvl9pPr marL="2717006" indent="-134541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05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ZA" altLang="en-US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5" y="1436689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ZA" altLang="en-US"/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453189"/>
            <a:ext cx="2317751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232400" y="6453189"/>
            <a:ext cx="124671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74E21055-C674-480F-81F8-D72A8ECB56C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2" r:id="rId9"/>
    <p:sldLayoutId id="2147483993" r:id="rId10"/>
    <p:sldLayoutId id="2147483994" r:id="rId11"/>
    <p:sldLayoutId id="2147483995" r:id="rId12"/>
  </p:sldLayoutIdLst>
  <p:transition spd="slow">
    <p:fade/>
  </p:transition>
  <p:hf hdr="0" ftr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ZA" altLang="en-US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5" y="1436689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ZA" altLang="en-US"/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453189"/>
            <a:ext cx="2317751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r>
              <a:rPr lang="en-US"/>
              <a:t>15-02-2024</a:t>
            </a:r>
            <a:endParaRPr lang="en-ZA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232400" y="6453189"/>
            <a:ext cx="124671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74E21055-C674-480F-81F8-D72A8ECB56C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37838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4060" r:id="rId3"/>
    <p:sldLayoutId id="2147484061" r:id="rId4"/>
    <p:sldLayoutId id="2147484062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transition spd="slow">
    <p:fade/>
  </p:transition>
  <p:hf hdr="0" ftr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2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5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6486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3" descr="logo small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17" descr="topsolid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6" y="1436691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2" y="6456366"/>
            <a:ext cx="2317751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rgbClr val="83725B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1032199-C698-4C6C-A55B-8E1B0E2F40A1}" type="datetime1">
              <a:rPr lang="en-ZA" smtClean="0"/>
              <a:pPr>
                <a:defRPr/>
              </a:pPr>
              <a:t>2026/06/02</a:t>
            </a:fld>
            <a:endParaRPr lang="en-ZA" dirty="0"/>
          </a:p>
        </p:txBody>
      </p:sp>
      <p:sp>
        <p:nvSpPr>
          <p:cNvPr id="1062" name="Rectangle 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6185" y="6456366"/>
            <a:ext cx="383963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rgbClr val="83725B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ZA"/>
              <a:t>Sust Struct rev 0 6 Aug 2014</a:t>
            </a:r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52519" y="6456366"/>
            <a:ext cx="220133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rgbClr val="83725B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F5F2E9A-CD1F-41B3-93D2-38290D377693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34834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spd="slow">
    <p:fade/>
  </p:transition>
  <p:hf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>
            <a:extLst>
              <a:ext uri="{FF2B5EF4-FFF2-40B4-BE49-F238E27FC236}">
                <a16:creationId xmlns:a16="http://schemas.microsoft.com/office/drawing/2014/main" id="{F8780D8C-BCD7-3B6A-BABD-6AB3B0950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67745" y="803564"/>
            <a:ext cx="6899564" cy="188298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2000" b="1" dirty="0"/>
              <a:t>Green Hydrogen Facility</a:t>
            </a:r>
            <a:r>
              <a:rPr lang="en-GB" sz="2000" b="1" dirty="0"/>
              <a:t>:</a:t>
            </a:r>
            <a:r>
              <a:rPr lang="en-US" sz="2000" b="1" dirty="0"/>
              <a:t> Environmental Requirements</a:t>
            </a:r>
          </a:p>
        </p:txBody>
      </p:sp>
      <p:sp>
        <p:nvSpPr>
          <p:cNvPr id="47" name="Subtitle 2">
            <a:extLst>
              <a:ext uri="{FF2B5EF4-FFF2-40B4-BE49-F238E27FC236}">
                <a16:creationId xmlns:a16="http://schemas.microsoft.com/office/drawing/2014/main" id="{2D802CC3-2305-707A-8CCF-F91E97075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0238" y="2924226"/>
            <a:ext cx="7295501" cy="365126"/>
          </a:xfrm>
        </p:spPr>
        <p:txBody>
          <a:bodyPr/>
          <a:lstStyle/>
          <a:p>
            <a:r>
              <a:rPr lang="en-US" dirty="0"/>
              <a:t>Presented by: Nondwe Khanye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159DBC06-84E3-A711-22A2-3CA97F6A1F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39589" y="3527025"/>
            <a:ext cx="7296150" cy="327025"/>
          </a:xfrm>
        </p:spPr>
        <p:txBody>
          <a:bodyPr/>
          <a:lstStyle/>
          <a:p>
            <a:r>
              <a:rPr lang="en-US" b="1" dirty="0"/>
              <a:t>Date:  02 June 2026</a:t>
            </a:r>
          </a:p>
        </p:txBody>
      </p:sp>
      <p:pic>
        <p:nvPicPr>
          <p:cNvPr id="5" name="Picture Placeholder 8">
            <a:extLst>
              <a:ext uri="{FF2B5EF4-FFF2-40B4-BE49-F238E27FC236}">
                <a16:creationId xmlns:a16="http://schemas.microsoft.com/office/drawing/2014/main" id="{EE970600-4651-B326-F065-B80D08048766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5" r="16787" b="2"/>
          <a:stretch/>
        </p:blipFill>
        <p:spPr>
          <a:xfrm>
            <a:off x="895927" y="2419927"/>
            <a:ext cx="3491344" cy="3500583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noFill/>
        </p:spPr>
      </p:pic>
      <p:pic>
        <p:nvPicPr>
          <p:cNvPr id="11" name="Picture Placeholder 9" descr="A screen shot of a computer&#10;&#10;Description automatically generated with low confidence">
            <a:extLst>
              <a:ext uri="{FF2B5EF4-FFF2-40B4-BE49-F238E27FC236}">
                <a16:creationId xmlns:a16="http://schemas.microsoft.com/office/drawing/2014/main" id="{60EBF61B-43C6-9CF8-71C6-D1C7179271C9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2" r="21888" b="-1"/>
          <a:stretch/>
        </p:blipFill>
        <p:spPr>
          <a:xfrm>
            <a:off x="409575" y="4333875"/>
            <a:ext cx="1809749" cy="1828800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1562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b="1" dirty="0">
                <a:latin typeface="Aptos" panose="020B0004020202020204" pitchFamily="34" charset="0"/>
              </a:rPr>
              <a:t>List of Returnable</a:t>
            </a:r>
            <a:endParaRPr lang="en-ZA" sz="2000" dirty="0">
              <a:latin typeface="Aptos" panose="020B00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1681" y="1363522"/>
            <a:ext cx="112960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ZA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ZA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95FAC4-BB16-61C5-28B6-F408934EEEB3}"/>
              </a:ext>
            </a:extLst>
          </p:cNvPr>
          <p:cNvSpPr txBox="1"/>
          <p:nvPr/>
        </p:nvSpPr>
        <p:spPr>
          <a:xfrm>
            <a:off x="2230582" y="1745674"/>
            <a:ext cx="658091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ptos" panose="020B0004020202020204" pitchFamily="34" charset="0"/>
              </a:rPr>
              <a:t>Signed Environmental Policy</a:t>
            </a:r>
          </a:p>
          <a:p>
            <a:endParaRPr lang="en-US" dirty="0"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ptos" panose="020B0004020202020204" pitchFamily="34" charset="0"/>
              </a:rPr>
              <a:t>Environmental Aspect and Impact Register as per scope of work</a:t>
            </a:r>
          </a:p>
          <a:p>
            <a:endParaRPr lang="en-US" dirty="0"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ptos" panose="020B0004020202020204" pitchFamily="34" charset="0"/>
              </a:rPr>
              <a:t>Environmental Management Plan (EMP) as per scope of work</a:t>
            </a:r>
          </a:p>
        </p:txBody>
      </p:sp>
    </p:spTree>
    <p:extLst>
      <p:ext uri="{BB962C8B-B14F-4D97-AF65-F5344CB8AC3E}">
        <p14:creationId xmlns:p14="http://schemas.microsoft.com/office/powerpoint/2010/main" val="3956052587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9E0F1-4DA8-0D57-8F55-9D21A9D5A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ptos" panose="020B0004020202020204" pitchFamily="34" charset="0"/>
              </a:rPr>
              <a:t>Aspects and Impacts Register  </a:t>
            </a:r>
            <a:endParaRPr lang="en-ZA" b="1" dirty="0">
              <a:latin typeface="Aptos" panose="020B00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085F96-AB0B-B17A-58F7-B8D9907F4F17}"/>
              </a:ext>
            </a:extLst>
          </p:cNvPr>
          <p:cNvSpPr txBox="1"/>
          <p:nvPr/>
        </p:nvSpPr>
        <p:spPr>
          <a:xfrm>
            <a:off x="296188" y="1771656"/>
            <a:ext cx="4829993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latin typeface="Aptos" panose="020B0004020202020204" pitchFamily="34" charset="0"/>
              </a:rPr>
              <a:t>Environmental Aspect and Impact Register: </a:t>
            </a:r>
          </a:p>
          <a:p>
            <a:endParaRPr lang="en-US" b="1" dirty="0">
              <a:latin typeface="Aptos" panose="020B00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ZA" sz="1600" i="1" dirty="0">
                <a:latin typeface="Aptos" panose="020B0004020202020204" pitchFamily="34" charset="0"/>
              </a:rPr>
              <a:t>Identify all relevant aspects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ZA" sz="1600" i="1" dirty="0">
                <a:latin typeface="Aptos" panose="020B0004020202020204" pitchFamily="34" charset="0"/>
              </a:rPr>
              <a:t>Describes their associated impacts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ZA" sz="1600" i="1" dirty="0">
                <a:latin typeface="Aptos" panose="020B0004020202020204" pitchFamily="34" charset="0"/>
              </a:rPr>
              <a:t>Evaluates their significance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ZA" sz="1600" i="1" dirty="0">
                <a:latin typeface="Aptos" panose="020B0004020202020204" pitchFamily="34" charset="0"/>
              </a:rPr>
              <a:t>Put controls in place</a:t>
            </a:r>
            <a:endParaRPr lang="en-US" sz="1600" i="1" dirty="0">
              <a:latin typeface="Aptos" panose="020B00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ADCE637-11A5-4868-AF04-37154AC44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1555" y="1807596"/>
            <a:ext cx="6386045" cy="378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09837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6E73D-A37F-4C6F-4DDA-329CDC6D2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00F13-0ED3-FA4C-FB82-0B408E0F3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ptos" panose="020B0004020202020204" pitchFamily="34" charset="0"/>
              </a:rPr>
              <a:t>Environmental Management Plan (EMP)</a:t>
            </a:r>
            <a:endParaRPr lang="en-ZA" b="1" dirty="0">
              <a:latin typeface="Aptos" panose="020B00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DDD602-D70A-74F5-3696-66C5225B35EF}"/>
              </a:ext>
            </a:extLst>
          </p:cNvPr>
          <p:cNvSpPr txBox="1"/>
          <p:nvPr/>
        </p:nvSpPr>
        <p:spPr>
          <a:xfrm>
            <a:off x="1485900" y="1315667"/>
            <a:ext cx="7865918" cy="3707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b="1" dirty="0">
                <a:latin typeface="Aptos" panose="020B0004020202020204" pitchFamily="34" charset="0"/>
              </a:rPr>
              <a:t>Construction Environmental Management plan (EMP) as per scope of work: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dirty="0">
                <a:latin typeface="Aptos" panose="020B0004020202020204" pitchFamily="34" charset="0"/>
              </a:rPr>
              <a:t>EMP for the scope of work, including but not limited to the following</a:t>
            </a:r>
            <a:r>
              <a:rPr lang="en-ZA" b="1" i="1" dirty="0">
                <a:latin typeface="Aptos" panose="020B0004020202020204" pitchFamily="34" charset="0"/>
              </a:rPr>
              <a:t>; </a:t>
            </a:r>
          </a:p>
          <a:p>
            <a:pPr marL="285750" lvl="0" indent="-28575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en-ZA" dirty="0">
                <a:solidFill>
                  <a:schemeClr val="tx1">
                    <a:lumMod val="75000"/>
                  </a:schemeClr>
                </a:solidFill>
                <a:latin typeface="Aptos" panose="020B0004020202020204" pitchFamily="34" charset="0"/>
              </a:rPr>
              <a:t>Waste management (</a:t>
            </a:r>
            <a:r>
              <a:rPr lang="en-ZA" dirty="0">
                <a:solidFill>
                  <a:schemeClr val="accent6"/>
                </a:solidFill>
                <a:latin typeface="Aptos" panose="020B0004020202020204" pitchFamily="34" charset="0"/>
              </a:rPr>
              <a:t>scrap metals, building rubbles, etc</a:t>
            </a:r>
            <a:r>
              <a:rPr lang="en-ZA" dirty="0">
                <a:solidFill>
                  <a:schemeClr val="tx1">
                    <a:lumMod val="75000"/>
                  </a:schemeClr>
                </a:solidFill>
                <a:latin typeface="Aptos" panose="020B0004020202020204" pitchFamily="34" charset="0"/>
              </a:rPr>
              <a:t>) </a:t>
            </a:r>
          </a:p>
          <a:p>
            <a:pPr marL="285750" lvl="0" indent="-28575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en-ZA" dirty="0">
                <a:solidFill>
                  <a:schemeClr val="tx1">
                    <a:lumMod val="75000"/>
                  </a:schemeClr>
                </a:solidFill>
                <a:latin typeface="Aptos" panose="020B0004020202020204" pitchFamily="34" charset="0"/>
              </a:rPr>
              <a:t>Water usage/management </a:t>
            </a:r>
          </a:p>
          <a:p>
            <a:pPr marL="285750" lvl="0" indent="-28575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en-ZA" dirty="0">
                <a:solidFill>
                  <a:schemeClr val="tx1">
                    <a:lumMod val="75000"/>
                  </a:schemeClr>
                </a:solidFill>
                <a:latin typeface="Aptos" panose="020B0004020202020204" pitchFamily="34" charset="0"/>
              </a:rPr>
              <a:t>Incidents/complaints register </a:t>
            </a:r>
          </a:p>
          <a:p>
            <a:pPr marL="285750" lvl="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n-ZA" dirty="0">
                <a:solidFill>
                  <a:schemeClr val="tx1">
                    <a:lumMod val="75000"/>
                  </a:schemeClr>
                </a:solidFill>
                <a:latin typeface="Aptos" panose="020B0004020202020204" pitchFamily="34" charset="0"/>
              </a:rPr>
              <a:t>Environmental incident management</a:t>
            </a:r>
          </a:p>
          <a:p>
            <a:pPr marL="285750" lvl="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n-ZA" dirty="0">
                <a:solidFill>
                  <a:schemeClr val="tx1">
                    <a:lumMod val="75000"/>
                  </a:schemeClr>
                </a:solidFill>
                <a:latin typeface="Aptos" panose="020B0004020202020204" pitchFamily="34" charset="0"/>
              </a:rPr>
              <a:t>Rehabilitation plan </a:t>
            </a:r>
            <a:endParaRPr lang="en-ZA" dirty="0">
              <a:solidFill>
                <a:schemeClr val="tx1">
                  <a:lumMod val="75000"/>
                </a:schemeClr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ZA" i="1" dirty="0">
              <a:latin typeface="Aptos" panose="020B00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ZA" i="1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736040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Aptos" panose="020B00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Environmental Evaluation Criteria</a:t>
            </a:r>
            <a:endParaRPr lang="en-ZA" dirty="0">
              <a:latin typeface="Aptos" panose="020B0004020202020204" pitchFamily="34" charset="0"/>
            </a:endParaRPr>
          </a:p>
        </p:txBody>
      </p:sp>
      <p:graphicFrame>
        <p:nvGraphicFramePr>
          <p:cNvPr id="3" name="Content Placeholder 3">
            <a:extLst>
              <a:ext uri="{FF2B5EF4-FFF2-40B4-BE49-F238E27FC236}">
                <a16:creationId xmlns:a16="http://schemas.microsoft.com/office/drawing/2014/main" id="{077A55CB-2328-CC23-0E54-DAA22127EF7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9334996"/>
              </p:ext>
            </p:extLst>
          </p:nvPr>
        </p:nvGraphicFramePr>
        <p:xfrm>
          <a:off x="486372" y="1445127"/>
          <a:ext cx="11291646" cy="3159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493">
                  <a:extLst>
                    <a:ext uri="{9D8B030D-6E8A-4147-A177-3AD203B41FA5}">
                      <a16:colId xmlns:a16="http://schemas.microsoft.com/office/drawing/2014/main" val="3098407120"/>
                    </a:ext>
                  </a:extLst>
                </a:gridCol>
                <a:gridCol w="4672347">
                  <a:extLst>
                    <a:ext uri="{9D8B030D-6E8A-4147-A177-3AD203B41FA5}">
                      <a16:colId xmlns:a16="http://schemas.microsoft.com/office/drawing/2014/main" val="1034461453"/>
                    </a:ext>
                  </a:extLst>
                </a:gridCol>
                <a:gridCol w="1728603">
                  <a:extLst>
                    <a:ext uri="{9D8B030D-6E8A-4147-A177-3AD203B41FA5}">
                      <a16:colId xmlns:a16="http://schemas.microsoft.com/office/drawing/2014/main" val="3350254156"/>
                    </a:ext>
                  </a:extLst>
                </a:gridCol>
                <a:gridCol w="1884752">
                  <a:extLst>
                    <a:ext uri="{9D8B030D-6E8A-4147-A177-3AD203B41FA5}">
                      <a16:colId xmlns:a16="http://schemas.microsoft.com/office/drawing/2014/main" val="2677582731"/>
                    </a:ext>
                  </a:extLst>
                </a:gridCol>
                <a:gridCol w="2059451">
                  <a:extLst>
                    <a:ext uri="{9D8B030D-6E8A-4147-A177-3AD203B41FA5}">
                      <a16:colId xmlns:a16="http://schemas.microsoft.com/office/drawing/2014/main" val="7144058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ptos" panose="020B0004020202020204" pitchFamily="34" charset="0"/>
                        </a:rPr>
                        <a:t>Ref</a:t>
                      </a:r>
                    </a:p>
                    <a:p>
                      <a:endParaRPr lang="en-US" sz="1400" dirty="0">
                        <a:latin typeface="Aptos" panose="020B0004020202020204" pitchFamily="34" charset="0"/>
                      </a:endParaRPr>
                    </a:p>
                    <a:p>
                      <a:endParaRPr lang="en-US" sz="1400" dirty="0">
                        <a:latin typeface="Aptos" panose="020B0004020202020204" pitchFamily="34" charset="0"/>
                      </a:endParaRPr>
                    </a:p>
                    <a:p>
                      <a:endParaRPr lang="en-US" sz="1400" dirty="0">
                        <a:latin typeface="Aptos" panose="020B0004020202020204" pitchFamily="34" charset="0"/>
                      </a:endParaRPr>
                    </a:p>
                    <a:p>
                      <a:endParaRPr lang="en-US" sz="1400" dirty="0">
                        <a:latin typeface="Aptos" panose="020B0004020202020204" pitchFamily="34" charset="0"/>
                      </a:endParaRPr>
                    </a:p>
                    <a:p>
                      <a:endParaRPr lang="en-ZA" sz="14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400" u="sng" dirty="0">
                          <a:effectLst/>
                          <a:latin typeface="Aptos" panose="020B0004020202020204" pitchFamily="34" charset="0"/>
                        </a:rPr>
                        <a:t>Environmental Tender Returnable</a:t>
                      </a:r>
                      <a:endParaRPr lang="en-ZA" sz="1400" dirty="0">
                        <a:effectLst/>
                        <a:latin typeface="Aptos" panose="020B0004020202020204" pitchFamily="34" charset="0"/>
                      </a:endParaRPr>
                    </a:p>
                    <a:p>
                      <a:endParaRPr lang="en-ZA" sz="14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400" u="sng" dirty="0">
                          <a:effectLst/>
                          <a:latin typeface="Aptos" panose="020B0004020202020204" pitchFamily="34" charset="0"/>
                        </a:rPr>
                        <a:t>Submission</a:t>
                      </a:r>
                      <a:endParaRPr lang="en-ZA" sz="1400" dirty="0">
                        <a:effectLst/>
                        <a:latin typeface="Aptos" panose="020B00040202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400" u="sng" dirty="0">
                          <a:effectLst/>
                          <a:latin typeface="Aptos" panose="020B0004020202020204" pitchFamily="34" charset="0"/>
                        </a:rPr>
                        <a:t>Y = Yes</a:t>
                      </a:r>
                      <a:endParaRPr lang="en-ZA" sz="1400" dirty="0">
                        <a:effectLst/>
                        <a:latin typeface="Aptos" panose="020B00040202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400" u="sng" dirty="0">
                          <a:effectLst/>
                          <a:latin typeface="Aptos" panose="020B0004020202020204" pitchFamily="34" charset="0"/>
                        </a:rPr>
                        <a:t>N= No</a:t>
                      </a:r>
                      <a:endParaRPr lang="en-ZA" sz="1400" dirty="0">
                        <a:effectLst/>
                        <a:latin typeface="Aptos" panose="020B0004020202020204" pitchFamily="34" charset="0"/>
                      </a:endParaRPr>
                    </a:p>
                    <a:p>
                      <a:endParaRPr lang="en-ZA" sz="14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400" u="sng" dirty="0">
                          <a:effectLst/>
                          <a:latin typeface="Aptos" panose="020B0004020202020204" pitchFamily="34" charset="0"/>
                        </a:rPr>
                        <a:t>Comment</a:t>
                      </a:r>
                      <a:endParaRPr lang="en-ZA" sz="1400" dirty="0">
                        <a:effectLst/>
                        <a:latin typeface="Aptos" panose="020B0004020202020204" pitchFamily="34" charset="0"/>
                      </a:endParaRPr>
                    </a:p>
                    <a:p>
                      <a:endParaRPr lang="en-ZA" sz="14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dirty="0">
                          <a:latin typeface="Aptos" panose="020B0004020202020204" pitchFamily="34" charset="0"/>
                        </a:rPr>
                        <a:t>Recommendation</a:t>
                      </a:r>
                      <a:r>
                        <a:rPr lang="en-US" sz="1400" dirty="0">
                          <a:latin typeface="Aptos" panose="020B0004020202020204" pitchFamily="34" charset="0"/>
                        </a:rPr>
                        <a:t> </a:t>
                      </a:r>
                      <a:endParaRPr lang="en-ZA" sz="1400" dirty="0">
                        <a:latin typeface="Aptos" panose="020B0004020202020204" pitchFamily="34" charset="0"/>
                      </a:endParaRPr>
                    </a:p>
                    <a:p>
                      <a:endParaRPr lang="en-ZA" sz="14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6032622"/>
                  </a:ext>
                </a:extLst>
              </a:tr>
              <a:tr h="52637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ptos" panose="020B0004020202020204" pitchFamily="34" charset="0"/>
                        </a:rPr>
                        <a:t>1</a:t>
                      </a:r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600" b="0" dirty="0">
                          <a:effectLst/>
                          <a:latin typeface="Aptos" panose="020B0004020202020204" pitchFamily="34" charset="0"/>
                        </a:rPr>
                        <a:t>Signed Environmental Policy</a:t>
                      </a:r>
                    </a:p>
                    <a:p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589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ptos" panose="020B0004020202020204" pitchFamily="34" charset="0"/>
                        </a:rPr>
                        <a:t>2</a:t>
                      </a:r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ptos" panose="020B0004020202020204" pitchFamily="34" charset="0"/>
                        </a:rPr>
                        <a:t>Environmental Aspect and Impact Register</a:t>
                      </a:r>
                    </a:p>
                    <a:p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sz="1600" dirty="0">
                        <a:latin typeface="Aptos" panose="020B0004020202020204" pitchFamily="34" charset="0"/>
                      </a:endParaRPr>
                    </a:p>
                    <a:p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080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ptos" panose="020B0004020202020204" pitchFamily="34" charset="0"/>
                        </a:rPr>
                        <a:t>3</a:t>
                      </a:r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ptos" panose="020B0004020202020204" pitchFamily="34" charset="0"/>
                        </a:rPr>
                        <a:t>Environmental Management Plan (EMP)</a:t>
                      </a:r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sz="1600" dirty="0">
                        <a:latin typeface="Aptos" panose="020B0004020202020204" pitchFamily="34" charset="0"/>
                      </a:endParaRPr>
                    </a:p>
                    <a:p>
                      <a:endParaRPr lang="en-ZA" sz="16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 sz="1600" b="1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125961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BB6C7A6-40CD-19EB-048C-B217614B01DD}"/>
              </a:ext>
            </a:extLst>
          </p:cNvPr>
          <p:cNvSpPr txBox="1"/>
          <p:nvPr/>
        </p:nvSpPr>
        <p:spPr>
          <a:xfrm>
            <a:off x="486372" y="5116323"/>
            <a:ext cx="8325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1">
                  <a:lumMod val="50000"/>
                </a:schemeClr>
              </a:buClr>
            </a:pPr>
            <a:r>
              <a:rPr lang="en-US" sz="1400" b="1" dirty="0">
                <a:latin typeface="Aptos" panose="020B0004020202020204" pitchFamily="34" charset="0"/>
              </a:rPr>
              <a:t>Note</a:t>
            </a:r>
            <a:r>
              <a:rPr lang="en-US" sz="1400" b="1" i="1" dirty="0">
                <a:solidFill>
                  <a:srgbClr val="00B050"/>
                </a:solidFill>
                <a:latin typeface="Aptos" panose="020B0004020202020204" pitchFamily="34" charset="0"/>
              </a:rPr>
              <a:t>:</a:t>
            </a:r>
            <a:r>
              <a:rPr lang="en-US" sz="1400" i="1" dirty="0">
                <a:solidFill>
                  <a:srgbClr val="00B050"/>
                </a:solidFill>
                <a:latin typeface="Aptos" panose="020B0004020202020204" pitchFamily="34" charset="0"/>
              </a:rPr>
              <a:t> </a:t>
            </a:r>
            <a:r>
              <a:rPr lang="en-US" sz="1400" b="1" i="1" dirty="0">
                <a:solidFill>
                  <a:srgbClr val="00B050"/>
                </a:solidFill>
                <a:latin typeface="Aptos" panose="020B0004020202020204" pitchFamily="34" charset="0"/>
              </a:rPr>
              <a:t>If all Environmental requirements are not submitted ,the Supplier will not be recommended for Environmental  approval.</a:t>
            </a:r>
            <a:endParaRPr lang="en-ZA" sz="1400" b="1" i="1" dirty="0" err="1">
              <a:solidFill>
                <a:srgbClr val="00B050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182253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0FAF6-1BE2-9D79-C294-4B876675A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THANK YOU</a:t>
            </a:r>
          </a:p>
        </p:txBody>
      </p:sp>
      <p:pic>
        <p:nvPicPr>
          <p:cNvPr id="5" name="Picture Placeholder 13">
            <a:extLst>
              <a:ext uri="{FF2B5EF4-FFF2-40B4-BE49-F238E27FC236}">
                <a16:creationId xmlns:a16="http://schemas.microsoft.com/office/drawing/2014/main" id="{800C1001-2112-1C79-6303-B6033D7F1F9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89260" y="1598327"/>
            <a:ext cx="3294850" cy="3294850"/>
          </a:xfrm>
        </p:spPr>
      </p:pic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ABB7AE5D-4E74-AAD2-97AB-F5E9A0AC30F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300" y="3363913"/>
            <a:ext cx="1895475" cy="1895475"/>
          </a:xfrm>
        </p:spPr>
      </p:pic>
    </p:spTree>
    <p:extLst>
      <p:ext uri="{BB962C8B-B14F-4D97-AF65-F5344CB8AC3E}">
        <p14:creationId xmlns:p14="http://schemas.microsoft.com/office/powerpoint/2010/main" val="18502896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heme/theme1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2.xml><?xml version="1.0" encoding="utf-8"?>
<a:theme xmlns:a="http://schemas.openxmlformats.org/drawingml/2006/main" name="Office Theme">
  <a:themeElements>
    <a:clrScheme name="Eskom Wide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858705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kom Widescreen_Without Visuals" id="{A8DDC17B-1581-4D7F-8C14-7723306C0474}" vid="{AABB89EC-0ED7-46E8-A361-2FD02679C18D}"/>
    </a:ext>
  </a:extLst>
</a:theme>
</file>

<file path=ppt/theme/theme3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4.xml><?xml version="1.0" encoding="utf-8"?>
<a:theme xmlns:a="http://schemas.openxmlformats.org/drawingml/2006/main" name="1_Safety Meeting Feedback Presentation 08_11_2018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Safety Meeting Feedback Presentation 08_11_2018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Safety Meeting Feedback Presentation 08_11_2018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8.xml><?xml version="1.0" encoding="utf-8"?>
<a:theme xmlns:a="http://schemas.openxmlformats.org/drawingml/2006/main" name="Theme new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B0A6D8BFE48B5B4C98C9B506E18E4C4F" ma:contentTypeVersion="2" ma:contentTypeDescription="Upload an image." ma:contentTypeScope="" ma:versionID="faf5921d99471c51c746d233a2595df0">
  <xsd:schema xmlns:xsd="http://www.w3.org/2001/XMLSchema" xmlns:xs="http://www.w3.org/2001/XMLSchema" xmlns:p="http://schemas.microsoft.com/office/2006/metadata/properties" xmlns:ns1="http://schemas.microsoft.com/sharepoint/v3" xmlns:ns2="9AA987DC-C9A7-4495-B0EB-A7EB0F9343F3" xmlns:ns3="http://schemas.microsoft.com/sharepoint/v3/fields" xmlns:ns4="b066638b-8533-4687-a48b-8877f492106b" targetNamespace="http://schemas.microsoft.com/office/2006/metadata/properties" ma:root="true" ma:fieldsID="83d4262b44be4079de954f019704b229" ns1:_="" ns2:_="" ns3:_="" ns4:_="">
    <xsd:import namespace="http://schemas.microsoft.com/sharepoint/v3"/>
    <xsd:import namespace="9AA987DC-C9A7-4495-B0EB-A7EB0F9343F3"/>
    <xsd:import namespace="http://schemas.microsoft.com/sharepoint/v3/fields"/>
    <xsd:import namespace="b066638b-8533-4687-a48b-8877f492106b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  <xsd:element ref="ns4:Gallery_x0020_Keywor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987DC-C9A7-4495-B0EB-A7EB0F9343F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66638b-8533-4687-a48b-8877f492106b" elementFormDefault="qualified">
    <xsd:import namespace="http://schemas.microsoft.com/office/2006/documentManagement/types"/>
    <xsd:import namespace="http://schemas.microsoft.com/office/infopath/2007/PartnerControls"/>
    <xsd:element name="Gallery_x0020_Keywords" ma:index="29" nillable="true" ma:displayName="Gallery Keywords" ma:internalName="Gallery_x0020_Keyword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allery_x0020_Keywords xmlns="b066638b-8533-4687-a48b-8877f492106b" xsi:nil="true"/>
    <ImageCreateDate xmlns="9AA987DC-C9A7-4495-B0EB-A7EB0F9343F3" xsi:nil="true"/>
    <PublishingExpirationDate xmlns="http://schemas.microsoft.com/sharepoint/v3" xsi:nil="true"/>
    <PublishingStartDate xmlns="http://schemas.microsoft.com/sharepoint/v3" xsi:nil="true"/>
    <wic_System_Copyright xmlns="http://schemas.microsoft.com/sharepoint/v3/fields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4C14A18-89E5-4E51-A111-2EDA3AAE8F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AA987DC-C9A7-4495-B0EB-A7EB0F9343F3"/>
    <ds:schemaRef ds:uri="http://schemas.microsoft.com/sharepoint/v3/fields"/>
    <ds:schemaRef ds:uri="b066638b-8533-4687-a48b-8877f49210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0325F2-1199-4A7E-B87D-734C0A3EB286}">
  <ds:schemaRefs>
    <ds:schemaRef ds:uri="http://purl.org/dc/elements/1.1/"/>
    <ds:schemaRef ds:uri="http://schemas.microsoft.com/office/2006/metadata/properties"/>
    <ds:schemaRef ds:uri="http://purl.org/dc/dcmitype/"/>
    <ds:schemaRef ds:uri="9AA987DC-C9A7-4495-B0EB-A7EB0F9343F3"/>
    <ds:schemaRef ds:uri="b066638b-8533-4687-a48b-8877f492106b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schemas.microsoft.com/sharepoint/v3/field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BEA031EA-53D5-474F-8205-0E1513F0960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10691</TotalTime>
  <Words>181</Words>
  <Application>Microsoft Office PowerPoint</Application>
  <PresentationFormat>Widescreen</PresentationFormat>
  <Paragraphs>45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Aptos</vt:lpstr>
      <vt:lpstr>Arial</vt:lpstr>
      <vt:lpstr>Calibri</vt:lpstr>
      <vt:lpstr>Courier New</vt:lpstr>
      <vt:lpstr>Wingdings</vt:lpstr>
      <vt:lpstr>Content Slide Master</vt:lpstr>
      <vt:lpstr>Office Theme</vt:lpstr>
      <vt:lpstr>Content Slide Master</vt:lpstr>
      <vt:lpstr>1_Safety Meeting Feedback Presentation 08_11_2018</vt:lpstr>
      <vt:lpstr>Safety Meeting Feedback Presentation 08_11_2018</vt:lpstr>
      <vt:lpstr>Safety Meeting Feedback Presentation 08_11_2018</vt:lpstr>
      <vt:lpstr>Content Slide Master</vt:lpstr>
      <vt:lpstr>Theme new</vt:lpstr>
      <vt:lpstr>think-cell Slide</vt:lpstr>
      <vt:lpstr>Green Hydrogen Facility: Environmental Requirements</vt:lpstr>
      <vt:lpstr>List of Returnable</vt:lpstr>
      <vt:lpstr>Aspects and Impacts Register  </vt:lpstr>
      <vt:lpstr>Environmental Management Plan (EMP)</vt:lpstr>
      <vt:lpstr>Environmental Evaluation Criteria</vt:lpstr>
      <vt:lpstr>THANK YOU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Hanlie Smit</dc:creator>
  <cp:lastModifiedBy>Jeanette Makume</cp:lastModifiedBy>
  <cp:revision>225</cp:revision>
  <dcterms:created xsi:type="dcterms:W3CDTF">2020-01-06T09:48:40Z</dcterms:created>
  <dcterms:modified xsi:type="dcterms:W3CDTF">2026-06-02T05:46:14Z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0x0101009148F5A04DDD49CBA7127AADA5FB792B00AADE34325A8B49CDA8BB4DB53328F21400B0A6D8BFE48B5B4C98C9B506E18E4C4F</vt:lpwstr>
  </property>
</Properties>
</file>