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2" r:id="rId5"/>
    <p:sldMasterId id="2147483658" r:id="rId6"/>
  </p:sldMasterIdLst>
  <p:notesMasterIdLst>
    <p:notesMasterId r:id="rId26"/>
  </p:notesMasterIdLst>
  <p:sldIdLst>
    <p:sldId id="295" r:id="rId7"/>
    <p:sldId id="279" r:id="rId8"/>
    <p:sldId id="1794" r:id="rId9"/>
    <p:sldId id="1792" r:id="rId10"/>
    <p:sldId id="1796" r:id="rId11"/>
    <p:sldId id="1793" r:id="rId12"/>
    <p:sldId id="1797" r:id="rId13"/>
    <p:sldId id="1806" r:id="rId14"/>
    <p:sldId id="1798" r:id="rId15"/>
    <p:sldId id="1799" r:id="rId16"/>
    <p:sldId id="1800" r:id="rId17"/>
    <p:sldId id="1804" r:id="rId18"/>
    <p:sldId id="1801" r:id="rId19"/>
    <p:sldId id="1802" r:id="rId20"/>
    <p:sldId id="1803" r:id="rId21"/>
    <p:sldId id="1805" r:id="rId22"/>
    <p:sldId id="1807" r:id="rId23"/>
    <p:sldId id="1775" r:id="rId24"/>
    <p:sldId id="1808" r:id="rId25"/>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B4004C-EA86-176F-B3D2-BEBA069F5769}" name="Stefanie Mpiyakhe" initials="SM" userId="S::stef@bravegroup.co.za::5232a352-55aa-490d-a92f-c050863fe62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DC3C3"/>
    <a:srgbClr val="CDB6AA"/>
    <a:srgbClr val="ACC3C3"/>
    <a:srgbClr val="E4BC7F"/>
    <a:srgbClr val="C2C382"/>
    <a:srgbClr val="CA9987"/>
    <a:srgbClr val="B49180"/>
    <a:srgbClr val="82A5A5"/>
    <a:srgbClr val="D69B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1376CB-4A98-4F2C-A13B-D7A5A960D76D}" v="1120" dt="2026-06-01T08:59:10.5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E79EC-29B1-4A54-B46B-ADFA5C0A41D5}" type="datetimeFigureOut">
              <a:rPr lang="en-ZA" smtClean="0"/>
              <a:t>2026/06/01</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291F-663B-47B1-87DD-51E5B01DA0AE}" type="slidenum">
              <a:rPr lang="en-ZA" smtClean="0"/>
              <a:t>‹#›</a:t>
            </a:fld>
            <a:endParaRPr lang="en-ZA"/>
          </a:p>
        </p:txBody>
      </p:sp>
    </p:spTree>
    <p:extLst>
      <p:ext uri="{BB962C8B-B14F-4D97-AF65-F5344CB8AC3E}">
        <p14:creationId xmlns:p14="http://schemas.microsoft.com/office/powerpoint/2010/main" val="2385645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16E89-5715-94A2-D65C-DF6A7831B4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64FAA-6B13-4359-1570-D76A9A36C7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2E6A24-C302-CA28-A9DC-A347F8B13749}"/>
              </a:ext>
            </a:extLst>
          </p:cNvPr>
          <p:cNvSpPr>
            <a:spLocks noGrp="1"/>
          </p:cNvSpPr>
          <p:nvPr>
            <p:ph type="body" idx="1"/>
          </p:nvPr>
        </p:nvSpPr>
        <p:spPr/>
        <p:txBody>
          <a:bodyPr/>
          <a:lstStyle/>
          <a:p>
            <a:endParaRPr lang="en-ZA"/>
          </a:p>
        </p:txBody>
      </p:sp>
      <p:sp>
        <p:nvSpPr>
          <p:cNvPr id="4" name="Slide Number Placeholder 3">
            <a:extLst>
              <a:ext uri="{FF2B5EF4-FFF2-40B4-BE49-F238E27FC236}">
                <a16:creationId xmlns:a16="http://schemas.microsoft.com/office/drawing/2014/main" id="{5B2758D5-24FF-71F6-9067-CDF728BF552D}"/>
              </a:ext>
            </a:extLst>
          </p:cNvPr>
          <p:cNvSpPr>
            <a:spLocks noGrp="1"/>
          </p:cNvSpPr>
          <p:nvPr>
            <p:ph type="sldNum" sz="quarter" idx="5"/>
          </p:nvPr>
        </p:nvSpPr>
        <p:spPr/>
        <p:txBody>
          <a:bodyPr/>
          <a:lstStyle/>
          <a:p>
            <a:fld id="{41CA291F-663B-47B1-87DD-51E5B01DA0AE}" type="slidenum">
              <a:rPr lang="en-ZA" smtClean="0"/>
              <a:t>5</a:t>
            </a:fld>
            <a:endParaRPr lang="en-ZA"/>
          </a:p>
        </p:txBody>
      </p:sp>
    </p:spTree>
    <p:extLst>
      <p:ext uri="{BB962C8B-B14F-4D97-AF65-F5344CB8AC3E}">
        <p14:creationId xmlns:p14="http://schemas.microsoft.com/office/powerpoint/2010/main" val="141763862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Master" Target="../slideMasters/slideMaster1.xml"/><Relationship Id="rId7" Type="http://schemas.openxmlformats.org/officeDocument/2006/relationships/image" Target="../media/image1.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Master" Target="../slideMasters/slideMaster1.xml"/><Relationship Id="rId7" Type="http://schemas.openxmlformats.org/officeDocument/2006/relationships/image" Target="../media/image1.emf"/><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6.emf"/><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5.emf"/><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6.emf"/><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5.emf"/><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5.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7F45E-2B15-7373-829E-FA06F90D6D9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105" name="Picture 104">
            <a:extLst>
              <a:ext uri="{FF2B5EF4-FFF2-40B4-BE49-F238E27FC236}">
                <a16:creationId xmlns:a16="http://schemas.microsoft.com/office/drawing/2014/main" id="{8BE0A2D5-4897-AEFE-6F06-B6A2F82DFA4A}"/>
              </a:ext>
            </a:extLst>
          </p:cNvPr>
          <p:cNvPicPr>
            <a:picLocks noChangeAspect="1"/>
          </p:cNvPicPr>
          <p:nvPr userDrawn="1"/>
        </p:nvPicPr>
        <p:blipFill>
          <a:blip r:embed="rId5"/>
          <a:stretch>
            <a:fillRect/>
          </a:stretch>
        </p:blipFill>
        <p:spPr>
          <a:xfrm>
            <a:off x="485443" y="2396081"/>
            <a:ext cx="3937000" cy="3568700"/>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440238" y="1404737"/>
            <a:ext cx="7295501" cy="676275"/>
          </a:xfrm>
          <a:prstGeom prst="rect">
            <a:avLst/>
          </a:prstGeom>
        </p:spPr>
        <p:txBody>
          <a:bodyPr anchor="b">
            <a:normAutofit/>
          </a:bodyPr>
          <a:lstStyle>
            <a:lvl1pPr algn="r">
              <a:defRPr sz="2800">
                <a:solidFill>
                  <a:schemeClr val="bg1"/>
                </a:solidFill>
                <a:latin typeface="+mj-lt"/>
                <a:cs typeface="Arial" panose="020B0604020202020204" pitchFamily="34" charset="0"/>
              </a:defRPr>
            </a:lvl1pPr>
          </a:lstStyle>
          <a:p>
            <a:r>
              <a:rPr lang="en-US" noProof="0"/>
              <a:t>Title of presentation</a:t>
            </a:r>
            <a:endParaRPr lang="en-ZA" noProof="0"/>
          </a:p>
        </p:txBody>
      </p:sp>
      <p:sp>
        <p:nvSpPr>
          <p:cNvPr id="64" name="Rectangle 4"/>
          <p:cNvSpPr>
            <a:spLocks noGrp="1" noChangeArrowheads="1"/>
          </p:cNvSpPr>
          <p:nvPr>
            <p:ph type="subTitle" idx="1" hasCustomPrompt="1"/>
          </p:nvPr>
        </p:nvSpPr>
        <p:spPr>
          <a:xfrm>
            <a:off x="4440238" y="2924226"/>
            <a:ext cx="7295501"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a:t>Presented by:</a:t>
            </a:r>
            <a:endParaRPr lang="en-ZA" noProof="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439589" y="3527025"/>
            <a:ext cx="7296150" cy="327025"/>
          </a:xfrm>
          <a:prstGeom prst="rect">
            <a:avLst/>
          </a:prstGeom>
        </p:spPr>
        <p:txBody>
          <a:bodyPr>
            <a:noAutofit/>
          </a:bodyPr>
          <a:lstStyle>
            <a:lvl1pPr marL="0" indent="0" algn="r">
              <a:buNone/>
              <a:defRPr sz="1800">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a:t>Date:</a:t>
            </a:r>
            <a:endParaRPr lang="en-US"/>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4219860"/>
            <a:ext cx="2260600" cy="2044700"/>
          </a:xfrm>
          <a:prstGeom prst="rect">
            <a:avLst/>
          </a:prstGeom>
        </p:spPr>
      </p:pic>
      <p:sp>
        <p:nvSpPr>
          <p:cNvPr id="102" name="Picture Placeholder 101">
            <a:extLst>
              <a:ext uri="{FF2B5EF4-FFF2-40B4-BE49-F238E27FC236}">
                <a16:creationId xmlns:a16="http://schemas.microsoft.com/office/drawing/2014/main" id="{C4067DE9-8827-ACDD-EA61-EE0F0A44163F}"/>
              </a:ext>
            </a:extLst>
          </p:cNvPr>
          <p:cNvSpPr>
            <a:spLocks noGrp="1"/>
          </p:cNvSpPr>
          <p:nvPr>
            <p:ph type="pic" sz="quarter" idx="14" hasCustomPrompt="1"/>
          </p:nvPr>
        </p:nvSpPr>
        <p:spPr>
          <a:xfrm>
            <a:off x="387349" y="4291297"/>
            <a:ext cx="1895476" cy="1895476"/>
          </a:xfrm>
          <a:prstGeom prst="ellipse">
            <a:avLst/>
          </a:prstGeom>
          <a:solidFill>
            <a:schemeClr val="accent5"/>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sp>
        <p:nvSpPr>
          <p:cNvPr id="104" name="Picture Placeholder 103">
            <a:extLst>
              <a:ext uri="{FF2B5EF4-FFF2-40B4-BE49-F238E27FC236}">
                <a16:creationId xmlns:a16="http://schemas.microsoft.com/office/drawing/2014/main" id="{B5312EC4-EEAC-7185-C191-930CB9ED57C2}"/>
              </a:ext>
            </a:extLst>
          </p:cNvPr>
          <p:cNvSpPr>
            <a:spLocks noGrp="1"/>
          </p:cNvSpPr>
          <p:nvPr>
            <p:ph type="pic" sz="quarter" idx="13" hasCustomPrompt="1"/>
          </p:nvPr>
        </p:nvSpPr>
        <p:spPr>
          <a:xfrm>
            <a:off x="981350" y="25277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1499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801110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0BAC82-9DB7-9CA7-748B-B6106F432A4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105" name="Picture 104">
            <a:extLst>
              <a:ext uri="{FF2B5EF4-FFF2-40B4-BE49-F238E27FC236}">
                <a16:creationId xmlns:a16="http://schemas.microsoft.com/office/drawing/2014/main" id="{8BE0A2D5-4897-AEFE-6F06-B6A2F82DFA4A}"/>
              </a:ext>
            </a:extLst>
          </p:cNvPr>
          <p:cNvPicPr>
            <a:picLocks noChangeAspect="1"/>
          </p:cNvPicPr>
          <p:nvPr userDrawn="1"/>
        </p:nvPicPr>
        <p:blipFill>
          <a:blip r:embed="rId5"/>
          <a:stretch>
            <a:fillRect/>
          </a:stretch>
        </p:blipFill>
        <p:spPr>
          <a:xfrm>
            <a:off x="485443" y="2396081"/>
            <a:ext cx="3937000" cy="3568700"/>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440238" y="1404737"/>
            <a:ext cx="7295501" cy="676275"/>
          </a:xfrm>
          <a:prstGeom prst="rect">
            <a:avLst/>
          </a:prstGeom>
        </p:spPr>
        <p:txBody>
          <a:bodyPr anchor="b">
            <a:normAutofit/>
          </a:bodyPr>
          <a:lstStyle>
            <a:lvl1pPr algn="r">
              <a:defRPr sz="2800">
                <a:solidFill>
                  <a:schemeClr val="bg1"/>
                </a:solidFill>
                <a:latin typeface="+mj-lt"/>
                <a:cs typeface="Arial" panose="020B0604020202020204" pitchFamily="34" charset="0"/>
              </a:defRPr>
            </a:lvl1pPr>
          </a:lstStyle>
          <a:p>
            <a:r>
              <a:rPr lang="en-US" noProof="0"/>
              <a:t>Title of presentation</a:t>
            </a:r>
            <a:endParaRPr lang="en-ZA" noProof="0"/>
          </a:p>
        </p:txBody>
      </p:sp>
      <p:sp>
        <p:nvSpPr>
          <p:cNvPr id="64" name="Rectangle 4"/>
          <p:cNvSpPr>
            <a:spLocks noGrp="1" noChangeArrowheads="1"/>
          </p:cNvSpPr>
          <p:nvPr>
            <p:ph type="subTitle" idx="1" hasCustomPrompt="1"/>
          </p:nvPr>
        </p:nvSpPr>
        <p:spPr>
          <a:xfrm>
            <a:off x="4440238" y="2924226"/>
            <a:ext cx="7295501"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a:t>Presented by:</a:t>
            </a:r>
            <a:endParaRPr lang="en-ZA" noProof="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439589" y="3527025"/>
            <a:ext cx="7296150" cy="327025"/>
          </a:xfrm>
          <a:prstGeom prst="rect">
            <a:avLst/>
          </a:prstGeom>
        </p:spPr>
        <p:txBody>
          <a:bodyPr>
            <a:noAutofit/>
          </a:bodyPr>
          <a:lstStyle>
            <a:lvl1pPr marL="0" indent="0" algn="r">
              <a:buNone/>
              <a:defRPr sz="1800">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a:t>Date:</a:t>
            </a:r>
            <a:endParaRPr lang="en-US"/>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4219860"/>
            <a:ext cx="2260600" cy="2044700"/>
          </a:xfrm>
          <a:prstGeom prst="rect">
            <a:avLst/>
          </a:prstGeom>
        </p:spPr>
      </p:pic>
      <p:sp>
        <p:nvSpPr>
          <p:cNvPr id="9" name="Content Placeholder 8">
            <a:extLst>
              <a:ext uri="{FF2B5EF4-FFF2-40B4-BE49-F238E27FC236}">
                <a16:creationId xmlns:a16="http://schemas.microsoft.com/office/drawing/2014/main" id="{1669C941-D846-CAA6-9EF5-7B15E34B195A}"/>
              </a:ext>
            </a:extLst>
          </p:cNvPr>
          <p:cNvSpPr>
            <a:spLocks noGrp="1"/>
          </p:cNvSpPr>
          <p:nvPr>
            <p:ph sz="quarter" idx="15" hasCustomPrompt="1"/>
          </p:nvPr>
        </p:nvSpPr>
        <p:spPr>
          <a:xfrm>
            <a:off x="1000524" y="2500271"/>
            <a:ext cx="3294850" cy="3360318"/>
          </a:xfrm>
          <a:custGeom>
            <a:avLst/>
            <a:gdLst>
              <a:gd name="connsiteX0" fmla="*/ 1647425 w 3294850"/>
              <a:gd name="connsiteY0" fmla="*/ 0 h 3360318"/>
              <a:gd name="connsiteX1" fmla="*/ 3294850 w 3294850"/>
              <a:gd name="connsiteY1" fmla="*/ 1680159 h 3360318"/>
              <a:gd name="connsiteX2" fmla="*/ 1647425 w 3294850"/>
              <a:gd name="connsiteY2" fmla="*/ 3360318 h 3360318"/>
              <a:gd name="connsiteX3" fmla="*/ 1157531 w 3294850"/>
              <a:gd name="connsiteY3" fmla="*/ 3284782 h 3360318"/>
              <a:gd name="connsiteX4" fmla="*/ 1121439 w 3294850"/>
              <a:gd name="connsiteY4" fmla="*/ 3271309 h 3360318"/>
              <a:gd name="connsiteX5" fmla="*/ 1123633 w 3294850"/>
              <a:gd name="connsiteY5" fmla="*/ 3268653 h 3360318"/>
              <a:gd name="connsiteX6" fmla="*/ 1285660 w 3294850"/>
              <a:gd name="connsiteY6" fmla="*/ 2738764 h 3360318"/>
              <a:gd name="connsiteX7" fmla="*/ 336937 w 3294850"/>
              <a:gd name="connsiteY7" fmla="*/ 1791026 h 3360318"/>
              <a:gd name="connsiteX8" fmla="*/ 54816 w 3294850"/>
              <a:gd name="connsiteY8" fmla="*/ 1833635 h 3360318"/>
              <a:gd name="connsiteX9" fmla="*/ 8438 w 3294850"/>
              <a:gd name="connsiteY9" fmla="*/ 1850592 h 3360318"/>
              <a:gd name="connsiteX10" fmla="*/ 0 w 3294850"/>
              <a:gd name="connsiteY10" fmla="*/ 1680159 h 3360318"/>
              <a:gd name="connsiteX11" fmla="*/ 1647425 w 3294850"/>
              <a:gd name="connsiteY11" fmla="*/ 0 h 33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360318">
                <a:moveTo>
                  <a:pt x="1647425" y="0"/>
                </a:moveTo>
                <a:cubicBezTo>
                  <a:pt x="2557273" y="0"/>
                  <a:pt x="3294850" y="752233"/>
                  <a:pt x="3294850" y="1680159"/>
                </a:cubicBezTo>
                <a:cubicBezTo>
                  <a:pt x="3294850" y="2608085"/>
                  <a:pt x="2557273" y="3360318"/>
                  <a:pt x="1647425" y="3360318"/>
                </a:cubicBezTo>
                <a:cubicBezTo>
                  <a:pt x="1476829" y="3360318"/>
                  <a:pt x="1312289" y="3333873"/>
                  <a:pt x="1157531" y="3284782"/>
                </a:cubicBezTo>
                <a:lnTo>
                  <a:pt x="1121439" y="3271309"/>
                </a:lnTo>
                <a:lnTo>
                  <a:pt x="1123633" y="3268653"/>
                </a:lnTo>
                <a:cubicBezTo>
                  <a:pt x="1225929" y="3117394"/>
                  <a:pt x="1285660" y="2935047"/>
                  <a:pt x="1285660" y="2738764"/>
                </a:cubicBezTo>
                <a:cubicBezTo>
                  <a:pt x="1285660" y="2215343"/>
                  <a:pt x="860902" y="1791026"/>
                  <a:pt x="336937" y="1791026"/>
                </a:cubicBezTo>
                <a:cubicBezTo>
                  <a:pt x="238694" y="1791026"/>
                  <a:pt x="143938" y="1805944"/>
                  <a:pt x="54816" y="1833635"/>
                </a:cubicBezTo>
                <a:lnTo>
                  <a:pt x="8438" y="1850592"/>
                </a:lnTo>
                <a:lnTo>
                  <a:pt x="0" y="1680159"/>
                </a:lnTo>
                <a:cubicBezTo>
                  <a:pt x="0" y="752233"/>
                  <a:pt x="737577" y="0"/>
                  <a:pt x="1647425" y="0"/>
                </a:cubicBezTo>
                <a:close/>
              </a:path>
            </a:pathLst>
          </a:custGeom>
          <a:solidFill>
            <a:schemeClr val="accent5"/>
          </a:solidFill>
        </p:spPr>
        <p:txBody>
          <a:bodyPr wrap="square" anchor="ctr">
            <a:noAutofit/>
          </a:bodyPr>
          <a:lstStyle>
            <a:lvl1pPr marL="0" indent="0" algn="ctr">
              <a:buNone/>
              <a:defRPr sz="3000">
                <a:solidFill>
                  <a:schemeClr val="bg1"/>
                </a:solidFill>
              </a:defRPr>
            </a:lvl1pPr>
            <a:lvl2pPr marL="457200" indent="0">
              <a:buNone/>
              <a:defRPr sz="3000">
                <a:solidFill>
                  <a:schemeClr val="bg1"/>
                </a:solidFill>
              </a:defRPr>
            </a:lvl2pPr>
            <a:lvl3pPr marL="914400" indent="0">
              <a:buNone/>
              <a:defRPr sz="3000">
                <a:solidFill>
                  <a:schemeClr val="bg1"/>
                </a:solidFill>
              </a:defRPr>
            </a:lvl3pPr>
            <a:lvl4pPr marL="1371600" indent="0">
              <a:buNone/>
              <a:defRPr sz="3000">
                <a:solidFill>
                  <a:schemeClr val="bg1"/>
                </a:solidFill>
              </a:defRPr>
            </a:lvl4pPr>
            <a:lvl5pPr marL="1828800" indent="0">
              <a:buNone/>
              <a:defRPr sz="3000">
                <a:solidFill>
                  <a:schemeClr val="bg1"/>
                </a:solidFill>
              </a:defRPr>
            </a:lvl5pPr>
          </a:lstStyle>
          <a:p>
            <a:pPr lvl="0"/>
            <a:r>
              <a:rPr lang="en-GB"/>
              <a:t>Add</a:t>
            </a:r>
            <a:br>
              <a:rPr lang="en-GB"/>
            </a:br>
            <a:r>
              <a:rPr lang="en-GB"/>
              <a:t>text</a:t>
            </a:r>
            <a:endParaRPr lang="en-US"/>
          </a:p>
        </p:txBody>
      </p:sp>
      <p:sp>
        <p:nvSpPr>
          <p:cNvPr id="13" name="Content Placeholder 12">
            <a:extLst>
              <a:ext uri="{FF2B5EF4-FFF2-40B4-BE49-F238E27FC236}">
                <a16:creationId xmlns:a16="http://schemas.microsoft.com/office/drawing/2014/main" id="{69B1B5BA-3EE2-ED8A-DA67-E8E259990A55}"/>
              </a:ext>
            </a:extLst>
          </p:cNvPr>
          <p:cNvSpPr>
            <a:spLocks noGrp="1"/>
          </p:cNvSpPr>
          <p:nvPr>
            <p:ph sz="quarter" idx="16" hasCustomPrompt="1"/>
          </p:nvPr>
        </p:nvSpPr>
        <p:spPr>
          <a:xfrm>
            <a:off x="369084" y="4283752"/>
            <a:ext cx="1916916" cy="1916915"/>
          </a:xfrm>
          <a:prstGeom prst="ellipse">
            <a:avLst/>
          </a:prstGeom>
          <a:solidFill>
            <a:schemeClr val="tx2"/>
          </a:solidFill>
        </p:spPr>
        <p:txBody>
          <a:bodyPr anchor="ctr"/>
          <a:lstStyle>
            <a:lvl1pPr marL="0" indent="0" algn="ctr">
              <a:buNone/>
              <a:defRPr sz="2000">
                <a:solidFill>
                  <a:schemeClr val="bg1"/>
                </a:solidFill>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GB"/>
              <a:t>Add </a:t>
            </a:r>
            <a:br>
              <a:rPr lang="en-GB"/>
            </a:br>
            <a:r>
              <a:rPr lang="en-GB"/>
              <a:t>text</a:t>
            </a:r>
            <a:endParaRPr lang="en-US"/>
          </a:p>
        </p:txBody>
      </p:sp>
      <p:sp>
        <p:nvSpPr>
          <p:cNvPr id="4" name="Rectangle 3">
            <a:extLst>
              <a:ext uri="{FF2B5EF4-FFF2-40B4-BE49-F238E27FC236}">
                <a16:creationId xmlns:a16="http://schemas.microsoft.com/office/drawing/2014/main" id="{A0634911-A5D7-8BE2-2352-7421B9E94B8F}"/>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6402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a:t>Divider Slide</a:t>
            </a:r>
            <a:endParaRPr lang="en-ZA" noProof="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142874"/>
            <a:ext cx="121920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56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142874"/>
            <a:ext cx="41148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a:t>Divider Slide</a:t>
            </a:r>
            <a:endParaRPr lang="en-ZA" noProof="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4114800" y="4142874"/>
            <a:ext cx="41148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8229600" y="4142874"/>
            <a:ext cx="39624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5287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tx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535C61B-929A-C0EC-5C58-CD9ED99EF73B}"/>
              </a:ext>
            </a:extLst>
          </p:cNvPr>
          <p:cNvPicPr>
            <a:picLocks noChangeAspect="1"/>
          </p:cNvPicPr>
          <p:nvPr userDrawn="1"/>
        </p:nvPicPr>
        <p:blipFill>
          <a:blip r:embed="rId6"/>
          <a:stretch>
            <a:fillRect/>
          </a:stretch>
        </p:blipFill>
        <p:spPr>
          <a:xfrm>
            <a:off x="847291" y="1468981"/>
            <a:ext cx="3937000" cy="3568700"/>
          </a:xfrm>
          <a:prstGeom prst="rect">
            <a:avLst/>
          </a:prstGeom>
        </p:spPr>
      </p:pic>
      <p:pic>
        <p:nvPicPr>
          <p:cNvPr id="3" name="Picture 2">
            <a:extLst>
              <a:ext uri="{FF2B5EF4-FFF2-40B4-BE49-F238E27FC236}">
                <a16:creationId xmlns:a16="http://schemas.microsoft.com/office/drawing/2014/main" id="{3E8E6140-30DC-D3CB-A911-288044C11DAB}"/>
              </a:ext>
            </a:extLst>
          </p:cNvPr>
          <p:cNvPicPr>
            <a:picLocks noChangeAspect="1"/>
          </p:cNvPicPr>
          <p:nvPr userDrawn="1"/>
        </p:nvPicPr>
        <p:blipFill>
          <a:blip r:embed="rId7"/>
          <a:stretch>
            <a:fillRect/>
          </a:stretch>
        </p:blipFill>
        <p:spPr>
          <a:xfrm>
            <a:off x="456261" y="3292760"/>
            <a:ext cx="2260600" cy="2044700"/>
          </a:xfrm>
          <a:prstGeom prst="rect">
            <a:avLst/>
          </a:prstGeom>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5"/>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Tree>
    <p:extLst>
      <p:ext uri="{BB962C8B-B14F-4D97-AF65-F5344CB8AC3E}">
        <p14:creationId xmlns:p14="http://schemas.microsoft.com/office/powerpoint/2010/main" val="4082413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3056944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2641936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clusion Chapter Slide">
    <p:bg>
      <p:bgPr>
        <a:solidFill>
          <a:schemeClr val="tx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535C61B-929A-C0EC-5C58-CD9ED99EF73B}"/>
              </a:ext>
            </a:extLst>
          </p:cNvPr>
          <p:cNvPicPr>
            <a:picLocks noChangeAspect="1"/>
          </p:cNvPicPr>
          <p:nvPr userDrawn="1"/>
        </p:nvPicPr>
        <p:blipFill>
          <a:blip r:embed="rId6"/>
          <a:stretch>
            <a:fillRect/>
          </a:stretch>
        </p:blipFill>
        <p:spPr>
          <a:xfrm>
            <a:off x="847291" y="1468981"/>
            <a:ext cx="3937000" cy="3568700"/>
          </a:xfrm>
          <a:prstGeom prst="rect">
            <a:avLst/>
          </a:prstGeom>
        </p:spPr>
      </p:pic>
      <p:pic>
        <p:nvPicPr>
          <p:cNvPr id="3" name="Picture 2">
            <a:extLst>
              <a:ext uri="{FF2B5EF4-FFF2-40B4-BE49-F238E27FC236}">
                <a16:creationId xmlns:a16="http://schemas.microsoft.com/office/drawing/2014/main" id="{3E8E6140-30DC-D3CB-A911-288044C11DAB}"/>
              </a:ext>
            </a:extLst>
          </p:cNvPr>
          <p:cNvPicPr>
            <a:picLocks noChangeAspect="1"/>
          </p:cNvPicPr>
          <p:nvPr userDrawn="1"/>
        </p:nvPicPr>
        <p:blipFill>
          <a:blip r:embed="rId7"/>
          <a:stretch>
            <a:fillRect/>
          </a:stretch>
        </p:blipFill>
        <p:spPr>
          <a:xfrm>
            <a:off x="456261" y="3292760"/>
            <a:ext cx="2260600" cy="2044700"/>
          </a:xfrm>
          <a:prstGeom prst="rect">
            <a:avLst/>
          </a:prstGeom>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5"/>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Tree>
    <p:extLst>
      <p:ext uri="{BB962C8B-B14F-4D97-AF65-F5344CB8AC3E}">
        <p14:creationId xmlns:p14="http://schemas.microsoft.com/office/powerpoint/2010/main" val="1644466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4" name="Title 1">
            <a:extLst>
              <a:ext uri="{FF2B5EF4-FFF2-40B4-BE49-F238E27FC236}">
                <a16:creationId xmlns:a16="http://schemas.microsoft.com/office/drawing/2014/main" id="{9A5B62EC-B6C1-F2E0-BCEA-0FBCE2710A8C}"/>
              </a:ext>
            </a:extLst>
          </p:cNvPr>
          <p:cNvSpPr>
            <a:spLocks noGrp="1"/>
          </p:cNvSpPr>
          <p:nvPr>
            <p:ph type="title"/>
          </p:nvPr>
        </p:nvSpPr>
        <p:spPr>
          <a:xfrm>
            <a:off x="361681" y="205769"/>
            <a:ext cx="9511777" cy="666000"/>
          </a:xfrm>
        </p:spPr>
        <p:txBody>
          <a:bodyPr>
            <a:noAutofit/>
          </a:bodyPr>
          <a:lstStyle/>
          <a:p>
            <a:r>
              <a:rPr lang="en-US"/>
              <a:t>Click to edit Master title style</a:t>
            </a:r>
            <a:endParaRPr lang="en-ZA"/>
          </a:p>
        </p:txBody>
      </p:sp>
      <p:sp>
        <p:nvSpPr>
          <p:cNvPr id="5" name="Content Placeholder 2">
            <a:extLst>
              <a:ext uri="{FF2B5EF4-FFF2-40B4-BE49-F238E27FC236}">
                <a16:creationId xmlns:a16="http://schemas.microsoft.com/office/drawing/2014/main" id="{E8C84CC2-2711-547D-23F8-A313AB59ECF8}"/>
              </a:ext>
            </a:extLst>
          </p:cNvPr>
          <p:cNvSpPr>
            <a:spLocks noGrp="1"/>
          </p:cNvSpPr>
          <p:nvPr>
            <p:ph idx="1"/>
          </p:nvPr>
        </p:nvSpPr>
        <p:spPr>
          <a:xfrm>
            <a:off x="361681" y="1223493"/>
            <a:ext cx="11383851" cy="4859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1241671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12"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8.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15.xml"/><Relationship Id="rId5" Type="http://schemas.openxmlformats.org/officeDocument/2006/relationships/tags" Target="../tags/tag14.xml"/><Relationship Id="rId10" Type="http://schemas.openxmlformats.org/officeDocument/2006/relationships/image" Target="../media/image3.emf"/><Relationship Id="rId4" Type="http://schemas.openxmlformats.org/officeDocument/2006/relationships/theme" Target="../theme/theme2.xml"/><Relationship Id="rId9"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heme" Target="../theme/theme3.xml"/><Relationship Id="rId7" Type="http://schemas.openxmlformats.org/officeDocument/2006/relationships/image" Target="../media/image1.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oleObject" Target="../embeddings/oleObject4.bin"/><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userDrawn="1">
            <p:custDataLst>
              <p:tags r:id="rId7"/>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5" name="Rectangle 14">
            <a:extLst>
              <a:ext uri="{FF2B5EF4-FFF2-40B4-BE49-F238E27FC236}">
                <a16:creationId xmlns:a16="http://schemas.microsoft.com/office/drawing/2014/main" id="{B61B89DF-EAC8-9D04-A4FE-29DE4D44D116}"/>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2CDCE3E3-9DDD-720F-B114-D73CEB41A5FD}"/>
              </a:ext>
            </a:extLst>
          </p:cNvPr>
          <p:cNvPicPr>
            <a:picLocks noChangeAspect="1"/>
          </p:cNvPicPr>
          <p:nvPr userDrawn="1"/>
        </p:nvPicPr>
        <p:blipFill>
          <a:blip r:embed="rId11"/>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FBDB45C7-CE4D-C529-B1D9-402A7799F835}"/>
              </a:ext>
            </a:extLst>
          </p:cNvPr>
          <p:cNvPicPr>
            <a:picLocks noChangeAspect="1"/>
          </p:cNvPicPr>
          <p:nvPr userDrawn="1"/>
        </p:nvPicPr>
        <p:blipFill>
          <a:blip r:embed="rId12"/>
          <a:stretch>
            <a:fillRect/>
          </a:stretch>
        </p:blipFill>
        <p:spPr>
          <a:xfrm>
            <a:off x="9829719" y="550086"/>
            <a:ext cx="241300" cy="368300"/>
          </a:xfrm>
          <a:prstGeom prst="rect">
            <a:avLst/>
          </a:prstGeom>
        </p:spPr>
      </p:pic>
    </p:spTree>
    <p:extLst>
      <p:ext uri="{BB962C8B-B14F-4D97-AF65-F5344CB8AC3E}">
        <p14:creationId xmlns:p14="http://schemas.microsoft.com/office/powerpoint/2010/main" val="2030761648"/>
      </p:ext>
    </p:extLst>
  </p:cSld>
  <p:clrMap bg1="lt1" tx1="dk1" bg2="lt2" tx2="dk2" accent1="accent1" accent2="accent2" accent3="accent3" accent4="accent4" accent5="accent5" accent6="accent6" hlink="hlink" folHlink="folHlink"/>
  <p:sldLayoutIdLst>
    <p:sldLayoutId id="2147483651" r:id="rId1"/>
    <p:sldLayoutId id="2147483656" r:id="rId2"/>
    <p:sldLayoutId id="2147483650" r:id="rId3"/>
    <p:sldLayoutId id="2147483657" r:id="rId4"/>
    <p:sldLayoutId id="2147483655" r:id="rId5"/>
  </p:sldLayoutIdLst>
  <p:hf hd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5"/>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270" imgH="270" progId="TCLayout.ActiveDocument.1">
                  <p:embed/>
                </p:oleObj>
              </mc:Choice>
              <mc:Fallback>
                <p:oleObj name="think-cell Slide" r:id="rId7" imgW="270" imgH="270" progId="TCLayout.ActiveDocument.1">
                  <p:embed/>
                  <p:pic>
                    <p:nvPicPr>
                      <p:cNvPr id="11" name="Object 10"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5" name="Footer Placeholder 4"/>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6" name="Slide Number Placeholder 5"/>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a:t>Click to edit Master title style</a:t>
            </a:r>
            <a:endParaRPr lang="en-ZA" noProof="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9"/>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0"/>
          <a:stretch>
            <a:fillRect/>
          </a:stretch>
        </p:blipFill>
        <p:spPr>
          <a:xfrm>
            <a:off x="10037031" y="318311"/>
            <a:ext cx="241300" cy="368300"/>
          </a:xfrm>
          <a:prstGeom prst="rect">
            <a:avLst/>
          </a:prstGeom>
        </p:spPr>
      </p:pic>
      <p:sp>
        <p:nvSpPr>
          <p:cNvPr id="15" name="Rectangle 14">
            <a:extLst>
              <a:ext uri="{FF2B5EF4-FFF2-40B4-BE49-F238E27FC236}">
                <a16:creationId xmlns:a16="http://schemas.microsoft.com/office/drawing/2014/main" id="{B56DB893-999D-78A5-DBD6-5B38A7382F94}"/>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86100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61" r:id="rId3"/>
  </p:sldLayoutIdLst>
  <p:txStyles>
    <p:titleStyle>
      <a:lvl1pPr algn="l" defTabSz="914400"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4"/>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11" name="Object 10"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5" name="Footer Placeholder 4"/>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6" name="Slide Number Placeholder 5"/>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a:t>Click to edit Master title style</a:t>
            </a:r>
            <a:endParaRPr lang="en-ZA" noProof="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8"/>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9"/>
          <a:stretch>
            <a:fillRect/>
          </a:stretch>
        </p:blipFill>
        <p:spPr>
          <a:xfrm>
            <a:off x="10037031" y="318311"/>
            <a:ext cx="241300" cy="368300"/>
          </a:xfrm>
          <a:prstGeom prst="rect">
            <a:avLst/>
          </a:prstGeom>
        </p:spPr>
      </p:pic>
    </p:spTree>
    <p:extLst>
      <p:ext uri="{BB962C8B-B14F-4D97-AF65-F5344CB8AC3E}">
        <p14:creationId xmlns:p14="http://schemas.microsoft.com/office/powerpoint/2010/main" val="2540211694"/>
      </p:ext>
    </p:extLst>
  </p:cSld>
  <p:clrMap bg1="lt1" tx1="dk1" bg2="lt2" tx2="dk2" accent1="accent1" accent2="accent2" accent3="accent3" accent4="accent4" accent5="accent5" accent6="accent6" hlink="hlink" folHlink="folHlink"/>
  <p:sldLayoutIdLst>
    <p:sldLayoutId id="2147483659" r:id="rId1"/>
    <p:sldLayoutId id="2147483660" r:id="rId2"/>
  </p:sldLayoutIdLst>
  <p:txStyles>
    <p:titleStyle>
      <a:lvl1pPr algn="l" defTabSz="914400"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83981-0676-B4BE-E2C1-016DCD399BF1}"/>
              </a:ext>
            </a:extLst>
          </p:cNvPr>
          <p:cNvSpPr>
            <a:spLocks noGrp="1"/>
          </p:cNvSpPr>
          <p:nvPr>
            <p:ph type="ctrTitle"/>
          </p:nvPr>
        </p:nvSpPr>
        <p:spPr>
          <a:xfrm>
            <a:off x="4276200" y="1851497"/>
            <a:ext cx="7295501" cy="676275"/>
          </a:xfrm>
        </p:spPr>
        <p:txBody>
          <a:bodyPr>
            <a:noAutofit/>
          </a:bodyPr>
          <a:lstStyle/>
          <a:p>
            <a:pPr>
              <a:lnSpc>
                <a:spcPct val="150000"/>
              </a:lnSpc>
            </a:pPr>
            <a:r>
              <a:rPr lang="en-US"/>
              <a:t>Renewable Hydrogen Facility:</a:t>
            </a:r>
            <a:br>
              <a:rPr lang="en-US"/>
            </a:br>
            <a:r>
              <a:rPr lang="en-US"/>
              <a:t>Clarification Meeting</a:t>
            </a:r>
          </a:p>
        </p:txBody>
      </p:sp>
      <p:sp>
        <p:nvSpPr>
          <p:cNvPr id="4" name="Text Placeholder 3">
            <a:extLst>
              <a:ext uri="{FF2B5EF4-FFF2-40B4-BE49-F238E27FC236}">
                <a16:creationId xmlns:a16="http://schemas.microsoft.com/office/drawing/2014/main" id="{A1E3E007-85FD-6A38-301F-BC4870BEDB78}"/>
              </a:ext>
            </a:extLst>
          </p:cNvPr>
          <p:cNvSpPr>
            <a:spLocks noGrp="1"/>
          </p:cNvSpPr>
          <p:nvPr>
            <p:ph type="body" sz="quarter" idx="10"/>
          </p:nvPr>
        </p:nvSpPr>
        <p:spPr/>
        <p:txBody>
          <a:bodyPr/>
          <a:lstStyle/>
          <a:p>
            <a:r>
              <a:rPr lang="en-US"/>
              <a:t>June 2026</a:t>
            </a:r>
          </a:p>
        </p:txBody>
      </p:sp>
      <p:pic>
        <p:nvPicPr>
          <p:cNvPr id="10" name="Picture Placeholder 9">
            <a:extLst>
              <a:ext uri="{FF2B5EF4-FFF2-40B4-BE49-F238E27FC236}">
                <a16:creationId xmlns:a16="http://schemas.microsoft.com/office/drawing/2014/main" id="{E5F77460-8E9F-1567-7170-702027539AA5}"/>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14" name="Picture Placeholder 13">
            <a:extLst>
              <a:ext uri="{FF2B5EF4-FFF2-40B4-BE49-F238E27FC236}">
                <a16:creationId xmlns:a16="http://schemas.microsoft.com/office/drawing/2014/main" id="{22F19F1E-CB43-D25A-2C75-6E321D77C0C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5524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C6F6B-994B-E13D-5F98-DC584E600BC4}"/>
              </a:ext>
            </a:extLst>
          </p:cNvPr>
          <p:cNvSpPr>
            <a:spLocks noGrp="1"/>
          </p:cNvSpPr>
          <p:nvPr>
            <p:ph type="title"/>
          </p:nvPr>
        </p:nvSpPr>
        <p:spPr/>
        <p:txBody>
          <a:bodyPr/>
          <a:lstStyle/>
          <a:p>
            <a:r>
              <a:rPr lang="en-GB" dirty="0"/>
              <a:t>Functional and operational Specification of major plant and equipment (25%)</a:t>
            </a:r>
            <a:endParaRPr lang="en-ZA" dirty="0"/>
          </a:p>
        </p:txBody>
      </p:sp>
      <p:graphicFrame>
        <p:nvGraphicFramePr>
          <p:cNvPr id="4" name="Table 3">
            <a:extLst>
              <a:ext uri="{FF2B5EF4-FFF2-40B4-BE49-F238E27FC236}">
                <a16:creationId xmlns:a16="http://schemas.microsoft.com/office/drawing/2014/main" id="{47A144FF-70D9-879B-50B8-7F5CC7CBBE12}"/>
              </a:ext>
            </a:extLst>
          </p:cNvPr>
          <p:cNvGraphicFramePr>
            <a:graphicFrameLocks noGrp="1"/>
          </p:cNvGraphicFramePr>
          <p:nvPr>
            <p:extLst>
              <p:ext uri="{D42A27DB-BD31-4B8C-83A1-F6EECF244321}">
                <p14:modId xmlns:p14="http://schemas.microsoft.com/office/powerpoint/2010/main" val="2751153701"/>
              </p:ext>
            </p:extLst>
          </p:nvPr>
        </p:nvGraphicFramePr>
        <p:xfrm>
          <a:off x="336000" y="1122122"/>
          <a:ext cx="11520000" cy="565912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4159356345"/>
                    </a:ext>
                  </a:extLst>
                </a:gridCol>
                <a:gridCol w="10080000">
                  <a:extLst>
                    <a:ext uri="{9D8B030D-6E8A-4147-A177-3AD203B41FA5}">
                      <a16:colId xmlns:a16="http://schemas.microsoft.com/office/drawing/2014/main" val="2594858814"/>
                    </a:ext>
                  </a:extLst>
                </a:gridCol>
                <a:gridCol w="720000">
                  <a:extLst>
                    <a:ext uri="{9D8B030D-6E8A-4147-A177-3AD203B41FA5}">
                      <a16:colId xmlns:a16="http://schemas.microsoft.com/office/drawing/2014/main" val="567397630"/>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947712531"/>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2.1</a:t>
                      </a:r>
                      <a:endParaRPr lang="en-ZA" sz="11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Level of compliance to the 240-RT&amp;D-151 Specification for Renewable Hydrogen Facility and 240-56227413 Eskom Hydrogen System Standard will be assessed based on design information submitted (including but not limited to data sheet, drawings, P</a:t>
                      </a:r>
                      <a:r>
                        <a:rPr lang="en-GB" sz="1100" dirty="0">
                          <a:effectLst/>
                          <a:latin typeface="+mn-lt"/>
                          <a:ea typeface="Times New Roman" panose="02020603050405020304" pitchFamily="18" charset="0"/>
                        </a:rPr>
                        <a:t>&amp;IDs, control philosophy and maintenance manuals)</a:t>
                      </a:r>
                      <a:r>
                        <a:rPr lang="en-ZA" sz="1100" dirty="0">
                          <a:effectLst/>
                          <a:latin typeface="+mn-lt"/>
                          <a:ea typeface="Times New Roman" panose="02020603050405020304" pitchFamily="18" charset="0"/>
                        </a:rPr>
                        <a:t> to prove compliance to the Eskom standard for Hydrogen systems and on the completed 240-RT&amp;D-782 Technical Schedule for Renewable Hydrogen Facility.</a:t>
                      </a: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25</a:t>
                      </a:r>
                    </a:p>
                  </a:txBody>
                  <a:tcPr marL="68580" marR="68580" marT="0" marB="0"/>
                </a:tc>
                <a:extLst>
                  <a:ext uri="{0D108BD9-81ED-4DB2-BD59-A6C34878D82A}">
                    <a16:rowId xmlns:a16="http://schemas.microsoft.com/office/drawing/2014/main" val="1380274269"/>
                  </a:ext>
                </a:extLst>
              </a:tr>
              <a:tr h="425406">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dirty="0">
                          <a:effectLst/>
                          <a:latin typeface="+mn-lt"/>
                          <a:ea typeface="Calibri" panose="020F0502020204030204" pitchFamily="34" charset="0"/>
                        </a:rPr>
                        <a:t>2.2</a:t>
                      </a:r>
                      <a:endParaRPr lang="en-ZA" sz="11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All technical data sheet, drawings, P</a:t>
                      </a:r>
                      <a:r>
                        <a:rPr lang="en-GB" sz="1100" dirty="0">
                          <a:effectLst/>
                          <a:latin typeface="+mn-lt"/>
                          <a:ea typeface="Times New Roman" panose="02020603050405020304" pitchFamily="18" charset="0"/>
                        </a:rPr>
                        <a:t>&amp;IDs, control philosophy and detailed maintenance manuals </a:t>
                      </a:r>
                      <a:r>
                        <a:rPr lang="en-ZA" sz="1100" dirty="0">
                          <a:effectLst/>
                          <a:latin typeface="+mn-lt"/>
                          <a:ea typeface="Times New Roman" panose="02020603050405020304" pitchFamily="18" charset="0"/>
                        </a:rPr>
                        <a:t>of the electrolyser and information provided from the OEM on the electrolyser will be evaluated to assess if the following </a:t>
                      </a:r>
                      <a:r>
                        <a:rPr lang="en-GB" sz="1100" dirty="0">
                          <a:effectLst/>
                          <a:latin typeface="+mn-lt"/>
                          <a:ea typeface="Times New Roman" panose="02020603050405020304" pitchFamily="18" charset="0"/>
                        </a:rPr>
                        <a:t>functional</a:t>
                      </a:r>
                      <a:r>
                        <a:rPr lang="en-ZA" sz="1100" dirty="0">
                          <a:effectLst/>
                          <a:latin typeface="+mn-lt"/>
                          <a:ea typeface="Times New Roman" panose="02020603050405020304" pitchFamily="18" charset="0"/>
                        </a:rPr>
                        <a:t> specification are met: </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GB" sz="1100" dirty="0">
                          <a:effectLst/>
                          <a:latin typeface="+mn-lt"/>
                          <a:ea typeface="Times New Roman" panose="02020603050405020304" pitchFamily="18" charset="0"/>
                        </a:rPr>
                        <a:t>Electrolyser Technology to be supplied: Proton Exchange Membrane (PEM) or Anion Exchange Membrane (AEM) water electrolysis technology (preferred). Pressurised Alkaline Electrolyser (alternative)</a:t>
                      </a:r>
                      <a:endParaRPr lang="en-ZA" sz="1100" dirty="0">
                        <a:effectLst/>
                        <a:latin typeface="+mn-lt"/>
                        <a:ea typeface="Times New Roman" panose="02020603050405020304" pitchFamily="18" charset="0"/>
                      </a:endParaRP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Plant operational parameters of 50kW – 65kW, 99.9% H</a:t>
                      </a:r>
                      <a:r>
                        <a:rPr lang="en-GB" sz="1100" baseline="-25000" dirty="0">
                          <a:effectLst/>
                          <a:latin typeface="+mn-lt"/>
                          <a:ea typeface="Times New Roman" panose="02020603050405020304" pitchFamily="18" charset="0"/>
                        </a:rPr>
                        <a:t>2</a:t>
                      </a:r>
                      <a:r>
                        <a:rPr lang="en-ZA" sz="1100" dirty="0">
                          <a:effectLst/>
                          <a:latin typeface="+mn-lt"/>
                          <a:ea typeface="Times New Roman" panose="02020603050405020304" pitchFamily="18" charset="0"/>
                        </a:rPr>
                        <a:t> purity, and production pressure of 27 bar.</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Capability and control philosophy for load following provided, with the ability to exceed the specified turndown ratio during testing</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Arial MT"/>
                          <a:cs typeface="Arial MT"/>
                        </a:rPr>
                        <a:t>Cell-stack life expectancy of &gt;8 years. Minimum mean time between failures on cell stack. </a:t>
                      </a:r>
                      <a:r>
                        <a:rPr lang="en-ZA" sz="1100" dirty="0">
                          <a:effectLst/>
                          <a:latin typeface="+mn-lt"/>
                          <a:ea typeface="Times New Roman" panose="02020603050405020304" pitchFamily="18" charset="0"/>
                        </a:rPr>
                        <a:t>Warranty of 2 years on the cell stack and balance of plant. </a:t>
                      </a:r>
                    </a:p>
                  </a:txBody>
                  <a:tcPr marL="68580" marR="68580" marT="0" marB="0"/>
                </a:tc>
                <a:tc>
                  <a:txBody>
                    <a:bodyPr/>
                    <a:lstStyle/>
                    <a:p>
                      <a:pPr marL="0" lvl="0" indent="0" algn="l">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25</a:t>
                      </a:r>
                    </a:p>
                  </a:txBody>
                  <a:tcPr marL="68580" marR="68580" marT="0" marB="0"/>
                </a:tc>
                <a:extLst>
                  <a:ext uri="{0D108BD9-81ED-4DB2-BD59-A6C34878D82A}">
                    <a16:rowId xmlns:a16="http://schemas.microsoft.com/office/drawing/2014/main" val="2360091236"/>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2</a:t>
                      </a:r>
                      <a:r>
                        <a:rPr lang="en-GB" sz="1100">
                          <a:effectLst/>
                          <a:latin typeface="+mn-lt"/>
                          <a:ea typeface="Calibri" panose="020F0502020204030204" pitchFamily="34" charset="0"/>
                        </a:rPr>
                        <a:t>.3</a:t>
                      </a:r>
                      <a:endParaRPr lang="en-ZA" sz="11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a:effectLst/>
                          <a:latin typeface="+mn-lt"/>
                          <a:ea typeface="Times New Roman" panose="02020603050405020304" pitchFamily="18" charset="0"/>
                        </a:rPr>
                        <a:t>Operational experience of the plant must be supplied by the tenderer. This will be evaluated to confirm that:</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a:effectLst/>
                          <a:latin typeface="+mn-lt"/>
                          <a:ea typeface="Times New Roman" panose="02020603050405020304" pitchFamily="18" charset="0"/>
                        </a:rPr>
                        <a:t>Reference plant is of a similar size and application (industrial application) to the scope of work </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a:effectLst/>
                          <a:latin typeface="+mn-lt"/>
                          <a:ea typeface="Times New Roman" panose="02020603050405020304" pitchFamily="18" charset="0"/>
                        </a:rPr>
                        <a:t>The plant has been in operation for a minimum of 3 years. (operation hour must equate to 3 years in service, approximately 18 000 hour)</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a:effectLst/>
                          <a:latin typeface="+mn-lt"/>
                          <a:ea typeface="Times New Roman" panose="02020603050405020304" pitchFamily="18" charset="0"/>
                        </a:rPr>
                        <a:t>The tenderer has provided a contactable reference employed at an operational plant clearly indicating plant location, date of construction and commissioning.</a:t>
                      </a:r>
                    </a:p>
                  </a:txBody>
                  <a:tcPr marL="68580" marR="68580" marT="0" marB="0"/>
                </a:tc>
                <a:tc>
                  <a:txBody>
                    <a:bodyPr/>
                    <a:lstStyle/>
                    <a:p>
                      <a:pPr marL="0" lvl="0" indent="0" algn="l">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15</a:t>
                      </a:r>
                    </a:p>
                  </a:txBody>
                  <a:tcPr marL="68580" marR="68580" marT="0" marB="0"/>
                </a:tc>
                <a:extLst>
                  <a:ext uri="{0D108BD9-81ED-4DB2-BD59-A6C34878D82A}">
                    <a16:rowId xmlns:a16="http://schemas.microsoft.com/office/drawing/2014/main" val="837208555"/>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2.4</a:t>
                      </a:r>
                      <a:endParaRPr lang="en-ZA" sz="11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The tenderer is to supply detail of the local agent which will be evaluated to ensure that the following criteria are met:</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GB" sz="1100" dirty="0">
                          <a:effectLst/>
                          <a:latin typeface="+mn-lt"/>
                          <a:ea typeface="Times New Roman" panose="02020603050405020304" pitchFamily="18" charset="0"/>
                        </a:rPr>
                        <a:t>the local agent or VAR </a:t>
                      </a:r>
                      <a:r>
                        <a:rPr lang="en-ZA" sz="1100" dirty="0">
                          <a:effectLst/>
                          <a:latin typeface="+mn-lt"/>
                          <a:ea typeface="Times New Roman" panose="02020603050405020304" pitchFamily="18" charset="0"/>
                        </a:rPr>
                        <a:t>has personnel in SA that are trained and able to offer technical support, fault finding, routine maintenance and supply spares </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OEM / authorised Local South African agent has a response time to rectify plant failure of &lt; 21 days</a:t>
                      </a:r>
                    </a:p>
                    <a:p>
                      <a:pPr marL="342900" lvl="0" indent="-342900" algn="l" defTabSz="914400" rtl="0" eaLnBrk="1" latinLnBrk="0" hangingPunct="1">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Direct communication channel between the end-user and OEM for </a:t>
                      </a:r>
                      <a:r>
                        <a:rPr lang="en-ZA" sz="1100" kern="1200" dirty="0">
                          <a:solidFill>
                            <a:schemeClr val="dk1"/>
                          </a:solidFill>
                          <a:effectLst/>
                          <a:latin typeface="+mn-lt"/>
                          <a:ea typeface="Times New Roman" panose="02020603050405020304" pitchFamily="18" charset="0"/>
                          <a:cs typeface="+mn-cs"/>
                        </a:rPr>
                        <a:t>technical support are possible </a:t>
                      </a:r>
                      <a:r>
                        <a:rPr lang="en-GB" sz="1100" kern="1200" dirty="0">
                          <a:solidFill>
                            <a:schemeClr val="dk1"/>
                          </a:solidFill>
                          <a:effectLst/>
                          <a:latin typeface="+mn-lt"/>
                          <a:ea typeface="Times New Roman" panose="02020603050405020304" pitchFamily="18" charset="0"/>
                          <a:cs typeface="+mn-cs"/>
                        </a:rPr>
                        <a:t>(</a:t>
                      </a:r>
                      <a:r>
                        <a:rPr lang="en-ZA" sz="1100" kern="1200" dirty="0">
                          <a:solidFill>
                            <a:schemeClr val="dk1"/>
                          </a:solidFill>
                          <a:effectLst/>
                          <a:latin typeface="+mn-lt"/>
                          <a:ea typeface="Times New Roman" panose="02020603050405020304" pitchFamily="18" charset="0"/>
                          <a:cs typeface="+mn-cs"/>
                        </a:rPr>
                        <a:t>and facilitated by the contractor.)</a:t>
                      </a:r>
                    </a:p>
                    <a:p>
                      <a:pPr marL="342900" lvl="0" indent="-342900" algn="l" defTabSz="914400" rtl="0" eaLnBrk="1" latinLnBrk="0" hangingPunct="1">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cs typeface="+mn-cs"/>
                        </a:rPr>
                        <a:t>The OEM’s visits South Africa regularly to audit end-user satisfaction with Local Agent.</a:t>
                      </a:r>
                    </a:p>
                  </a:txBody>
                  <a:tcPr marL="68580" marR="68580" marT="0" marB="0"/>
                </a:tc>
                <a:tc>
                  <a:txBody>
                    <a:bodyPr/>
                    <a:lstStyle/>
                    <a:p>
                      <a:pPr marL="0" lvl="0" indent="0" algn="l" defTabSz="914400" rtl="0" eaLnBrk="1" latinLnBrk="0" hangingPunct="1">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cs typeface="+mn-cs"/>
                        </a:rPr>
                        <a:t>15</a:t>
                      </a:r>
                    </a:p>
                  </a:txBody>
                  <a:tcPr marL="68580" marR="68580" marT="0" marB="0"/>
                </a:tc>
                <a:extLst>
                  <a:ext uri="{0D108BD9-81ED-4DB2-BD59-A6C34878D82A}">
                    <a16:rowId xmlns:a16="http://schemas.microsoft.com/office/drawing/2014/main" val="3570146610"/>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2.5</a:t>
                      </a:r>
                      <a:endParaRPr lang="en-ZA" sz="11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kern="1200">
                          <a:solidFill>
                            <a:schemeClr val="dk1"/>
                          </a:solidFill>
                          <a:effectLst/>
                          <a:latin typeface="+mn-lt"/>
                          <a:ea typeface="Times New Roman" panose="02020603050405020304" pitchFamily="18" charset="0"/>
                          <a:cs typeface="+mn-cs"/>
                        </a:rPr>
                        <a:t>All technical data sheets, specification, OEM data,</a:t>
                      </a:r>
                      <a:r>
                        <a:rPr lang="en-GB" sz="1100" kern="1200">
                          <a:solidFill>
                            <a:schemeClr val="dk1"/>
                          </a:solidFill>
                          <a:effectLst/>
                          <a:latin typeface="+mn-lt"/>
                          <a:ea typeface="Times New Roman" panose="02020603050405020304" pitchFamily="18" charset="0"/>
                          <a:cs typeface="+mn-cs"/>
                        </a:rPr>
                        <a:t> designs and</a:t>
                      </a:r>
                      <a:r>
                        <a:rPr lang="en-ZA" sz="1100" kern="1200">
                          <a:solidFill>
                            <a:schemeClr val="dk1"/>
                          </a:solidFill>
                          <a:effectLst/>
                          <a:latin typeface="+mn-lt"/>
                          <a:ea typeface="Times New Roman" panose="02020603050405020304" pitchFamily="18" charset="0"/>
                          <a:cs typeface="+mn-cs"/>
                        </a:rPr>
                        <a:t> drawing for other key component will be evaluated to determined compliance to the technical specification. This evaluation will be done on a component level for:</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100" kern="1200">
                          <a:solidFill>
                            <a:schemeClr val="dk1"/>
                          </a:solidFill>
                          <a:effectLst/>
                          <a:latin typeface="+mn-lt"/>
                          <a:ea typeface="Times New Roman" panose="02020603050405020304" pitchFamily="18" charset="0"/>
                          <a:cs typeface="+mn-cs"/>
                        </a:rPr>
                        <a:t>H2 Electrolyser balance of plant (h</a:t>
                      </a:r>
                      <a:r>
                        <a:rPr lang="en-GB" sz="1100" kern="1200">
                          <a:solidFill>
                            <a:schemeClr val="dk1"/>
                          </a:solidFill>
                          <a:effectLst/>
                          <a:latin typeface="+mn-lt"/>
                          <a:ea typeface="Times New Roman" panose="02020603050405020304" pitchFamily="18" charset="0"/>
                          <a:cs typeface="+mn-cs"/>
                        </a:rPr>
                        <a:t>eaters</a:t>
                      </a:r>
                      <a:r>
                        <a:rPr lang="en-ZA" sz="1100" kern="1200">
                          <a:solidFill>
                            <a:schemeClr val="dk1"/>
                          </a:solidFill>
                          <a:effectLst/>
                          <a:latin typeface="+mn-lt"/>
                          <a:ea typeface="Times New Roman" panose="02020603050405020304" pitchFamily="18" charset="0"/>
                          <a:cs typeface="+mn-cs"/>
                        </a:rPr>
                        <a:t>, dryers, etc), Demineralising water treatment plant, H2 storage tanks, H2 end use station.</a:t>
                      </a:r>
                    </a:p>
                  </a:txBody>
                  <a:tcPr marL="68580" marR="68580" marT="0" marB="0"/>
                </a:tc>
                <a:tc>
                  <a:txBody>
                    <a:bodyPr/>
                    <a:lstStyle/>
                    <a:p>
                      <a:pPr marL="0" lvl="0" indent="0" algn="l">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cs typeface="+mn-cs"/>
                        </a:rPr>
                        <a:t>10</a:t>
                      </a:r>
                    </a:p>
                  </a:txBody>
                  <a:tcPr marL="68580" marR="68580" marT="0" marB="0"/>
                </a:tc>
                <a:extLst>
                  <a:ext uri="{0D108BD9-81ED-4DB2-BD59-A6C34878D82A}">
                    <a16:rowId xmlns:a16="http://schemas.microsoft.com/office/drawing/2014/main" val="2854621918"/>
                  </a:ext>
                </a:extLst>
              </a:tr>
              <a:tr h="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2.6</a:t>
                      </a:r>
                      <a:endParaRPr lang="en-ZA" sz="1100">
                        <a:effectLst/>
                        <a:latin typeface="+mn-lt"/>
                        <a:ea typeface="Times New Roman" panose="02020603050405020304" pitchFamily="18" charset="0"/>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100" dirty="0">
                          <a:effectLst/>
                          <a:latin typeface="+mn-lt"/>
                          <a:ea typeface="Times New Roman" panose="02020603050405020304" pitchFamily="18" charset="0"/>
                        </a:rPr>
                        <a:t>To ensure that the tenderers are certified to work on Hazardous Locations. The following must be provided:</a:t>
                      </a:r>
                    </a:p>
                    <a:p>
                      <a:pPr marL="342900" lvl="0" indent="-342900">
                        <a:buFont typeface="Symbol" panose="05050102010706020507" pitchFamily="18" charset="2"/>
                        <a:buChar char=""/>
                      </a:pPr>
                      <a:r>
                        <a:rPr lang="en-US" sz="1100" dirty="0">
                          <a:effectLst/>
                          <a:latin typeface="+mn-lt"/>
                          <a:ea typeface="Arial MT"/>
                          <a:cs typeface="Arial MT"/>
                        </a:rPr>
                        <a:t>A letter or a certificate confirming that the company is certified to work on Hazardous Locations with Ex. Rated equipment received</a:t>
                      </a:r>
                      <a:endParaRPr lang="en-ZA" sz="1100" dirty="0">
                        <a:effectLst/>
                        <a:latin typeface="+mn-lt"/>
                        <a:ea typeface="Arial MT"/>
                        <a:cs typeface="Arial MT"/>
                      </a:endParaRPr>
                    </a:p>
                    <a:p>
                      <a:pPr marL="228600">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100" dirty="0">
                          <a:effectLst/>
                          <a:latin typeface="+mn-lt"/>
                          <a:ea typeface="Times New Roman" panose="02020603050405020304" pitchFamily="18" charset="0"/>
                        </a:rPr>
                        <a:t>AND</a:t>
                      </a:r>
                    </a:p>
                    <a:p>
                      <a:pPr marL="342900" lvl="0" indent="-342900">
                        <a:buFont typeface="Symbol" panose="05050102010706020507" pitchFamily="18" charset="2"/>
                        <a:buChar char=""/>
                      </a:pPr>
                      <a:r>
                        <a:rPr lang="en-US" sz="1100" dirty="0">
                          <a:effectLst/>
                          <a:latin typeface="+mn-lt"/>
                          <a:ea typeface="Arial MT"/>
                          <a:cs typeface="Arial MT"/>
                        </a:rPr>
                        <a:t>The letter or certificate confirming that the company is certified to work on a H</a:t>
                      </a:r>
                      <a:r>
                        <a:rPr lang="en-US" sz="1100" baseline="-25000" dirty="0">
                          <a:effectLst/>
                          <a:latin typeface="+mn-lt"/>
                          <a:ea typeface="Arial MT"/>
                          <a:cs typeface="Arial MT"/>
                        </a:rPr>
                        <a:t>2</a:t>
                      </a:r>
                      <a:r>
                        <a:rPr lang="en-US" sz="1100" dirty="0">
                          <a:effectLst/>
                          <a:latin typeface="+mn-lt"/>
                          <a:ea typeface="Arial MT"/>
                          <a:cs typeface="Arial MT"/>
                        </a:rPr>
                        <a:t> plant</a:t>
                      </a:r>
                      <a:endParaRPr lang="en-ZA" sz="1100" dirty="0">
                        <a:effectLst/>
                        <a:latin typeface="+mn-lt"/>
                        <a:ea typeface="Arial MT"/>
                        <a:cs typeface="Arial MT"/>
                      </a:endParaRPr>
                    </a:p>
                  </a:txBody>
                  <a:tcPr marL="68580" marR="68580" marT="0" marB="0"/>
                </a:tc>
                <a:tc>
                  <a:txBody>
                    <a:bodyPr/>
                    <a:lstStyle/>
                    <a:p>
                      <a:pPr marL="0" lvl="0" indent="0">
                        <a:buFont typeface="Symbol" panose="05050102010706020507" pitchFamily="18" charset="2"/>
                        <a:buNone/>
                      </a:pPr>
                      <a:r>
                        <a:rPr lang="en-ZA" sz="1100" dirty="0">
                          <a:effectLst/>
                          <a:latin typeface="+mn-lt"/>
                          <a:ea typeface="Arial MT"/>
                          <a:cs typeface="Arial MT"/>
                        </a:rPr>
                        <a:t>10</a:t>
                      </a:r>
                    </a:p>
                  </a:txBody>
                  <a:tcPr marL="68580" marR="68580" marT="0" marB="0"/>
                </a:tc>
                <a:extLst>
                  <a:ext uri="{0D108BD9-81ED-4DB2-BD59-A6C34878D82A}">
                    <a16:rowId xmlns:a16="http://schemas.microsoft.com/office/drawing/2014/main" val="1948431915"/>
                  </a:ext>
                </a:extLst>
              </a:tr>
            </a:tbl>
          </a:graphicData>
        </a:graphic>
      </p:graphicFrame>
    </p:spTree>
    <p:extLst>
      <p:ext uri="{BB962C8B-B14F-4D97-AF65-F5344CB8AC3E}">
        <p14:creationId xmlns:p14="http://schemas.microsoft.com/office/powerpoint/2010/main" val="3020847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D82B-ADDC-1BD6-0F2F-62A183F0F68C}"/>
              </a:ext>
            </a:extLst>
          </p:cNvPr>
          <p:cNvSpPr>
            <a:spLocks noGrp="1"/>
          </p:cNvSpPr>
          <p:nvPr>
            <p:ph type="title"/>
          </p:nvPr>
        </p:nvSpPr>
        <p:spPr/>
        <p:txBody>
          <a:bodyPr/>
          <a:lstStyle/>
          <a:p>
            <a:r>
              <a:rPr lang="en-GB" dirty="0"/>
              <a:t>Mechanical Specifications</a:t>
            </a:r>
            <a:r>
              <a:rPr lang="en-ZA" dirty="0"/>
              <a:t> (10%)</a:t>
            </a:r>
          </a:p>
        </p:txBody>
      </p:sp>
      <p:graphicFrame>
        <p:nvGraphicFramePr>
          <p:cNvPr id="4" name="Content Placeholder 3">
            <a:extLst>
              <a:ext uri="{FF2B5EF4-FFF2-40B4-BE49-F238E27FC236}">
                <a16:creationId xmlns:a16="http://schemas.microsoft.com/office/drawing/2014/main" id="{533F0CF1-07BC-121B-1EDD-18449D84AE67}"/>
              </a:ext>
            </a:extLst>
          </p:cNvPr>
          <p:cNvGraphicFramePr>
            <a:graphicFrameLocks/>
          </p:cNvGraphicFramePr>
          <p:nvPr>
            <p:extLst>
              <p:ext uri="{D42A27DB-BD31-4B8C-83A1-F6EECF244321}">
                <p14:modId xmlns:p14="http://schemas.microsoft.com/office/powerpoint/2010/main" val="4137820206"/>
              </p:ext>
            </p:extLst>
          </p:nvPr>
        </p:nvGraphicFramePr>
        <p:xfrm>
          <a:off x="336000" y="1509713"/>
          <a:ext cx="11520000" cy="230632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964980608"/>
                    </a:ext>
                  </a:extLst>
                </a:gridCol>
                <a:gridCol w="10080000">
                  <a:extLst>
                    <a:ext uri="{9D8B030D-6E8A-4147-A177-3AD203B41FA5}">
                      <a16:colId xmlns:a16="http://schemas.microsoft.com/office/drawing/2014/main" val="944149977"/>
                    </a:ext>
                  </a:extLst>
                </a:gridCol>
                <a:gridCol w="720000">
                  <a:extLst>
                    <a:ext uri="{9D8B030D-6E8A-4147-A177-3AD203B41FA5}">
                      <a16:colId xmlns:a16="http://schemas.microsoft.com/office/drawing/2014/main" val="1882712434"/>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3014974230"/>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3.1</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 method statement and deviation schedule together with design detail (technical data sheets, drawings, P&amp;IDs etc.), will be assessed to ensure that the hydrogen generating plant meets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the requirements listed in the standards and</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specifications.</a:t>
                      </a:r>
                      <a:r>
                        <a:rPr lang="en-ZA" sz="1200" spc="5" dirty="0">
                          <a:effectLst/>
                          <a:latin typeface="+mn-lt"/>
                          <a:ea typeface="Times New Roman" panose="02020603050405020304" pitchFamily="18" charset="0"/>
                        </a:rPr>
                        <a:t> </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4239516727"/>
                  </a:ext>
                </a:extLst>
              </a:tr>
              <a:tr h="245427">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dirty="0">
                          <a:effectLst/>
                          <a:latin typeface="+mn-lt"/>
                          <a:ea typeface="Calibri" panose="020F0502020204030204" pitchFamily="34" charset="0"/>
                        </a:rPr>
                        <a:t>3.2</a:t>
                      </a: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 CV of the Lead Discipline Engineer or Technologist (or other CVs of key personnel within the Mechanical Engineering field who are involved during the design, construction or commissioning phase of the project) will be evaluated to ensure a minimum of 5 years’ experience and professional registrations with the respective Governing bodies (such as ECSA or Equivalent).  CV of key personnel proving hydrogen generating plant and </a:t>
                      </a:r>
                      <a:r>
                        <a:rPr lang="en-ZA" sz="1200" b="0" dirty="0" err="1">
                          <a:effectLst/>
                          <a:latin typeface="+mn-lt"/>
                          <a:ea typeface="Times New Roman" panose="02020603050405020304" pitchFamily="18" charset="0"/>
                        </a:rPr>
                        <a:t>BoP</a:t>
                      </a:r>
                      <a:r>
                        <a:rPr lang="en-ZA" sz="1200" b="0" dirty="0">
                          <a:effectLst/>
                          <a:latin typeface="+mn-lt"/>
                          <a:ea typeface="Times New Roman" panose="02020603050405020304" pitchFamily="18" charset="0"/>
                        </a:rPr>
                        <a:t>, design, installation </a:t>
                      </a:r>
                      <a:r>
                        <a:rPr lang="en-ZA" sz="1200" dirty="0">
                          <a:effectLst/>
                          <a:latin typeface="+mn-lt"/>
                          <a:ea typeface="Times New Roman" panose="02020603050405020304" pitchFamily="18" charset="0"/>
                        </a:rPr>
                        <a:t>and commissioning experience and capability etc., </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 </a:t>
                      </a: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3285820152"/>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3.3</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Maintenance strategy and spares</a:t>
                      </a: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20</a:t>
                      </a:r>
                    </a:p>
                  </a:txBody>
                  <a:tcPr marL="68580" marR="68580" marT="0" marB="0"/>
                </a:tc>
                <a:extLst>
                  <a:ext uri="{0D108BD9-81ED-4DB2-BD59-A6C34878D82A}">
                    <a16:rowId xmlns:a16="http://schemas.microsoft.com/office/drawing/2014/main" val="3630210285"/>
                  </a:ext>
                </a:extLst>
              </a:tr>
            </a:tbl>
          </a:graphicData>
        </a:graphic>
      </p:graphicFrame>
    </p:spTree>
    <p:extLst>
      <p:ext uri="{BB962C8B-B14F-4D97-AF65-F5344CB8AC3E}">
        <p14:creationId xmlns:p14="http://schemas.microsoft.com/office/powerpoint/2010/main" val="139446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138D3-75E2-CBFC-BB6A-D74813B92D86}"/>
              </a:ext>
            </a:extLst>
          </p:cNvPr>
          <p:cNvSpPr>
            <a:spLocks noGrp="1"/>
          </p:cNvSpPr>
          <p:nvPr>
            <p:ph type="title"/>
          </p:nvPr>
        </p:nvSpPr>
        <p:spPr/>
        <p:txBody>
          <a:bodyPr/>
          <a:lstStyle/>
          <a:p>
            <a:r>
              <a:rPr lang="en-GB" dirty="0"/>
              <a:t>Control and Instrumentation (10%)</a:t>
            </a:r>
            <a:endParaRPr lang="en-ZA" dirty="0"/>
          </a:p>
        </p:txBody>
      </p:sp>
      <p:graphicFrame>
        <p:nvGraphicFramePr>
          <p:cNvPr id="10" name="Table 9">
            <a:extLst>
              <a:ext uri="{FF2B5EF4-FFF2-40B4-BE49-F238E27FC236}">
                <a16:creationId xmlns:a16="http://schemas.microsoft.com/office/drawing/2014/main" id="{349F6CE4-8EE2-BBD5-285F-A4622FADBEF1}"/>
              </a:ext>
            </a:extLst>
          </p:cNvPr>
          <p:cNvGraphicFramePr>
            <a:graphicFrameLocks noGrp="1"/>
          </p:cNvGraphicFramePr>
          <p:nvPr>
            <p:extLst>
              <p:ext uri="{D42A27DB-BD31-4B8C-83A1-F6EECF244321}">
                <p14:modId xmlns:p14="http://schemas.microsoft.com/office/powerpoint/2010/main" val="532216537"/>
              </p:ext>
            </p:extLst>
          </p:nvPr>
        </p:nvGraphicFramePr>
        <p:xfrm>
          <a:off x="336000" y="1432560"/>
          <a:ext cx="11520000" cy="33121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309198930"/>
                    </a:ext>
                  </a:extLst>
                </a:gridCol>
                <a:gridCol w="10080000">
                  <a:extLst>
                    <a:ext uri="{9D8B030D-6E8A-4147-A177-3AD203B41FA5}">
                      <a16:colId xmlns:a16="http://schemas.microsoft.com/office/drawing/2014/main" val="764564224"/>
                    </a:ext>
                  </a:extLst>
                </a:gridCol>
                <a:gridCol w="720000">
                  <a:extLst>
                    <a:ext uri="{9D8B030D-6E8A-4147-A177-3AD203B41FA5}">
                      <a16:colId xmlns:a16="http://schemas.microsoft.com/office/drawing/2014/main" val="3907811282"/>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3761710526"/>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dirty="0">
                          <a:effectLst/>
                          <a:latin typeface="+mn-lt"/>
                          <a:ea typeface="Calibri" panose="020F0502020204030204" pitchFamily="34" charset="0"/>
                        </a:rPr>
                        <a:t>4.1</a:t>
                      </a: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 contractor provides a high level C&amp;I architecture drawing, clearly showing all interfaces and the different Ex zones. The architectural drawing as a minimum shows the following:</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Interface with electrical systems</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Interface with the existing PV plant</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Interface with the existing fire detection system (FDS)</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Third party interface through the Eskom IT network</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marL="0" lvl="0" indent="0" algn="l">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3406542809"/>
                  </a:ext>
                </a:extLst>
              </a:tr>
              <a:tr h="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4.2</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 Tenderer must provide a minimum of three contactable reference plants where the proposed SCADA solution has been implemented. This can be presented in a table indicating plant name, commissioning date and SCADA used. The plants should be contactable and SCADA availability figures must be provided. The SCADA software and support (in terms of updates) must also be included. </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4022566555"/>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4.3</a:t>
                      </a:r>
                      <a:endParaRPr lang="en-ZA" sz="1200">
                        <a:effectLst/>
                        <a:latin typeface="+mn-lt"/>
                        <a:ea typeface="Times New Roman" panose="02020603050405020304" pitchFamily="18" charset="0"/>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ea typeface="Times New Roman" panose="02020603050405020304" pitchFamily="18" charset="0"/>
                        </a:rPr>
                        <a:t>The contractor provides all datasheets for the equipment that forms part of the C&amp;I works. This includes but is not limited to field equipment, SCADA (All components forming the SCADA system), and HMI (All Components forming the human machine interface).</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200" dirty="0">
                        <a:effectLst/>
                        <a:latin typeface="+mn-lt"/>
                        <a:ea typeface="Times New Roman" panose="02020603050405020304" pitchFamily="18" charset="0"/>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mn-lt"/>
                          <a:ea typeface="Times New Roman" panose="02020603050405020304" pitchFamily="18" charset="0"/>
                        </a:rPr>
                        <a:t>20</a:t>
                      </a:r>
                    </a:p>
                  </a:txBody>
                  <a:tcPr marL="68580" marR="68580" marT="0" marB="0"/>
                </a:tc>
                <a:extLst>
                  <a:ext uri="{0D108BD9-81ED-4DB2-BD59-A6C34878D82A}">
                    <a16:rowId xmlns:a16="http://schemas.microsoft.com/office/drawing/2014/main" val="1638451494"/>
                  </a:ext>
                </a:extLst>
              </a:tr>
            </a:tbl>
          </a:graphicData>
        </a:graphic>
      </p:graphicFrame>
    </p:spTree>
    <p:extLst>
      <p:ext uri="{BB962C8B-B14F-4D97-AF65-F5344CB8AC3E}">
        <p14:creationId xmlns:p14="http://schemas.microsoft.com/office/powerpoint/2010/main" val="2312365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16573-47B7-ECAE-4CDC-DC9E6FE3CD7C}"/>
              </a:ext>
            </a:extLst>
          </p:cNvPr>
          <p:cNvSpPr>
            <a:spLocks noGrp="1"/>
          </p:cNvSpPr>
          <p:nvPr>
            <p:ph type="title"/>
          </p:nvPr>
        </p:nvSpPr>
        <p:spPr/>
        <p:txBody>
          <a:bodyPr/>
          <a:lstStyle/>
          <a:p>
            <a:r>
              <a:rPr lang="en-GB" dirty="0"/>
              <a:t>Electrical</a:t>
            </a:r>
            <a:r>
              <a:rPr lang="en-ZA" dirty="0"/>
              <a:t> (10%)</a:t>
            </a:r>
          </a:p>
        </p:txBody>
      </p:sp>
      <p:graphicFrame>
        <p:nvGraphicFramePr>
          <p:cNvPr id="4" name="Table 3">
            <a:extLst>
              <a:ext uri="{FF2B5EF4-FFF2-40B4-BE49-F238E27FC236}">
                <a16:creationId xmlns:a16="http://schemas.microsoft.com/office/drawing/2014/main" id="{6B67D6C9-4541-9E39-F96B-C40F58F0B4AF}"/>
              </a:ext>
            </a:extLst>
          </p:cNvPr>
          <p:cNvGraphicFramePr>
            <a:graphicFrameLocks noGrp="1"/>
          </p:cNvGraphicFramePr>
          <p:nvPr>
            <p:extLst>
              <p:ext uri="{D42A27DB-BD31-4B8C-83A1-F6EECF244321}">
                <p14:modId xmlns:p14="http://schemas.microsoft.com/office/powerpoint/2010/main" val="2073282426"/>
              </p:ext>
            </p:extLst>
          </p:nvPr>
        </p:nvGraphicFramePr>
        <p:xfrm>
          <a:off x="336000" y="1511946"/>
          <a:ext cx="11520000" cy="97028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329657538"/>
                    </a:ext>
                  </a:extLst>
                </a:gridCol>
                <a:gridCol w="10080000">
                  <a:extLst>
                    <a:ext uri="{9D8B030D-6E8A-4147-A177-3AD203B41FA5}">
                      <a16:colId xmlns:a16="http://schemas.microsoft.com/office/drawing/2014/main" val="4068314972"/>
                    </a:ext>
                  </a:extLst>
                </a:gridCol>
                <a:gridCol w="720000">
                  <a:extLst>
                    <a:ext uri="{9D8B030D-6E8A-4147-A177-3AD203B41FA5}">
                      <a16:colId xmlns:a16="http://schemas.microsoft.com/office/drawing/2014/main" val="2827030486"/>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4069117196"/>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5.1</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Level of compliance to 240-RT&amp;D-151 Specification for Renewable Hydrogen Facility will be assessed in terms of the details provided by the contractor on 240-RT&amp;D-782 Technical Schedule for Renewable Hydrogen Facility, Schedule F and the method statement.</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100</a:t>
                      </a:r>
                    </a:p>
                  </a:txBody>
                  <a:tcPr marL="68580" marR="68580" marT="0" marB="0"/>
                </a:tc>
                <a:extLst>
                  <a:ext uri="{0D108BD9-81ED-4DB2-BD59-A6C34878D82A}">
                    <a16:rowId xmlns:a16="http://schemas.microsoft.com/office/drawing/2014/main" val="723851763"/>
                  </a:ext>
                </a:extLst>
              </a:tr>
            </a:tbl>
          </a:graphicData>
        </a:graphic>
      </p:graphicFrame>
    </p:spTree>
    <p:extLst>
      <p:ext uri="{BB962C8B-B14F-4D97-AF65-F5344CB8AC3E}">
        <p14:creationId xmlns:p14="http://schemas.microsoft.com/office/powerpoint/2010/main" val="3955782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6C3FF-5370-0E58-DB19-03E99E901628}"/>
              </a:ext>
            </a:extLst>
          </p:cNvPr>
          <p:cNvSpPr>
            <a:spLocks noGrp="1"/>
          </p:cNvSpPr>
          <p:nvPr>
            <p:ph type="title"/>
          </p:nvPr>
        </p:nvSpPr>
        <p:spPr/>
        <p:txBody>
          <a:bodyPr/>
          <a:lstStyle/>
          <a:p>
            <a:r>
              <a:rPr lang="en-GB" dirty="0"/>
              <a:t>Civil</a:t>
            </a:r>
            <a:r>
              <a:rPr lang="en-ZA" dirty="0"/>
              <a:t> (10%)</a:t>
            </a:r>
          </a:p>
        </p:txBody>
      </p:sp>
      <p:graphicFrame>
        <p:nvGraphicFramePr>
          <p:cNvPr id="4" name="Table 3">
            <a:extLst>
              <a:ext uri="{FF2B5EF4-FFF2-40B4-BE49-F238E27FC236}">
                <a16:creationId xmlns:a16="http://schemas.microsoft.com/office/drawing/2014/main" id="{D2A60AAE-42B6-A779-5305-952B53D7842C}"/>
              </a:ext>
            </a:extLst>
          </p:cNvPr>
          <p:cNvGraphicFramePr>
            <a:graphicFrameLocks noGrp="1"/>
          </p:cNvGraphicFramePr>
          <p:nvPr>
            <p:extLst>
              <p:ext uri="{D42A27DB-BD31-4B8C-83A1-F6EECF244321}">
                <p14:modId xmlns:p14="http://schemas.microsoft.com/office/powerpoint/2010/main" val="2074636181"/>
              </p:ext>
            </p:extLst>
          </p:nvPr>
        </p:nvGraphicFramePr>
        <p:xfrm>
          <a:off x="336000" y="1499721"/>
          <a:ext cx="11520000" cy="21437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949979945"/>
                    </a:ext>
                  </a:extLst>
                </a:gridCol>
                <a:gridCol w="10080000">
                  <a:extLst>
                    <a:ext uri="{9D8B030D-6E8A-4147-A177-3AD203B41FA5}">
                      <a16:colId xmlns:a16="http://schemas.microsoft.com/office/drawing/2014/main" val="693440711"/>
                    </a:ext>
                  </a:extLst>
                </a:gridCol>
                <a:gridCol w="720000">
                  <a:extLst>
                    <a:ext uri="{9D8B030D-6E8A-4147-A177-3AD203B41FA5}">
                      <a16:colId xmlns:a16="http://schemas.microsoft.com/office/drawing/2014/main" val="2123097316"/>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4116207050"/>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dirty="0">
                          <a:effectLst/>
                          <a:latin typeface="+mn-lt"/>
                          <a:ea typeface="Calibri" panose="020F0502020204030204" pitchFamily="34" charset="0"/>
                        </a:rPr>
                        <a:t>6.1</a:t>
                      </a:r>
                      <a:endParaRPr lang="en-ZA" sz="1200" dirty="0">
                        <a:effectLst/>
                        <a:latin typeface="+mn-lt"/>
                        <a:ea typeface="Times New Roman" panose="02020603050405020304" pitchFamily="18" charset="0"/>
                      </a:endParaRPr>
                    </a:p>
                  </a:txBody>
                  <a:tcPr marL="68580" marR="68580" marT="0" marB="0"/>
                </a:tc>
                <a:tc>
                  <a:txBody>
                    <a:bodyPr/>
                    <a:lstStyle/>
                    <a:p>
                      <a:pPr marR="273685">
                        <a:buNone/>
                      </a:pPr>
                      <a:r>
                        <a:rPr lang="en-ZA" sz="1200" dirty="0">
                          <a:effectLst/>
                          <a:latin typeface="+mn-lt"/>
                          <a:ea typeface="Arial MT"/>
                          <a:cs typeface="Arial MT"/>
                        </a:rPr>
                        <a:t>Provide a detailed method statement and Deviation schedule for the Hydrogen generation plant, in line with the requirements listed in the standards and</a:t>
                      </a:r>
                      <a:r>
                        <a:rPr lang="en-ZA" sz="1200" spc="5" dirty="0">
                          <a:effectLst/>
                          <a:latin typeface="+mn-lt"/>
                          <a:ea typeface="Arial MT"/>
                          <a:cs typeface="Arial MT"/>
                        </a:rPr>
                        <a:t> </a:t>
                      </a:r>
                      <a:r>
                        <a:rPr lang="en-ZA" sz="1200" dirty="0">
                          <a:effectLst/>
                          <a:latin typeface="+mn-lt"/>
                          <a:ea typeface="Arial MT"/>
                          <a:cs typeface="Arial MT"/>
                        </a:rPr>
                        <a:t>specifications. This method statement must clearly</a:t>
                      </a:r>
                      <a:r>
                        <a:rPr lang="en-ZA" sz="1200" spc="5" dirty="0">
                          <a:effectLst/>
                          <a:latin typeface="+mn-lt"/>
                          <a:ea typeface="Arial MT"/>
                          <a:cs typeface="Arial MT"/>
                        </a:rPr>
                        <a:t> </a:t>
                      </a:r>
                      <a:r>
                        <a:rPr lang="en-ZA" sz="1200" dirty="0">
                          <a:effectLst/>
                          <a:latin typeface="+mn-lt"/>
                          <a:ea typeface="Arial MT"/>
                          <a:cs typeface="Arial MT"/>
                        </a:rPr>
                        <a:t>demonstrate a complete understanding of, and capability to perform</a:t>
                      </a:r>
                      <a:r>
                        <a:rPr lang="en-ZA" sz="1200" spc="-10" dirty="0">
                          <a:effectLst/>
                          <a:latin typeface="+mn-lt"/>
                          <a:ea typeface="Arial MT"/>
                          <a:cs typeface="Arial MT"/>
                        </a:rPr>
                        <a:t> </a:t>
                      </a:r>
                      <a:r>
                        <a:rPr lang="en-ZA" sz="1200" dirty="0">
                          <a:effectLst/>
                          <a:latin typeface="+mn-lt"/>
                          <a:ea typeface="Arial MT"/>
                          <a:cs typeface="Arial MT"/>
                        </a:rPr>
                        <a:t>the</a:t>
                      </a:r>
                      <a:r>
                        <a:rPr lang="en-ZA" sz="1200" spc="-15" dirty="0">
                          <a:effectLst/>
                          <a:latin typeface="+mn-lt"/>
                          <a:ea typeface="Arial MT"/>
                          <a:cs typeface="Arial MT"/>
                        </a:rPr>
                        <a:t> </a:t>
                      </a:r>
                      <a:r>
                        <a:rPr lang="en-ZA" sz="1200" dirty="0">
                          <a:effectLst/>
                          <a:latin typeface="+mn-lt"/>
                          <a:ea typeface="Arial MT"/>
                          <a:cs typeface="Arial MT"/>
                        </a:rPr>
                        <a:t>civil scope of</a:t>
                      </a:r>
                      <a:r>
                        <a:rPr lang="en-ZA" sz="1200" spc="5" dirty="0">
                          <a:effectLst/>
                          <a:latin typeface="+mn-lt"/>
                          <a:ea typeface="Arial MT"/>
                          <a:cs typeface="Arial MT"/>
                        </a:rPr>
                        <a:t> </a:t>
                      </a:r>
                      <a:r>
                        <a:rPr lang="en-ZA" sz="1200" dirty="0">
                          <a:effectLst/>
                          <a:latin typeface="+mn-lt"/>
                          <a:ea typeface="Arial MT"/>
                          <a:cs typeface="Arial MT"/>
                        </a:rPr>
                        <a:t>work</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Note: Any other relevant information</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needed to demonstrate a compliance to civil requirement can be submitted</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50</a:t>
                      </a:r>
                    </a:p>
                  </a:txBody>
                  <a:tcPr marL="68580" marR="68580" marT="0" marB="0"/>
                </a:tc>
                <a:extLst>
                  <a:ext uri="{0D108BD9-81ED-4DB2-BD59-A6C34878D82A}">
                    <a16:rowId xmlns:a16="http://schemas.microsoft.com/office/drawing/2014/main" val="2630951413"/>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dirty="0">
                          <a:effectLst/>
                          <a:latin typeface="+mn-lt"/>
                          <a:ea typeface="Calibri" panose="020F0502020204030204" pitchFamily="34" charset="0"/>
                        </a:rPr>
                        <a:t>6.2</a:t>
                      </a: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 CV’s of the Lead Discipline Engineer or Technologist (or other CV’s of key personnel within the Civil Engineering field who are involved during the design, construction or commissioning phase of the project) will be evaluated to ensure a minimum of 5 years’ experience and professional registrations with the respective Governing bodies (such as ECSA or Equivalent)</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solidFill>
                            <a:srgbClr val="0000FF"/>
                          </a:solidFill>
                          <a:effectLst/>
                          <a:latin typeface="+mn-lt"/>
                          <a:ea typeface="Times New Roman" panose="02020603050405020304" pitchFamily="18" charset="0"/>
                        </a:rPr>
                        <a:t> </a:t>
                      </a: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50</a:t>
                      </a:r>
                    </a:p>
                  </a:txBody>
                  <a:tcPr marL="68580" marR="68580" marT="0" marB="0"/>
                </a:tc>
                <a:extLst>
                  <a:ext uri="{0D108BD9-81ED-4DB2-BD59-A6C34878D82A}">
                    <a16:rowId xmlns:a16="http://schemas.microsoft.com/office/drawing/2014/main" val="325334494"/>
                  </a:ext>
                </a:extLst>
              </a:tr>
            </a:tbl>
          </a:graphicData>
        </a:graphic>
      </p:graphicFrame>
    </p:spTree>
    <p:extLst>
      <p:ext uri="{BB962C8B-B14F-4D97-AF65-F5344CB8AC3E}">
        <p14:creationId xmlns:p14="http://schemas.microsoft.com/office/powerpoint/2010/main" val="1234475150"/>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A1C65-8BB0-69A0-8989-4E45F085A4DF}"/>
              </a:ext>
            </a:extLst>
          </p:cNvPr>
          <p:cNvSpPr>
            <a:spLocks noGrp="1"/>
          </p:cNvSpPr>
          <p:nvPr>
            <p:ph type="title"/>
          </p:nvPr>
        </p:nvSpPr>
        <p:spPr/>
        <p:txBody>
          <a:bodyPr/>
          <a:lstStyle/>
          <a:p>
            <a:r>
              <a:rPr lang="en-GB" dirty="0"/>
              <a:t>Fire Protection </a:t>
            </a:r>
            <a:r>
              <a:rPr lang="en-ZA" dirty="0"/>
              <a:t>(10%)</a:t>
            </a:r>
          </a:p>
        </p:txBody>
      </p:sp>
      <p:graphicFrame>
        <p:nvGraphicFramePr>
          <p:cNvPr id="4" name="Table 3">
            <a:extLst>
              <a:ext uri="{FF2B5EF4-FFF2-40B4-BE49-F238E27FC236}">
                <a16:creationId xmlns:a16="http://schemas.microsoft.com/office/drawing/2014/main" id="{F191CC8F-B34F-F570-C5B5-8B51FB97370B}"/>
              </a:ext>
            </a:extLst>
          </p:cNvPr>
          <p:cNvGraphicFramePr>
            <a:graphicFrameLocks noGrp="1"/>
          </p:cNvGraphicFramePr>
          <p:nvPr>
            <p:extLst>
              <p:ext uri="{D42A27DB-BD31-4B8C-83A1-F6EECF244321}">
                <p14:modId xmlns:p14="http://schemas.microsoft.com/office/powerpoint/2010/main" val="4193131566"/>
              </p:ext>
            </p:extLst>
          </p:nvPr>
        </p:nvGraphicFramePr>
        <p:xfrm>
          <a:off x="336000" y="1236980"/>
          <a:ext cx="11520000" cy="438404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687088828"/>
                    </a:ext>
                  </a:extLst>
                </a:gridCol>
                <a:gridCol w="10080000">
                  <a:extLst>
                    <a:ext uri="{9D8B030D-6E8A-4147-A177-3AD203B41FA5}">
                      <a16:colId xmlns:a16="http://schemas.microsoft.com/office/drawing/2014/main" val="666679438"/>
                    </a:ext>
                  </a:extLst>
                </a:gridCol>
                <a:gridCol w="720000">
                  <a:extLst>
                    <a:ext uri="{9D8B030D-6E8A-4147-A177-3AD203B41FA5}">
                      <a16:colId xmlns:a16="http://schemas.microsoft.com/office/drawing/2014/main" val="1314641074"/>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3295847584"/>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7.1</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The</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firefighting</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system (Protection System)</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meets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the</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provisions of specified standards.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Full</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achievement</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of</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the</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requirements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specified in the enquiry, demonstrated</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strengths,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no</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errors,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weaknesses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or</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omissions.</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Excellent</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response</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which</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demonstrates the ability to deliver the</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Fire Protection scope far in excess of</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minimum</a:t>
                      </a:r>
                      <a:r>
                        <a:rPr lang="en-ZA" sz="1200" spc="-10" dirty="0">
                          <a:effectLst/>
                          <a:latin typeface="+mn-lt"/>
                          <a:ea typeface="Times New Roman" panose="02020603050405020304" pitchFamily="18" charset="0"/>
                        </a:rPr>
                        <a:t> </a:t>
                      </a:r>
                      <a:r>
                        <a:rPr lang="en-ZA" sz="1200" dirty="0">
                          <a:effectLst/>
                          <a:latin typeface="+mn-lt"/>
                          <a:ea typeface="Times New Roman" panose="02020603050405020304" pitchFamily="18" charset="0"/>
                        </a:rPr>
                        <a:t>requirements.</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200"/>
                        </a:spcBef>
                        <a:spcAft>
                          <a:spcPts val="200"/>
                        </a:spcAft>
                        <a:buClrTx/>
                        <a:buSzTx/>
                        <a:buFontTx/>
                        <a:buNone/>
                        <a:tabLst>
                          <a:tab pos="252095" algn="l"/>
                          <a:tab pos="504190" algn="l"/>
                          <a:tab pos="756285" algn="l"/>
                          <a:tab pos="1007745" algn="l"/>
                          <a:tab pos="1259840" algn="l"/>
                          <a:tab pos="1511935" algn="l"/>
                          <a:tab pos="1764030" algn="l"/>
                          <a:tab pos="2016125" algn="l"/>
                          <a:tab pos="2268220" algn="l"/>
                        </a:tabLst>
                        <a:defRPr/>
                      </a:pPr>
                      <a:r>
                        <a:rPr lang="en-US" sz="1200" dirty="0">
                          <a:effectLst/>
                          <a:latin typeface="+mn-lt"/>
                          <a:ea typeface="Times New Roman" panose="02020603050405020304" pitchFamily="18" charset="0"/>
                        </a:rPr>
                        <a:t>“The tenderer is required to provide a method statement detailing how they intend to comply with the fire protection sections of 240-RT&amp;D-151 Specification for Renewable Hydrogen Facility. This method statement must include the fire protection high level design base, technical data sheets for proposed equipment, plant &amp; instrumentation. Proof of the offered system compliance with the latest version of SANS 10139.”</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718577011"/>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dirty="0">
                          <a:effectLst/>
                          <a:latin typeface="+mn-lt"/>
                          <a:ea typeface="Calibri" panose="020F0502020204030204" pitchFamily="34" charset="0"/>
                        </a:rPr>
                        <a:t>7.2</a:t>
                      </a:r>
                      <a:endParaRPr lang="en-ZA" sz="1200" dirty="0">
                        <a:effectLst/>
                        <a:latin typeface="+mn-lt"/>
                        <a:ea typeface="Times New Roman" panose="02020603050405020304" pitchFamily="18" charset="0"/>
                      </a:endParaRPr>
                    </a:p>
                  </a:txBody>
                  <a:tcPr marL="68580" marR="68580" marT="0" marB="0"/>
                </a:tc>
                <a:tc>
                  <a:txBody>
                    <a:bodyPr/>
                    <a:lstStyle/>
                    <a:p>
                      <a:pPr marR="203835">
                        <a:buNone/>
                      </a:pPr>
                      <a:r>
                        <a:rPr lang="en-ZA" sz="1200" dirty="0">
                          <a:effectLst/>
                          <a:latin typeface="+mn-lt"/>
                          <a:ea typeface="Arial MT"/>
                          <a:cs typeface="Arial MT"/>
                        </a:rPr>
                        <a:t>Fire Detection System: The fire detection system meets the provisions of specified standards. Full achievement of the requirements specified in the enquiry, demonstrated strengths, no errors, weaknesses or omissions.</a:t>
                      </a:r>
                    </a:p>
                    <a:p>
                      <a:pPr marR="203835">
                        <a:buNone/>
                      </a:pPr>
                      <a:endParaRPr lang="en-ZA" sz="1200" dirty="0">
                        <a:effectLst/>
                        <a:latin typeface="+mn-lt"/>
                        <a:ea typeface="Arial MT"/>
                        <a:cs typeface="Arial MT"/>
                      </a:endParaRPr>
                    </a:p>
                  </a:txBody>
                  <a:tcPr marL="68580" marR="68580" marT="0" marB="0"/>
                </a:tc>
                <a:tc>
                  <a:txBody>
                    <a:bodyPr/>
                    <a:lstStyle/>
                    <a:p>
                      <a:pPr marR="203835">
                        <a:buNone/>
                      </a:pPr>
                      <a:r>
                        <a:rPr lang="en-ZA" sz="1200" dirty="0">
                          <a:effectLst/>
                          <a:latin typeface="+mn-lt"/>
                          <a:ea typeface="Arial MT"/>
                          <a:cs typeface="Arial MT"/>
                        </a:rPr>
                        <a:t>30</a:t>
                      </a:r>
                    </a:p>
                  </a:txBody>
                  <a:tcPr marL="68580" marR="68580" marT="0" marB="0"/>
                </a:tc>
                <a:extLst>
                  <a:ext uri="{0D108BD9-81ED-4DB2-BD59-A6C34878D82A}">
                    <a16:rowId xmlns:a16="http://schemas.microsoft.com/office/drawing/2014/main" val="1515829683"/>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7</a:t>
                      </a:r>
                      <a:r>
                        <a:rPr lang="en-GB" sz="1200">
                          <a:effectLst/>
                          <a:latin typeface="+mn-lt"/>
                          <a:ea typeface="Calibri" panose="020F0502020204030204" pitchFamily="34" charset="0"/>
                        </a:rPr>
                        <a:t>.3</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By virtue of the Department of Employment and Labour (DEOL) mandate to the South African Qualifications and Certification Committee (SAQCC), any person designing, installing, commissioning or maintaining Fire Detection System needs to be certified by SAQCC at the appropriate level. The Contractor or the nominated sub-contractor provides proof of paid-up valid registration with the SAQCC-fire. The proof is submitted as the following documents: </a:t>
                      </a:r>
                    </a:p>
                    <a:p>
                      <a:pPr marL="541338" lvl="2" indent="-363538" algn="l">
                        <a:spcBef>
                          <a:spcPts val="200"/>
                        </a:spcBef>
                        <a:spcAft>
                          <a:spcPts val="200"/>
                        </a:spcAft>
                        <a:buFont typeface="+mj-lt"/>
                        <a:buAutoNum type="arabicPeriod"/>
                        <a:tabLst>
                          <a:tab pos="250825" algn="l"/>
                          <a:tab pos="449263" algn="l"/>
                          <a:tab pos="755650" algn="l"/>
                          <a:tab pos="1006475" algn="l"/>
                          <a:tab pos="1258888" algn="l"/>
                          <a:tab pos="1511300" algn="l"/>
                          <a:tab pos="1763713" algn="l"/>
                          <a:tab pos="2016125" algn="l"/>
                          <a:tab pos="2266950" algn="l"/>
                        </a:tabLst>
                      </a:pPr>
                      <a:r>
                        <a:rPr lang="en-ZA" sz="1200" dirty="0">
                          <a:effectLst/>
                          <a:latin typeface="+mn-lt"/>
                          <a:ea typeface="Times New Roman" panose="02020603050405020304" pitchFamily="18" charset="0"/>
                        </a:rPr>
                        <a:t>Fire Detection System: Proof of certification with FDIA (Fire Detection Installers Association) or FSIB (Fire Support Interoperability Board).</a:t>
                      </a:r>
                    </a:p>
                    <a:p>
                      <a:pPr marL="541338" lvl="2" indent="-363538" algn="l">
                        <a:spcBef>
                          <a:spcPts val="200"/>
                        </a:spcBef>
                        <a:spcAft>
                          <a:spcPts val="200"/>
                        </a:spcAft>
                        <a:buFont typeface="+mj-lt"/>
                        <a:buAutoNum type="arabicPeriod"/>
                        <a:tabLst>
                          <a:tab pos="250825" algn="l"/>
                          <a:tab pos="449263" algn="l"/>
                          <a:tab pos="755650" algn="l"/>
                          <a:tab pos="1006475" algn="l"/>
                          <a:tab pos="1258888" algn="l"/>
                          <a:tab pos="1511300" algn="l"/>
                          <a:tab pos="1763713" algn="l"/>
                          <a:tab pos="2016125" algn="l"/>
                          <a:tab pos="2266950" algn="l"/>
                        </a:tabLst>
                      </a:pPr>
                      <a:r>
                        <a:rPr lang="en-ZA" sz="1200" dirty="0">
                          <a:effectLst/>
                          <a:latin typeface="+mn-lt"/>
                          <a:ea typeface="Times New Roman" panose="02020603050405020304" pitchFamily="18" charset="0"/>
                        </a:rPr>
                        <a:t>Person’s SAQCC registration card, with visible registration number and category registered for.</a:t>
                      </a:r>
                    </a:p>
                    <a:p>
                      <a:pPr marL="541338" lvl="2" indent="-363538" algn="l">
                        <a:spcBef>
                          <a:spcPts val="200"/>
                        </a:spcBef>
                        <a:spcAft>
                          <a:spcPts val="200"/>
                        </a:spcAft>
                        <a:buFont typeface="+mj-lt"/>
                        <a:buAutoNum type="arabicPeriod"/>
                        <a:tabLst>
                          <a:tab pos="250825" algn="l"/>
                          <a:tab pos="449263" algn="l"/>
                          <a:tab pos="755650" algn="l"/>
                          <a:tab pos="1006475" algn="l"/>
                          <a:tab pos="1258888" algn="l"/>
                          <a:tab pos="1511300" algn="l"/>
                          <a:tab pos="1763713" algn="l"/>
                          <a:tab pos="2016125" algn="l"/>
                          <a:tab pos="2266950" algn="l"/>
                        </a:tabLst>
                      </a:pPr>
                      <a:r>
                        <a:rPr lang="en-ZA" sz="1200" dirty="0">
                          <a:effectLst/>
                          <a:latin typeface="+mn-lt"/>
                          <a:ea typeface="Times New Roman" panose="02020603050405020304" pitchFamily="18" charset="0"/>
                        </a:rPr>
                        <a:t>Signed commitment of undertaking between the Contractor and the nominated sub-contractor if the registered person if associated with a sub-contractor. *Where the Contractor provides certificate(s) of the registered person(s), it is accompanied by the person(s) C.V.</a:t>
                      </a:r>
                    </a:p>
                    <a:p>
                      <a:pPr marL="1143000" lvl="2" indent="-228600" algn="l">
                        <a:spcBef>
                          <a:spcPts val="200"/>
                        </a:spcBef>
                        <a:spcAft>
                          <a:spcPts val="200"/>
                        </a:spcAft>
                        <a:buFont typeface="+mj-lt"/>
                        <a:buAutoNum type="arabicPeriod"/>
                        <a:tabLst>
                          <a:tab pos="252095" algn="l"/>
                          <a:tab pos="504190" algn="l"/>
                          <a:tab pos="756285" algn="l"/>
                          <a:tab pos="1007745" algn="l"/>
                          <a:tab pos="1259840" algn="l"/>
                          <a:tab pos="1511935" algn="l"/>
                          <a:tab pos="1764030" algn="l"/>
                          <a:tab pos="2016125" algn="l"/>
                          <a:tab pos="2268220" algn="l"/>
                        </a:tabLst>
                      </a:pPr>
                      <a:endParaRPr lang="en-ZA" sz="1200" dirty="0">
                        <a:effectLst/>
                        <a:latin typeface="+mn-lt"/>
                        <a:ea typeface="Times New Roman" panose="02020603050405020304" pitchFamily="18" charset="0"/>
                      </a:endParaRPr>
                    </a:p>
                  </a:txBody>
                  <a:tcPr marL="68580" marR="68580" marT="0" marB="0"/>
                </a:tc>
                <a:tc>
                  <a:txBody>
                    <a:bodyPr/>
                    <a:lstStyle/>
                    <a:p>
                      <a:pPr marL="0" lvl="2" indent="0" algn="l">
                        <a:spcBef>
                          <a:spcPts val="200"/>
                        </a:spcBef>
                        <a:spcAft>
                          <a:spcPts val="200"/>
                        </a:spcAft>
                        <a:buFont typeface="+mj-l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30</a:t>
                      </a:r>
                    </a:p>
                  </a:txBody>
                  <a:tcPr marL="68580" marR="68580" marT="0" marB="0"/>
                </a:tc>
                <a:extLst>
                  <a:ext uri="{0D108BD9-81ED-4DB2-BD59-A6C34878D82A}">
                    <a16:rowId xmlns:a16="http://schemas.microsoft.com/office/drawing/2014/main" val="1819374916"/>
                  </a:ext>
                </a:extLst>
              </a:tr>
            </a:tbl>
          </a:graphicData>
        </a:graphic>
      </p:graphicFrame>
    </p:spTree>
    <p:extLst>
      <p:ext uri="{BB962C8B-B14F-4D97-AF65-F5344CB8AC3E}">
        <p14:creationId xmlns:p14="http://schemas.microsoft.com/office/powerpoint/2010/main" val="2495227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82E73-56AD-3714-C3CA-3866631FB051}"/>
              </a:ext>
            </a:extLst>
          </p:cNvPr>
          <p:cNvSpPr>
            <a:spLocks noGrp="1"/>
          </p:cNvSpPr>
          <p:nvPr>
            <p:ph type="title"/>
          </p:nvPr>
        </p:nvSpPr>
        <p:spPr/>
        <p:txBody>
          <a:bodyPr/>
          <a:lstStyle/>
          <a:p>
            <a:r>
              <a:rPr lang="en-GB" dirty="0"/>
              <a:t>Quality Assurance </a:t>
            </a:r>
            <a:r>
              <a:rPr lang="en-ZA" dirty="0"/>
              <a:t>(5%)</a:t>
            </a:r>
          </a:p>
        </p:txBody>
      </p:sp>
      <p:graphicFrame>
        <p:nvGraphicFramePr>
          <p:cNvPr id="4" name="Table 3">
            <a:extLst>
              <a:ext uri="{FF2B5EF4-FFF2-40B4-BE49-F238E27FC236}">
                <a16:creationId xmlns:a16="http://schemas.microsoft.com/office/drawing/2014/main" id="{88A954EE-E762-F666-05C2-A69978F43F77}"/>
              </a:ext>
            </a:extLst>
          </p:cNvPr>
          <p:cNvGraphicFramePr>
            <a:graphicFrameLocks noGrp="1"/>
          </p:cNvGraphicFramePr>
          <p:nvPr>
            <p:extLst>
              <p:ext uri="{D42A27DB-BD31-4B8C-83A1-F6EECF244321}">
                <p14:modId xmlns:p14="http://schemas.microsoft.com/office/powerpoint/2010/main" val="3215903316"/>
              </p:ext>
            </p:extLst>
          </p:nvPr>
        </p:nvGraphicFramePr>
        <p:xfrm>
          <a:off x="336000" y="1473200"/>
          <a:ext cx="11520000" cy="16865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940250930"/>
                    </a:ext>
                  </a:extLst>
                </a:gridCol>
                <a:gridCol w="10080000">
                  <a:extLst>
                    <a:ext uri="{9D8B030D-6E8A-4147-A177-3AD203B41FA5}">
                      <a16:colId xmlns:a16="http://schemas.microsoft.com/office/drawing/2014/main" val="3719820703"/>
                    </a:ext>
                  </a:extLst>
                </a:gridCol>
                <a:gridCol w="720000">
                  <a:extLst>
                    <a:ext uri="{9D8B030D-6E8A-4147-A177-3AD203B41FA5}">
                      <a16:colId xmlns:a16="http://schemas.microsoft.com/office/drawing/2014/main" val="2899350895"/>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1480933006"/>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8.1</a:t>
                      </a:r>
                      <a:endParaRPr lang="en-ZA" sz="1200">
                        <a:effectLst/>
                        <a:latin typeface="+mn-lt"/>
                        <a:ea typeface="Times New Roman" panose="02020603050405020304" pitchFamily="18" charset="0"/>
                      </a:endParaRPr>
                    </a:p>
                  </a:txBody>
                  <a:tcPr marL="68580" marR="68580" marT="0" marB="0"/>
                </a:tc>
                <a:tc>
                  <a:txBody>
                    <a:bodyPr/>
                    <a:lstStyle/>
                    <a:p>
                      <a:pPr marL="66675">
                        <a:buNone/>
                      </a:pPr>
                      <a:r>
                        <a:rPr lang="en-ZA" sz="1200">
                          <a:effectLst/>
                          <a:latin typeface="+mn-lt"/>
                          <a:ea typeface="Arial MT"/>
                          <a:cs typeface="Arial MT"/>
                        </a:rPr>
                        <a:t>Procedures for installation and commissioning show compliance to requirements for Hazloc, Elec. Installation &amp;</a:t>
                      </a:r>
                      <a:r>
                        <a:rPr lang="en-ZA" sz="1200" spc="5">
                          <a:effectLst/>
                          <a:latin typeface="+mn-lt"/>
                          <a:ea typeface="Arial MT"/>
                          <a:cs typeface="Arial MT"/>
                        </a:rPr>
                        <a:t> </a:t>
                      </a:r>
                      <a:r>
                        <a:rPr lang="en-ZA" sz="1200">
                          <a:effectLst/>
                          <a:latin typeface="+mn-lt"/>
                          <a:ea typeface="Arial MT"/>
                          <a:cs typeface="Arial MT"/>
                        </a:rPr>
                        <a:t>Motors</a:t>
                      </a:r>
                      <a:r>
                        <a:rPr lang="en-ZA" sz="1200" spc="5">
                          <a:effectLst/>
                          <a:latin typeface="+mn-lt"/>
                          <a:ea typeface="Arial MT"/>
                          <a:cs typeface="Arial MT"/>
                        </a:rPr>
                        <a:t> </a:t>
                      </a:r>
                      <a:r>
                        <a:rPr lang="en-ZA" sz="1200">
                          <a:effectLst/>
                          <a:latin typeface="+mn-lt"/>
                          <a:ea typeface="Arial MT"/>
                          <a:cs typeface="Arial MT"/>
                        </a:rPr>
                        <a:t>Testing,</a:t>
                      </a:r>
                      <a:r>
                        <a:rPr lang="en-ZA" sz="1200" spc="5">
                          <a:effectLst/>
                          <a:latin typeface="+mn-lt"/>
                          <a:ea typeface="Arial MT"/>
                          <a:cs typeface="Arial MT"/>
                        </a:rPr>
                        <a:t> </a:t>
                      </a:r>
                      <a:r>
                        <a:rPr lang="en-ZA" sz="1200">
                          <a:effectLst/>
                          <a:latin typeface="+mn-lt"/>
                          <a:ea typeface="Arial MT"/>
                          <a:cs typeface="Arial MT"/>
                        </a:rPr>
                        <a:t>with</a:t>
                      </a:r>
                      <a:r>
                        <a:rPr lang="en-ZA" sz="1200" spc="5">
                          <a:effectLst/>
                          <a:latin typeface="+mn-lt"/>
                          <a:ea typeface="Arial MT"/>
                          <a:cs typeface="Arial MT"/>
                        </a:rPr>
                        <a:t> </a:t>
                      </a:r>
                      <a:r>
                        <a:rPr lang="en-ZA" sz="1200">
                          <a:effectLst/>
                          <a:latin typeface="+mn-lt"/>
                          <a:ea typeface="Arial MT"/>
                          <a:cs typeface="Arial MT"/>
                        </a:rPr>
                        <a:t>indicated</a:t>
                      </a:r>
                      <a:r>
                        <a:rPr lang="en-ZA" sz="1200" spc="5">
                          <a:effectLst/>
                          <a:latin typeface="+mn-lt"/>
                          <a:ea typeface="Arial MT"/>
                          <a:cs typeface="Arial MT"/>
                        </a:rPr>
                        <a:t> </a:t>
                      </a:r>
                      <a:r>
                        <a:rPr lang="en-ZA" sz="1200">
                          <a:effectLst/>
                          <a:latin typeface="+mn-lt"/>
                          <a:ea typeface="Arial MT"/>
                          <a:cs typeface="Arial MT"/>
                        </a:rPr>
                        <a:t>compliance</a:t>
                      </a:r>
                      <a:r>
                        <a:rPr lang="en-ZA" sz="1200" spc="5">
                          <a:effectLst/>
                          <a:latin typeface="+mn-lt"/>
                          <a:ea typeface="Arial MT"/>
                          <a:cs typeface="Arial MT"/>
                        </a:rPr>
                        <a:t> </a:t>
                      </a:r>
                      <a:r>
                        <a:rPr lang="en-ZA" sz="1200">
                          <a:effectLst/>
                          <a:latin typeface="+mn-lt"/>
                          <a:ea typeface="Arial MT"/>
                          <a:cs typeface="Arial MT"/>
                        </a:rPr>
                        <a:t>to</a:t>
                      </a:r>
                      <a:r>
                        <a:rPr lang="en-ZA" sz="1200" spc="5">
                          <a:effectLst/>
                          <a:latin typeface="+mn-lt"/>
                          <a:ea typeface="Arial MT"/>
                          <a:cs typeface="Arial MT"/>
                        </a:rPr>
                        <a:t> </a:t>
                      </a:r>
                      <a:r>
                        <a:rPr lang="en-ZA" sz="1200">
                          <a:effectLst/>
                          <a:latin typeface="+mn-lt"/>
                          <a:ea typeface="Arial MT"/>
                          <a:cs typeface="Arial MT"/>
                        </a:rPr>
                        <a:t>SANS</a:t>
                      </a:r>
                      <a:r>
                        <a:rPr lang="en-ZA" sz="1200" spc="5">
                          <a:effectLst/>
                          <a:latin typeface="+mn-lt"/>
                          <a:ea typeface="Arial MT"/>
                          <a:cs typeface="Arial MT"/>
                        </a:rPr>
                        <a:t> </a:t>
                      </a:r>
                      <a:r>
                        <a:rPr lang="en-ZA" sz="1200">
                          <a:effectLst/>
                          <a:latin typeface="+mn-lt"/>
                          <a:ea typeface="Arial MT"/>
                          <a:cs typeface="Arial MT"/>
                        </a:rPr>
                        <a:t>10142</a:t>
                      </a:r>
                      <a:r>
                        <a:rPr lang="en-ZA" sz="1200" spc="5">
                          <a:effectLst/>
                          <a:latin typeface="+mn-lt"/>
                          <a:ea typeface="Arial MT"/>
                          <a:cs typeface="Arial MT"/>
                        </a:rPr>
                        <a:t> </a:t>
                      </a:r>
                      <a:r>
                        <a:rPr lang="en-ZA" sz="1200">
                          <a:effectLst/>
                          <a:latin typeface="+mn-lt"/>
                          <a:ea typeface="Arial MT"/>
                          <a:cs typeface="Arial MT"/>
                        </a:rPr>
                        <a:t>(Elec.</a:t>
                      </a:r>
                      <a:r>
                        <a:rPr lang="en-ZA" sz="1200" spc="5">
                          <a:effectLst/>
                          <a:latin typeface="+mn-lt"/>
                          <a:ea typeface="Arial MT"/>
                          <a:cs typeface="Arial MT"/>
                        </a:rPr>
                        <a:t> </a:t>
                      </a:r>
                      <a:r>
                        <a:rPr lang="en-ZA" sz="1200">
                          <a:effectLst/>
                          <a:latin typeface="+mn-lt"/>
                          <a:ea typeface="Arial MT"/>
                          <a:cs typeface="Arial MT"/>
                        </a:rPr>
                        <a:t>Installations)</a:t>
                      </a:r>
                      <a:r>
                        <a:rPr lang="en-ZA" sz="1200" spc="-10">
                          <a:effectLst/>
                          <a:latin typeface="+mn-lt"/>
                          <a:ea typeface="Arial MT"/>
                          <a:cs typeface="Arial MT"/>
                        </a:rPr>
                        <a:t> </a:t>
                      </a:r>
                      <a:r>
                        <a:rPr lang="en-ZA" sz="1200">
                          <a:effectLst/>
                          <a:latin typeface="+mn-lt"/>
                          <a:ea typeface="Arial MT"/>
                          <a:cs typeface="Arial MT"/>
                        </a:rPr>
                        <a:t>and SANS</a:t>
                      </a:r>
                      <a:r>
                        <a:rPr lang="en-ZA" sz="1200" spc="-10">
                          <a:effectLst/>
                          <a:latin typeface="+mn-lt"/>
                          <a:ea typeface="Arial MT"/>
                          <a:cs typeface="Arial MT"/>
                        </a:rPr>
                        <a:t> </a:t>
                      </a:r>
                      <a:r>
                        <a:rPr lang="en-ZA" sz="1200">
                          <a:effectLst/>
                          <a:latin typeface="+mn-lt"/>
                          <a:ea typeface="Arial MT"/>
                          <a:cs typeface="Arial MT"/>
                        </a:rPr>
                        <a:t>10108 (Hazloc), as a minimum.</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a:solidFill>
                            <a:srgbClr val="0000FF"/>
                          </a:solidFill>
                          <a:effectLst/>
                          <a:latin typeface="+mn-lt"/>
                          <a:ea typeface="Times New Roman" panose="02020603050405020304" pitchFamily="18" charset="0"/>
                        </a:rPr>
                        <a:t> </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40</a:t>
                      </a:r>
                    </a:p>
                  </a:txBody>
                  <a:tcPr marL="68580" marR="68580" marT="0" marB="0"/>
                </a:tc>
                <a:extLst>
                  <a:ext uri="{0D108BD9-81ED-4DB2-BD59-A6C34878D82A}">
                    <a16:rowId xmlns:a16="http://schemas.microsoft.com/office/drawing/2014/main" val="2684830497"/>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8.2</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Quality</a:t>
                      </a:r>
                      <a:r>
                        <a:rPr lang="en-ZA" sz="1200" spc="-20" dirty="0">
                          <a:effectLst/>
                          <a:latin typeface="+mn-lt"/>
                          <a:ea typeface="Times New Roman" panose="02020603050405020304" pitchFamily="18" charset="0"/>
                        </a:rPr>
                        <a:t> </a:t>
                      </a:r>
                      <a:r>
                        <a:rPr lang="en-ZA" sz="1200" dirty="0">
                          <a:effectLst/>
                          <a:latin typeface="+mn-lt"/>
                          <a:ea typeface="Times New Roman" panose="02020603050405020304" pitchFamily="18" charset="0"/>
                        </a:rPr>
                        <a:t>Control</a:t>
                      </a:r>
                      <a:r>
                        <a:rPr lang="en-ZA" sz="1200" spc="-10" dirty="0">
                          <a:effectLst/>
                          <a:latin typeface="+mn-lt"/>
                          <a:ea typeface="Times New Roman" panose="02020603050405020304" pitchFamily="18" charset="0"/>
                        </a:rPr>
                        <a:t> </a:t>
                      </a:r>
                      <a:r>
                        <a:rPr lang="en-ZA" sz="1200" dirty="0">
                          <a:effectLst/>
                          <a:latin typeface="+mn-lt"/>
                          <a:ea typeface="Times New Roman" panose="02020603050405020304" pitchFamily="18" charset="0"/>
                        </a:rPr>
                        <a:t>Plan </a:t>
                      </a: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30</a:t>
                      </a:r>
                    </a:p>
                  </a:txBody>
                  <a:tcPr marL="68580" marR="68580" marT="0" marB="0"/>
                </a:tc>
                <a:extLst>
                  <a:ext uri="{0D108BD9-81ED-4DB2-BD59-A6C34878D82A}">
                    <a16:rowId xmlns:a16="http://schemas.microsoft.com/office/drawing/2014/main" val="192681426"/>
                  </a:ext>
                </a:extLst>
              </a:tr>
              <a:tr h="37084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200">
                          <a:effectLst/>
                          <a:latin typeface="+mn-lt"/>
                          <a:ea typeface="Calibri" panose="020F0502020204030204" pitchFamily="34" charset="0"/>
                        </a:rPr>
                        <a:t>8.3</a:t>
                      </a:r>
                      <a:endParaRPr lang="en-ZA" sz="12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Reference</a:t>
                      </a:r>
                      <a:r>
                        <a:rPr lang="en-ZA" sz="1200" spc="-25" dirty="0">
                          <a:effectLst/>
                          <a:latin typeface="+mn-lt"/>
                          <a:ea typeface="Times New Roman" panose="02020603050405020304" pitchFamily="18" charset="0"/>
                        </a:rPr>
                        <a:t> </a:t>
                      </a:r>
                      <a:r>
                        <a:rPr lang="en-ZA" sz="1200" dirty="0">
                          <a:effectLst/>
                          <a:latin typeface="+mn-lt"/>
                          <a:ea typeface="Times New Roman" panose="02020603050405020304" pitchFamily="18" charset="0"/>
                        </a:rPr>
                        <a:t>Check</a:t>
                      </a:r>
                      <a:r>
                        <a:rPr lang="en-ZA" sz="1200" spc="5" dirty="0">
                          <a:effectLst/>
                          <a:latin typeface="+mn-lt"/>
                          <a:ea typeface="Times New Roman" panose="02020603050405020304" pitchFamily="18" charset="0"/>
                        </a:rPr>
                        <a:t> </a:t>
                      </a:r>
                      <a:r>
                        <a:rPr lang="en-ZA" sz="1200" dirty="0">
                          <a:effectLst/>
                          <a:latin typeface="+mn-lt"/>
                          <a:ea typeface="Times New Roman" panose="02020603050405020304" pitchFamily="18" charset="0"/>
                        </a:rPr>
                        <a:t>Sheets </a:t>
                      </a: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dirty="0">
                          <a:effectLst/>
                          <a:latin typeface="+mn-lt"/>
                          <a:ea typeface="Times New Roman" panose="02020603050405020304" pitchFamily="18" charset="0"/>
                        </a:rPr>
                        <a:t>30</a:t>
                      </a:r>
                    </a:p>
                  </a:txBody>
                  <a:tcPr marL="68580" marR="68580" marT="0" marB="0"/>
                </a:tc>
                <a:extLst>
                  <a:ext uri="{0D108BD9-81ED-4DB2-BD59-A6C34878D82A}">
                    <a16:rowId xmlns:a16="http://schemas.microsoft.com/office/drawing/2014/main" val="2433786497"/>
                  </a:ext>
                </a:extLst>
              </a:tr>
            </a:tbl>
          </a:graphicData>
        </a:graphic>
      </p:graphicFrame>
    </p:spTree>
    <p:extLst>
      <p:ext uri="{BB962C8B-B14F-4D97-AF65-F5344CB8AC3E}">
        <p14:creationId xmlns:p14="http://schemas.microsoft.com/office/powerpoint/2010/main" val="1489816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F0CAB-94A0-D670-1940-0F3172B1CD64}"/>
              </a:ext>
            </a:extLst>
          </p:cNvPr>
          <p:cNvSpPr>
            <a:spLocks noGrp="1"/>
          </p:cNvSpPr>
          <p:nvPr>
            <p:ph type="title"/>
          </p:nvPr>
        </p:nvSpPr>
        <p:spPr/>
        <p:txBody>
          <a:bodyPr/>
          <a:lstStyle/>
          <a:p>
            <a:r>
              <a:rPr lang="en-ZA" dirty="0"/>
              <a:t>Tips for Submission</a:t>
            </a:r>
          </a:p>
        </p:txBody>
      </p:sp>
      <p:sp>
        <p:nvSpPr>
          <p:cNvPr id="3" name="Content Placeholder 2">
            <a:extLst>
              <a:ext uri="{FF2B5EF4-FFF2-40B4-BE49-F238E27FC236}">
                <a16:creationId xmlns:a16="http://schemas.microsoft.com/office/drawing/2014/main" id="{FFF3CC6D-404F-29E3-27AD-6E23F7B35755}"/>
              </a:ext>
            </a:extLst>
          </p:cNvPr>
          <p:cNvSpPr>
            <a:spLocks noGrp="1"/>
          </p:cNvSpPr>
          <p:nvPr>
            <p:ph idx="1"/>
          </p:nvPr>
        </p:nvSpPr>
        <p:spPr/>
        <p:txBody>
          <a:bodyPr/>
          <a:lstStyle/>
          <a:p>
            <a:r>
              <a:rPr lang="en-ZA" dirty="0"/>
              <a:t>‘20260417 Tender Returnable Technical Schedule’ is a guideline on what is required in the tender submission. Use the tables provided to double check that all requirement are submitted.</a:t>
            </a:r>
          </a:p>
          <a:p>
            <a:r>
              <a:rPr lang="en-ZA" dirty="0"/>
              <a:t>File names or document titles can include the section number used in the Evaluation Strategy and the Tender Returnable Technical Schedule </a:t>
            </a:r>
          </a:p>
          <a:p>
            <a:r>
              <a:rPr lang="en-ZA" dirty="0"/>
              <a:t>Submit all available information as the evaluation team cannot make assumption, use information in the media or past experience/project with the supplier.</a:t>
            </a:r>
          </a:p>
          <a:p>
            <a:r>
              <a:rPr lang="en-ZA" dirty="0"/>
              <a:t>Main sections in the costing schedule must remain the same. Provide a detailed breakdown under each section</a:t>
            </a:r>
          </a:p>
          <a:p>
            <a:r>
              <a:rPr lang="en-ZA" dirty="0"/>
              <a:t>Information provided in the submission will be contractual. Ensure you are able to deliver on what you have committed in the submission.</a:t>
            </a:r>
          </a:p>
        </p:txBody>
      </p:sp>
    </p:spTree>
    <p:extLst>
      <p:ext uri="{BB962C8B-B14F-4D97-AF65-F5344CB8AC3E}">
        <p14:creationId xmlns:p14="http://schemas.microsoft.com/office/powerpoint/2010/main" val="2372406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0FAF6-1BE2-9D79-C294-4B876675ADDC}"/>
              </a:ext>
            </a:extLst>
          </p:cNvPr>
          <p:cNvSpPr>
            <a:spLocks noGrp="1"/>
          </p:cNvSpPr>
          <p:nvPr>
            <p:ph type="ctrTitle"/>
          </p:nvPr>
        </p:nvSpPr>
        <p:spPr/>
        <p:txBody>
          <a:bodyPr/>
          <a:lstStyle/>
          <a:p>
            <a:r>
              <a:rPr lang="en-US"/>
              <a:t>Questions</a:t>
            </a:r>
          </a:p>
        </p:txBody>
      </p:sp>
      <p:pic>
        <p:nvPicPr>
          <p:cNvPr id="5" name="Picture Placeholder 13">
            <a:extLst>
              <a:ext uri="{FF2B5EF4-FFF2-40B4-BE49-F238E27FC236}">
                <a16:creationId xmlns:a16="http://schemas.microsoft.com/office/drawing/2014/main" id="{6E99402F-8A77-7BBE-6995-6D693F9EC085}"/>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a:xfrm>
            <a:off x="1343025" y="1600200"/>
            <a:ext cx="3295650" cy="3295650"/>
          </a:xfrm>
        </p:spPr>
      </p:pic>
      <p:pic>
        <p:nvPicPr>
          <p:cNvPr id="6" name="Picture Placeholder 9">
            <a:extLst>
              <a:ext uri="{FF2B5EF4-FFF2-40B4-BE49-F238E27FC236}">
                <a16:creationId xmlns:a16="http://schemas.microsoft.com/office/drawing/2014/main" id="{9FA28929-8DC6-6EAD-1482-241785E915B0}"/>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a:xfrm>
            <a:off x="749300" y="3363913"/>
            <a:ext cx="1895475" cy="1895475"/>
          </a:xfrm>
        </p:spPr>
      </p:pic>
    </p:spTree>
    <p:extLst>
      <p:ext uri="{BB962C8B-B14F-4D97-AF65-F5344CB8AC3E}">
        <p14:creationId xmlns:p14="http://schemas.microsoft.com/office/powerpoint/2010/main" val="987654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9ED59-D9AB-4A82-00CC-F24FD08750D1}"/>
              </a:ext>
            </a:extLst>
          </p:cNvPr>
          <p:cNvSpPr>
            <a:spLocks noGrp="1"/>
          </p:cNvSpPr>
          <p:nvPr>
            <p:ph type="title"/>
          </p:nvPr>
        </p:nvSpPr>
        <p:spPr/>
        <p:txBody>
          <a:bodyPr/>
          <a:lstStyle/>
          <a:p>
            <a:endParaRPr lang="en-ZA"/>
          </a:p>
        </p:txBody>
      </p:sp>
      <p:pic>
        <p:nvPicPr>
          <p:cNvPr id="5" name="Content Placeholder 4">
            <a:extLst>
              <a:ext uri="{FF2B5EF4-FFF2-40B4-BE49-F238E27FC236}">
                <a16:creationId xmlns:a16="http://schemas.microsoft.com/office/drawing/2014/main" id="{E6670E59-AEEF-0741-0083-237A3DCCE397}"/>
              </a:ext>
            </a:extLst>
          </p:cNvPr>
          <p:cNvPicPr>
            <a:picLocks noGrp="1" noChangeAspect="1"/>
          </p:cNvPicPr>
          <p:nvPr>
            <p:ph idx="1"/>
          </p:nvPr>
        </p:nvPicPr>
        <p:blipFill>
          <a:blip r:embed="rId2"/>
          <a:stretch>
            <a:fillRect/>
          </a:stretch>
        </p:blipFill>
        <p:spPr>
          <a:xfrm>
            <a:off x="0" y="-1"/>
            <a:ext cx="12192000" cy="7014913"/>
          </a:xfrm>
          <a:prstGeom prst="rect">
            <a:avLst/>
          </a:prstGeom>
        </p:spPr>
      </p:pic>
    </p:spTree>
    <p:extLst>
      <p:ext uri="{BB962C8B-B14F-4D97-AF65-F5344CB8AC3E}">
        <p14:creationId xmlns:p14="http://schemas.microsoft.com/office/powerpoint/2010/main" val="1024491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a:t>Content</a:t>
            </a:r>
          </a:p>
        </p:txBody>
      </p:sp>
      <p:sp>
        <p:nvSpPr>
          <p:cNvPr id="3" name="Content Placeholder 2">
            <a:extLst>
              <a:ext uri="{FF2B5EF4-FFF2-40B4-BE49-F238E27FC236}">
                <a16:creationId xmlns:a16="http://schemas.microsoft.com/office/drawing/2014/main" id="{0A50A51C-64F1-E345-9891-68F3C607B6A2}"/>
              </a:ext>
            </a:extLst>
          </p:cNvPr>
          <p:cNvSpPr>
            <a:spLocks noGrp="1"/>
          </p:cNvSpPr>
          <p:nvPr>
            <p:ph idx="1"/>
          </p:nvPr>
        </p:nvSpPr>
        <p:spPr>
          <a:xfrm>
            <a:off x="446469" y="4683636"/>
            <a:ext cx="11383851" cy="1035803"/>
          </a:xfrm>
        </p:spPr>
        <p:txBody>
          <a:bodyPr/>
          <a:lstStyle/>
          <a:p>
            <a:pPr marL="0" indent="0" algn="ctr">
              <a:spcBef>
                <a:spcPct val="30000"/>
              </a:spcBef>
              <a:spcAft>
                <a:spcPct val="0"/>
              </a:spcAft>
              <a:buNone/>
              <a:defRPr/>
            </a:pPr>
            <a:r>
              <a:rPr lang="en-US" altLang="en-US" sz="2000"/>
              <a:t>To engineer, procure and construct a water electrolysis hydrogen generation plant, which must be integrated with the existing renewable power plant for “Green H2 Production” at ERIC Rosherville</a:t>
            </a:r>
            <a:endParaRPr lang="en-ZA" sz="2000"/>
          </a:p>
          <a:p>
            <a:pPr marL="0" indent="0">
              <a:buNone/>
            </a:pPr>
            <a:endParaRPr lang="en-US"/>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2</a:t>
            </a:fld>
            <a:endParaRPr lang="en-ZA"/>
          </a:p>
        </p:txBody>
      </p:sp>
      <p:sp>
        <p:nvSpPr>
          <p:cNvPr id="6" name="Content Placeholder 2">
            <a:extLst>
              <a:ext uri="{FF2B5EF4-FFF2-40B4-BE49-F238E27FC236}">
                <a16:creationId xmlns:a16="http://schemas.microsoft.com/office/drawing/2014/main" id="{5E0217B0-89F5-E145-BB36-5700CF17B1CC}"/>
              </a:ext>
            </a:extLst>
          </p:cNvPr>
          <p:cNvSpPr txBox="1">
            <a:spLocks/>
          </p:cNvSpPr>
          <p:nvPr/>
        </p:nvSpPr>
        <p:spPr>
          <a:xfrm>
            <a:off x="361681" y="1183165"/>
            <a:ext cx="11383851" cy="1872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ZA" sz="1600" dirty="0"/>
              <a:t>Location</a:t>
            </a:r>
          </a:p>
          <a:p>
            <a:pPr marL="342900" indent="-342900">
              <a:buFont typeface="+mj-lt"/>
              <a:buAutoNum type="arabicPeriod"/>
            </a:pPr>
            <a:r>
              <a:rPr lang="en-ZA" sz="1600" dirty="0"/>
              <a:t>Scope – Functional</a:t>
            </a:r>
          </a:p>
          <a:p>
            <a:pPr marL="342900" indent="-342900">
              <a:buFont typeface="+mj-lt"/>
              <a:buAutoNum type="arabicPeriod"/>
            </a:pPr>
            <a:r>
              <a:rPr lang="en-ZA" sz="1600" dirty="0"/>
              <a:t>Scope – Contractors </a:t>
            </a:r>
          </a:p>
          <a:p>
            <a:pPr marL="342900" indent="-342900">
              <a:buFont typeface="+mj-lt"/>
              <a:buAutoNum type="arabicPeriod"/>
            </a:pPr>
            <a:r>
              <a:rPr lang="en-ZA" sz="1600" dirty="0"/>
              <a:t>Tender Evaluation</a:t>
            </a:r>
          </a:p>
          <a:p>
            <a:pPr marL="342900" indent="-342900">
              <a:buFont typeface="+mj-lt"/>
              <a:buAutoNum type="arabicPeriod"/>
            </a:pPr>
            <a:r>
              <a:rPr lang="en-ZA" sz="1600" dirty="0"/>
              <a:t>Tips for Submission</a:t>
            </a:r>
          </a:p>
          <a:p>
            <a:pPr marL="0" indent="0">
              <a:buFont typeface="Wingdings" panose="05000000000000000000" pitchFamily="2" charset="2"/>
              <a:buNone/>
            </a:pPr>
            <a:endParaRPr lang="en-ZA" sz="1600" dirty="0"/>
          </a:p>
        </p:txBody>
      </p:sp>
      <p:sp>
        <p:nvSpPr>
          <p:cNvPr id="7" name="Content Placeholder 2">
            <a:extLst>
              <a:ext uri="{FF2B5EF4-FFF2-40B4-BE49-F238E27FC236}">
                <a16:creationId xmlns:a16="http://schemas.microsoft.com/office/drawing/2014/main" id="{D12EF5FC-E100-2826-0DEF-1B2C7DD8EF0D}"/>
              </a:ext>
            </a:extLst>
          </p:cNvPr>
          <p:cNvSpPr txBox="1">
            <a:spLocks/>
          </p:cNvSpPr>
          <p:nvPr/>
        </p:nvSpPr>
        <p:spPr>
          <a:xfrm>
            <a:off x="361680" y="3329269"/>
            <a:ext cx="11383851" cy="1872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endParaRPr lang="en-ZA" sz="1600"/>
          </a:p>
        </p:txBody>
      </p:sp>
    </p:spTree>
    <p:extLst>
      <p:ext uri="{BB962C8B-B14F-4D97-AF65-F5344CB8AC3E}">
        <p14:creationId xmlns:p14="http://schemas.microsoft.com/office/powerpoint/2010/main" val="394602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339A1F-8339-BCF7-71C3-1FD27B9D20BB}"/>
              </a:ext>
            </a:extLst>
          </p:cNvPr>
          <p:cNvPicPr>
            <a:picLocks noChangeAspect="1"/>
          </p:cNvPicPr>
          <p:nvPr/>
        </p:nvPicPr>
        <p:blipFill>
          <a:blip r:embed="rId2"/>
          <a:srcRect t="10629" r="3950" b="14564"/>
          <a:stretch/>
        </p:blipFill>
        <p:spPr>
          <a:xfrm>
            <a:off x="1" y="0"/>
            <a:ext cx="12192000" cy="6858000"/>
          </a:xfrm>
          <a:prstGeom prst="rect">
            <a:avLst/>
          </a:prstGeom>
        </p:spPr>
      </p:pic>
      <p:sp>
        <p:nvSpPr>
          <p:cNvPr id="4" name="Rectangle 3">
            <a:extLst>
              <a:ext uri="{FF2B5EF4-FFF2-40B4-BE49-F238E27FC236}">
                <a16:creationId xmlns:a16="http://schemas.microsoft.com/office/drawing/2014/main" id="{7F7771C7-6FD5-E585-E3E6-9ECE8ACFB9D0}"/>
              </a:ext>
            </a:extLst>
          </p:cNvPr>
          <p:cNvSpPr/>
          <p:nvPr/>
        </p:nvSpPr>
        <p:spPr>
          <a:xfrm>
            <a:off x="7140622" y="1398245"/>
            <a:ext cx="967935" cy="776798"/>
          </a:xfrm>
          <a:prstGeom prst="rect">
            <a:avLst/>
          </a:prstGeom>
          <a:solidFill>
            <a:srgbClr val="FF0000">
              <a:alpha val="50196"/>
            </a:srgbClr>
          </a:soli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FFFFFF"/>
                </a:solidFill>
                <a:effectLst/>
                <a:uLnTx/>
                <a:uFillTx/>
                <a:latin typeface="Arial" panose="020B0604020202020204"/>
                <a:ea typeface="+mn-ea"/>
                <a:cs typeface="+mn-cs"/>
              </a:rPr>
              <a:t>RHF</a:t>
            </a:r>
            <a:endParaRPr kumimoji="0" lang="en-ZA"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0E63C791-5455-B9A3-86A6-431D10CBDF54}"/>
              </a:ext>
            </a:extLst>
          </p:cNvPr>
          <p:cNvSpPr/>
          <p:nvPr/>
        </p:nvSpPr>
        <p:spPr>
          <a:xfrm>
            <a:off x="5007175" y="837486"/>
            <a:ext cx="1694415" cy="257388"/>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a:ln>
                  <a:noFill/>
                </a:ln>
                <a:solidFill>
                  <a:schemeClr val="bg2">
                    <a:lumMod val="10000"/>
                  </a:schemeClr>
                </a:solidFill>
                <a:effectLst/>
                <a:uLnTx/>
                <a:uFillTx/>
                <a:latin typeface="Arial" panose="020B0604020202020204"/>
                <a:ea typeface="+mn-ea"/>
                <a:cs typeface="+mn-cs"/>
              </a:rPr>
              <a:t>400 KW PV Plant</a:t>
            </a:r>
          </a:p>
        </p:txBody>
      </p:sp>
      <p:sp>
        <p:nvSpPr>
          <p:cNvPr id="6" name="Rectangle 5">
            <a:extLst>
              <a:ext uri="{FF2B5EF4-FFF2-40B4-BE49-F238E27FC236}">
                <a16:creationId xmlns:a16="http://schemas.microsoft.com/office/drawing/2014/main" id="{177953CD-D453-CD52-D1B5-001894C0EC47}"/>
              </a:ext>
            </a:extLst>
          </p:cNvPr>
          <p:cNvSpPr/>
          <p:nvPr/>
        </p:nvSpPr>
        <p:spPr>
          <a:xfrm>
            <a:off x="7674176" y="5196709"/>
            <a:ext cx="967936" cy="55015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a:ln>
                  <a:noFill/>
                </a:ln>
                <a:solidFill>
                  <a:schemeClr val="bg2">
                    <a:lumMod val="10000"/>
                  </a:schemeClr>
                </a:solidFill>
                <a:effectLst/>
                <a:uLnTx/>
                <a:uFillTx/>
                <a:latin typeface="Arial" panose="020B0604020202020204"/>
                <a:ea typeface="+mn-ea"/>
                <a:cs typeface="+mn-cs"/>
              </a:rPr>
              <a:t>2.2 MWh BESS</a:t>
            </a:r>
          </a:p>
        </p:txBody>
      </p:sp>
      <p:cxnSp>
        <p:nvCxnSpPr>
          <p:cNvPr id="10" name="Straight Connector 9">
            <a:extLst>
              <a:ext uri="{FF2B5EF4-FFF2-40B4-BE49-F238E27FC236}">
                <a16:creationId xmlns:a16="http://schemas.microsoft.com/office/drawing/2014/main" id="{2E0A6054-44D7-81A1-E831-FC38A614B33D}"/>
              </a:ext>
            </a:extLst>
          </p:cNvPr>
          <p:cNvCxnSpPr>
            <a:cxnSpLocks/>
          </p:cNvCxnSpPr>
          <p:nvPr/>
        </p:nvCxnSpPr>
        <p:spPr>
          <a:xfrm>
            <a:off x="4511841" y="1118933"/>
            <a:ext cx="2544191" cy="1840835"/>
          </a:xfrm>
          <a:prstGeom prst="line">
            <a:avLst/>
          </a:prstGeom>
          <a:ln w="571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839143-E803-6BE7-3B4C-98A7144F7F6D}"/>
              </a:ext>
            </a:extLst>
          </p:cNvPr>
          <p:cNvCxnSpPr>
            <a:cxnSpLocks/>
          </p:cNvCxnSpPr>
          <p:nvPr/>
        </p:nvCxnSpPr>
        <p:spPr>
          <a:xfrm flipH="1" flipV="1">
            <a:off x="7032700" y="1130965"/>
            <a:ext cx="11666" cy="1840835"/>
          </a:xfrm>
          <a:prstGeom prst="line">
            <a:avLst/>
          </a:prstGeom>
          <a:ln w="571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8A66DB1-3D97-6F6B-04E6-7D7CF62A201F}"/>
              </a:ext>
            </a:extLst>
          </p:cNvPr>
          <p:cNvCxnSpPr>
            <a:cxnSpLocks/>
          </p:cNvCxnSpPr>
          <p:nvPr/>
        </p:nvCxnSpPr>
        <p:spPr>
          <a:xfrm flipH="1">
            <a:off x="4535905" y="1130965"/>
            <a:ext cx="2520859" cy="0"/>
          </a:xfrm>
          <a:prstGeom prst="line">
            <a:avLst/>
          </a:prstGeom>
          <a:ln w="571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9523C039-70EA-7863-87D6-22E38D25BE11}"/>
              </a:ext>
            </a:extLst>
          </p:cNvPr>
          <p:cNvSpPr/>
          <p:nvPr/>
        </p:nvSpPr>
        <p:spPr>
          <a:xfrm>
            <a:off x="7577922" y="5826581"/>
            <a:ext cx="591519" cy="550156"/>
          </a:xfrm>
          <a:prstGeom prst="rect">
            <a:avLst/>
          </a:prstGeom>
          <a:noFill/>
          <a:ln w="57150">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id="{85FE3901-3C09-1F3E-7FA4-DDE8150C3CD7}"/>
              </a:ext>
            </a:extLst>
          </p:cNvPr>
          <p:cNvSpPr/>
          <p:nvPr/>
        </p:nvSpPr>
        <p:spPr>
          <a:xfrm>
            <a:off x="4759297" y="2087426"/>
            <a:ext cx="457916" cy="475294"/>
          </a:xfrm>
          <a:prstGeom prst="rect">
            <a:avLst/>
          </a:prstGeom>
          <a:noFill/>
          <a:ln w="57150">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a:extLst>
              <a:ext uri="{FF2B5EF4-FFF2-40B4-BE49-F238E27FC236}">
                <a16:creationId xmlns:a16="http://schemas.microsoft.com/office/drawing/2014/main" id="{85D18299-33CA-A601-CE30-209468451278}"/>
              </a:ext>
            </a:extLst>
          </p:cNvPr>
          <p:cNvSpPr/>
          <p:nvPr/>
        </p:nvSpPr>
        <p:spPr>
          <a:xfrm>
            <a:off x="3943283" y="1699750"/>
            <a:ext cx="967935" cy="475293"/>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a:ln>
                  <a:noFill/>
                </a:ln>
                <a:solidFill>
                  <a:schemeClr val="bg2">
                    <a:lumMod val="10000"/>
                  </a:schemeClr>
                </a:solidFill>
                <a:effectLst/>
                <a:uLnTx/>
                <a:uFillTx/>
                <a:latin typeface="Arial" panose="020B0604020202020204"/>
                <a:ea typeface="+mn-ea"/>
                <a:cs typeface="+mn-cs"/>
              </a:rPr>
              <a:t>NW Substation</a:t>
            </a:r>
          </a:p>
        </p:txBody>
      </p:sp>
    </p:spTree>
    <p:extLst>
      <p:ext uri="{BB962C8B-B14F-4D97-AF65-F5344CB8AC3E}">
        <p14:creationId xmlns:p14="http://schemas.microsoft.com/office/powerpoint/2010/main" val="1507939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7863D-7791-FAFD-95E9-55853A46A3F6}"/>
              </a:ext>
            </a:extLst>
          </p:cNvPr>
          <p:cNvSpPr>
            <a:spLocks noGrp="1"/>
          </p:cNvSpPr>
          <p:nvPr>
            <p:ph type="title"/>
          </p:nvPr>
        </p:nvSpPr>
        <p:spPr/>
        <p:txBody>
          <a:bodyPr/>
          <a:lstStyle/>
          <a:p>
            <a:r>
              <a:rPr lang="en-ZA"/>
              <a:t>Scope - Functional</a:t>
            </a:r>
          </a:p>
        </p:txBody>
      </p:sp>
      <p:sp>
        <p:nvSpPr>
          <p:cNvPr id="3" name="Content Placeholder 2">
            <a:extLst>
              <a:ext uri="{FF2B5EF4-FFF2-40B4-BE49-F238E27FC236}">
                <a16:creationId xmlns:a16="http://schemas.microsoft.com/office/drawing/2014/main" id="{88F18679-0B6C-18B2-B6DA-39F1D78882F5}"/>
              </a:ext>
            </a:extLst>
          </p:cNvPr>
          <p:cNvSpPr txBox="1">
            <a:spLocks/>
          </p:cNvSpPr>
          <p:nvPr/>
        </p:nvSpPr>
        <p:spPr>
          <a:xfrm>
            <a:off x="7783831" y="1148576"/>
            <a:ext cx="4176980" cy="50961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ZA" sz="1700" b="1" dirty="0"/>
              <a:t>Electrolyser Technology:</a:t>
            </a:r>
          </a:p>
          <a:p>
            <a:pPr>
              <a:lnSpc>
                <a:spcPct val="100000"/>
              </a:lnSpc>
            </a:pPr>
            <a:r>
              <a:rPr lang="en-GB" sz="1700" dirty="0"/>
              <a:t>Proton Exchange Membrane (PEM) or Anion Exchange Membrane (AEM) </a:t>
            </a:r>
          </a:p>
          <a:p>
            <a:pPr>
              <a:lnSpc>
                <a:spcPct val="100000"/>
              </a:lnSpc>
            </a:pPr>
            <a:r>
              <a:rPr lang="en-GB" sz="1700" dirty="0"/>
              <a:t>Pressurised Alkaline Electrolyser </a:t>
            </a:r>
            <a:endParaRPr lang="en-ZA" sz="1700" dirty="0"/>
          </a:p>
          <a:p>
            <a:pPr marL="0" indent="0">
              <a:lnSpc>
                <a:spcPct val="100000"/>
              </a:lnSpc>
              <a:buNone/>
            </a:pPr>
            <a:r>
              <a:rPr lang="en-ZA" sz="1700" b="1" dirty="0"/>
              <a:t>Operational Spec’s</a:t>
            </a:r>
          </a:p>
          <a:p>
            <a:r>
              <a:rPr lang="en-ZA" sz="1700" dirty="0"/>
              <a:t>Maximum power 50 - 65kW</a:t>
            </a:r>
          </a:p>
          <a:p>
            <a:r>
              <a:rPr lang="en-ZA" sz="1700" dirty="0"/>
              <a:t>Hydrogen Production: 24 kg / day</a:t>
            </a:r>
          </a:p>
          <a:p>
            <a:r>
              <a:rPr lang="en-ZA" sz="1700" dirty="0"/>
              <a:t>Hydrogen Purity: 99.9% purity</a:t>
            </a:r>
          </a:p>
          <a:p>
            <a:r>
              <a:rPr lang="en-ZA" sz="1700" dirty="0"/>
              <a:t>System Pressure: 27 Bar</a:t>
            </a:r>
          </a:p>
          <a:p>
            <a:r>
              <a:rPr lang="en-ZA" sz="1700" dirty="0"/>
              <a:t>Maximum Storage 80m</a:t>
            </a:r>
            <a:r>
              <a:rPr lang="en-ZA" sz="1700" baseline="30000" dirty="0"/>
              <a:t>3</a:t>
            </a:r>
          </a:p>
          <a:p>
            <a:pPr marL="0" indent="0">
              <a:buFont typeface="Wingdings" panose="05000000000000000000" pitchFamily="2" charset="2"/>
              <a:buNone/>
            </a:pPr>
            <a:r>
              <a:rPr lang="en-ZA" sz="1700" b="1" dirty="0"/>
              <a:t>Operational and Monitoring Requirements:</a:t>
            </a:r>
          </a:p>
          <a:p>
            <a:r>
              <a:rPr lang="en-ZA" sz="1700" dirty="0"/>
              <a:t>Operate on variable load</a:t>
            </a:r>
          </a:p>
          <a:p>
            <a:r>
              <a:rPr lang="en-ZA" sz="1700" dirty="0"/>
              <a:t>Monitoring for research</a:t>
            </a:r>
          </a:p>
          <a:p>
            <a:pPr marL="0" indent="0">
              <a:buFont typeface="Wingdings" panose="05000000000000000000" pitchFamily="2" charset="2"/>
              <a:buNone/>
            </a:pPr>
            <a:endParaRPr lang="en-ZA" sz="1600" dirty="0"/>
          </a:p>
          <a:p>
            <a:pPr marL="0" indent="0">
              <a:buFont typeface="Wingdings" panose="05000000000000000000" pitchFamily="2" charset="2"/>
              <a:buNone/>
            </a:pPr>
            <a:endParaRPr lang="en-ZA" sz="1600" dirty="0"/>
          </a:p>
        </p:txBody>
      </p:sp>
      <p:pic>
        <p:nvPicPr>
          <p:cNvPr id="7" name="Picture 6">
            <a:extLst>
              <a:ext uri="{FF2B5EF4-FFF2-40B4-BE49-F238E27FC236}">
                <a16:creationId xmlns:a16="http://schemas.microsoft.com/office/drawing/2014/main" id="{4F52508C-BFF3-ADF7-08CF-C5CEB48C155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190" y="1258890"/>
            <a:ext cx="7300523" cy="458184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5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FDBC0-261F-E417-AE49-ABA9766A65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E912B3-CA74-8CBA-87C5-4BFC03519338}"/>
              </a:ext>
            </a:extLst>
          </p:cNvPr>
          <p:cNvSpPr>
            <a:spLocks noGrp="1"/>
          </p:cNvSpPr>
          <p:nvPr>
            <p:ph type="title"/>
          </p:nvPr>
        </p:nvSpPr>
        <p:spPr/>
        <p:txBody>
          <a:bodyPr/>
          <a:lstStyle/>
          <a:p>
            <a:r>
              <a:rPr lang="en-ZA" altLang="en-US" kern="0" dirty="0"/>
              <a:t>Scope – Contractors Scope</a:t>
            </a:r>
            <a:endParaRPr lang="en-ZA" dirty="0"/>
          </a:p>
        </p:txBody>
      </p:sp>
      <p:grpSp>
        <p:nvGrpSpPr>
          <p:cNvPr id="5" name="Group 4">
            <a:extLst>
              <a:ext uri="{FF2B5EF4-FFF2-40B4-BE49-F238E27FC236}">
                <a16:creationId xmlns:a16="http://schemas.microsoft.com/office/drawing/2014/main" id="{0558A405-3C2B-8946-E9EE-8AC78A16A8AC}"/>
              </a:ext>
            </a:extLst>
          </p:cNvPr>
          <p:cNvGrpSpPr/>
          <p:nvPr/>
        </p:nvGrpSpPr>
        <p:grpSpPr>
          <a:xfrm>
            <a:off x="202334" y="1073012"/>
            <a:ext cx="11863000" cy="5579219"/>
            <a:chOff x="81482" y="9920"/>
            <a:chExt cx="12486237" cy="6612456"/>
          </a:xfrm>
        </p:grpSpPr>
        <p:sp>
          <p:nvSpPr>
            <p:cNvPr id="6" name="Rectangle 5">
              <a:extLst>
                <a:ext uri="{FF2B5EF4-FFF2-40B4-BE49-F238E27FC236}">
                  <a16:creationId xmlns:a16="http://schemas.microsoft.com/office/drawing/2014/main" id="{7F0267DC-00C0-60A3-2698-2C874C5003E4}"/>
                </a:ext>
              </a:extLst>
            </p:cNvPr>
            <p:cNvSpPr/>
            <p:nvPr/>
          </p:nvSpPr>
          <p:spPr>
            <a:xfrm>
              <a:off x="4257420" y="435061"/>
              <a:ext cx="7881049" cy="5904918"/>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TextBox 6">
              <a:extLst>
                <a:ext uri="{FF2B5EF4-FFF2-40B4-BE49-F238E27FC236}">
                  <a16:creationId xmlns:a16="http://schemas.microsoft.com/office/drawing/2014/main" id="{25C6FE44-F685-C69D-A93C-E9BA0CA63252}"/>
                </a:ext>
              </a:extLst>
            </p:cNvPr>
            <p:cNvSpPr txBox="1"/>
            <p:nvPr/>
          </p:nvSpPr>
          <p:spPr>
            <a:xfrm>
              <a:off x="11093278" y="966376"/>
              <a:ext cx="1151160" cy="547163"/>
            </a:xfrm>
            <a:prstGeom prst="rect">
              <a:avLst/>
            </a:prstGeom>
            <a:noFill/>
          </p:spPr>
          <p:txBody>
            <a:bodyPr wrap="square" rtlCol="0">
              <a:spAutoFit/>
            </a:bodyPr>
            <a:lstStyle/>
            <a:p>
              <a:r>
                <a:rPr lang="en-US" sz="1200"/>
                <a:t>Oxygen is vented</a:t>
              </a:r>
              <a:endParaRPr lang="en-ZA" sz="1200"/>
            </a:p>
          </p:txBody>
        </p:sp>
        <p:sp>
          <p:nvSpPr>
            <p:cNvPr id="8" name="Rectangle 7">
              <a:extLst>
                <a:ext uri="{FF2B5EF4-FFF2-40B4-BE49-F238E27FC236}">
                  <a16:creationId xmlns:a16="http://schemas.microsoft.com/office/drawing/2014/main" id="{88D8048C-00A3-6C1E-A20B-5715BF026564}"/>
                </a:ext>
              </a:extLst>
            </p:cNvPr>
            <p:cNvSpPr/>
            <p:nvPr/>
          </p:nvSpPr>
          <p:spPr>
            <a:xfrm>
              <a:off x="8874426" y="4517081"/>
              <a:ext cx="2006200" cy="1077444"/>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Control Room</a:t>
              </a:r>
              <a:endParaRPr lang="en-ZA" sz="1400">
                <a:solidFill>
                  <a:schemeClr val="tx1"/>
                </a:solidFill>
              </a:endParaRPr>
            </a:p>
          </p:txBody>
        </p:sp>
        <p:sp>
          <p:nvSpPr>
            <p:cNvPr id="9" name="Rectangle 8">
              <a:extLst>
                <a:ext uri="{FF2B5EF4-FFF2-40B4-BE49-F238E27FC236}">
                  <a16:creationId xmlns:a16="http://schemas.microsoft.com/office/drawing/2014/main" id="{42C73BE4-EFDB-24A2-6BC1-D95A004D8A19}"/>
                </a:ext>
              </a:extLst>
            </p:cNvPr>
            <p:cNvSpPr/>
            <p:nvPr/>
          </p:nvSpPr>
          <p:spPr>
            <a:xfrm>
              <a:off x="6044093" y="3061129"/>
              <a:ext cx="2385976" cy="118249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Electrolyser(s): Upper total limit 65 kW (output of approximately. 24kg/day)</a:t>
              </a:r>
            </a:p>
            <a:p>
              <a:pPr algn="ctr"/>
              <a:r>
                <a:rPr lang="en-US" sz="1400" dirty="0">
                  <a:solidFill>
                    <a:schemeClr val="tx1"/>
                  </a:solidFill>
                </a:rPr>
                <a:t>Electrolyser in container</a:t>
              </a:r>
              <a:endParaRPr lang="en-ZA" sz="1400" dirty="0">
                <a:solidFill>
                  <a:schemeClr val="tx1"/>
                </a:solidFill>
              </a:endParaRPr>
            </a:p>
          </p:txBody>
        </p:sp>
        <p:sp>
          <p:nvSpPr>
            <p:cNvPr id="10" name="Rectangle 9">
              <a:extLst>
                <a:ext uri="{FF2B5EF4-FFF2-40B4-BE49-F238E27FC236}">
                  <a16:creationId xmlns:a16="http://schemas.microsoft.com/office/drawing/2014/main" id="{36D20E8A-A4F4-BDCB-B3BF-56C114E3CA0A}"/>
                </a:ext>
              </a:extLst>
            </p:cNvPr>
            <p:cNvSpPr/>
            <p:nvPr/>
          </p:nvSpPr>
          <p:spPr>
            <a:xfrm>
              <a:off x="8874426" y="1447804"/>
              <a:ext cx="2006200" cy="1420074"/>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Hydrogen Storage Tanks </a:t>
              </a:r>
            </a:p>
            <a:p>
              <a:pPr algn="ctr"/>
              <a:r>
                <a:rPr lang="en-US" sz="1400">
                  <a:solidFill>
                    <a:schemeClr val="tx1"/>
                  </a:solidFill>
                </a:rPr>
                <a:t>3 x 24 m</a:t>
              </a:r>
              <a:r>
                <a:rPr lang="en-US" sz="1400" baseline="30000">
                  <a:solidFill>
                    <a:schemeClr val="tx1"/>
                  </a:solidFill>
                </a:rPr>
                <a:t>3 </a:t>
              </a:r>
              <a:r>
                <a:rPr lang="en-ZA" sz="1400">
                  <a:solidFill>
                    <a:schemeClr val="tx1"/>
                  </a:solidFill>
                </a:rPr>
                <a:t> at electrolyser operating pressure</a:t>
              </a:r>
            </a:p>
          </p:txBody>
        </p:sp>
        <p:sp>
          <p:nvSpPr>
            <p:cNvPr id="11" name="Rectangle 10">
              <a:extLst>
                <a:ext uri="{FF2B5EF4-FFF2-40B4-BE49-F238E27FC236}">
                  <a16:creationId xmlns:a16="http://schemas.microsoft.com/office/drawing/2014/main" id="{D3DCB09E-EE83-47EE-B148-E274157DAF5D}"/>
                </a:ext>
              </a:extLst>
            </p:cNvPr>
            <p:cNvSpPr/>
            <p:nvPr/>
          </p:nvSpPr>
          <p:spPr>
            <a:xfrm>
              <a:off x="8874426" y="3122049"/>
              <a:ext cx="2006200" cy="1077444"/>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End-use container with Tap in Points</a:t>
              </a:r>
              <a:endParaRPr lang="en-ZA" sz="1400">
                <a:solidFill>
                  <a:schemeClr val="tx1"/>
                </a:solidFill>
              </a:endParaRPr>
            </a:p>
          </p:txBody>
        </p:sp>
        <p:sp>
          <p:nvSpPr>
            <p:cNvPr id="12" name="Arrow: Pentagon 11">
              <a:extLst>
                <a:ext uri="{FF2B5EF4-FFF2-40B4-BE49-F238E27FC236}">
                  <a16:creationId xmlns:a16="http://schemas.microsoft.com/office/drawing/2014/main" id="{348B7FD0-090D-7A01-C05B-B1944E579321}"/>
                </a:ext>
              </a:extLst>
            </p:cNvPr>
            <p:cNvSpPr/>
            <p:nvPr/>
          </p:nvSpPr>
          <p:spPr>
            <a:xfrm>
              <a:off x="2498025" y="1211632"/>
              <a:ext cx="1752600" cy="516132"/>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ysClr val="windowText" lastClr="000000"/>
                  </a:solidFill>
                </a:rPr>
                <a:t>Potable water for operations</a:t>
              </a:r>
            </a:p>
          </p:txBody>
        </p:sp>
        <p:sp>
          <p:nvSpPr>
            <p:cNvPr id="13" name="Arrow: Pentagon 12">
              <a:extLst>
                <a:ext uri="{FF2B5EF4-FFF2-40B4-BE49-F238E27FC236}">
                  <a16:creationId xmlns:a16="http://schemas.microsoft.com/office/drawing/2014/main" id="{0B2847FD-5846-D6E8-6D67-CBABA76D527D}"/>
                </a:ext>
              </a:extLst>
            </p:cNvPr>
            <p:cNvSpPr/>
            <p:nvPr/>
          </p:nvSpPr>
          <p:spPr>
            <a:xfrm>
              <a:off x="2494347" y="2164973"/>
              <a:ext cx="1752600" cy="516132"/>
            </a:xfrm>
            <a:prstGeom prst="homePlate">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NW substation Electrical Connection</a:t>
              </a:r>
            </a:p>
          </p:txBody>
        </p:sp>
        <p:sp>
          <p:nvSpPr>
            <p:cNvPr id="14" name="Arrow: Pentagon 13">
              <a:extLst>
                <a:ext uri="{FF2B5EF4-FFF2-40B4-BE49-F238E27FC236}">
                  <a16:creationId xmlns:a16="http://schemas.microsoft.com/office/drawing/2014/main" id="{1BEABA1E-7783-FD79-A2BD-62F950E7CC53}"/>
                </a:ext>
              </a:extLst>
            </p:cNvPr>
            <p:cNvSpPr/>
            <p:nvPr/>
          </p:nvSpPr>
          <p:spPr>
            <a:xfrm>
              <a:off x="2414595" y="4485152"/>
              <a:ext cx="1818281" cy="573180"/>
            </a:xfrm>
            <a:prstGeom prst="homePlate">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Water supply for Fire System</a:t>
              </a:r>
            </a:p>
          </p:txBody>
        </p:sp>
        <p:sp>
          <p:nvSpPr>
            <p:cNvPr id="15" name="Rectangle 14">
              <a:extLst>
                <a:ext uri="{FF2B5EF4-FFF2-40B4-BE49-F238E27FC236}">
                  <a16:creationId xmlns:a16="http://schemas.microsoft.com/office/drawing/2014/main" id="{5BF3CC61-3665-98E2-63BB-BF50D30A48CB}"/>
                </a:ext>
              </a:extLst>
            </p:cNvPr>
            <p:cNvSpPr/>
            <p:nvPr/>
          </p:nvSpPr>
          <p:spPr>
            <a:xfrm>
              <a:off x="6260718" y="1759081"/>
              <a:ext cx="2008207" cy="106912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Demin water plant  for </a:t>
              </a:r>
              <a:r>
                <a:rPr lang="en-US" sz="1400" err="1">
                  <a:solidFill>
                    <a:schemeClr val="tx1"/>
                  </a:solidFill>
                </a:rPr>
                <a:t>electrolyser</a:t>
              </a:r>
              <a:endParaRPr lang="en-ZA" sz="1400">
                <a:solidFill>
                  <a:schemeClr val="tx1"/>
                </a:solidFill>
              </a:endParaRPr>
            </a:p>
          </p:txBody>
        </p:sp>
        <p:sp>
          <p:nvSpPr>
            <p:cNvPr id="16" name="Rectangle 15">
              <a:extLst>
                <a:ext uri="{FF2B5EF4-FFF2-40B4-BE49-F238E27FC236}">
                  <a16:creationId xmlns:a16="http://schemas.microsoft.com/office/drawing/2014/main" id="{4AF04B01-8C89-822B-96B1-1D87021A128C}"/>
                </a:ext>
              </a:extLst>
            </p:cNvPr>
            <p:cNvSpPr/>
            <p:nvPr/>
          </p:nvSpPr>
          <p:spPr>
            <a:xfrm>
              <a:off x="6256164" y="4476546"/>
              <a:ext cx="2012761" cy="1077444"/>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Dryer for </a:t>
              </a:r>
              <a:r>
                <a:rPr lang="en-US" sz="1400" err="1">
                  <a:solidFill>
                    <a:schemeClr val="tx1"/>
                  </a:solidFill>
                </a:rPr>
                <a:t>electrolyser</a:t>
              </a:r>
              <a:endParaRPr lang="en-ZA" sz="1400">
                <a:solidFill>
                  <a:schemeClr val="tx1"/>
                </a:solidFill>
              </a:endParaRPr>
            </a:p>
          </p:txBody>
        </p:sp>
        <p:sp>
          <p:nvSpPr>
            <p:cNvPr id="17" name="Arrow: Pentagon 16">
              <a:extLst>
                <a:ext uri="{FF2B5EF4-FFF2-40B4-BE49-F238E27FC236}">
                  <a16:creationId xmlns:a16="http://schemas.microsoft.com/office/drawing/2014/main" id="{694D6382-ADE7-D879-8A77-BE508F3FEB2F}"/>
                </a:ext>
              </a:extLst>
            </p:cNvPr>
            <p:cNvSpPr/>
            <p:nvPr/>
          </p:nvSpPr>
          <p:spPr>
            <a:xfrm>
              <a:off x="81482" y="2172165"/>
              <a:ext cx="1752600" cy="516132"/>
            </a:xfrm>
            <a:prstGeom prst="homePlate">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2.2MW BESS</a:t>
              </a:r>
            </a:p>
          </p:txBody>
        </p:sp>
        <p:sp>
          <p:nvSpPr>
            <p:cNvPr id="18" name="Arrow: Pentagon 17">
              <a:extLst>
                <a:ext uri="{FF2B5EF4-FFF2-40B4-BE49-F238E27FC236}">
                  <a16:creationId xmlns:a16="http://schemas.microsoft.com/office/drawing/2014/main" id="{C005758D-961D-8DB6-3C56-67BBFBAE4FCB}"/>
                </a:ext>
              </a:extLst>
            </p:cNvPr>
            <p:cNvSpPr/>
            <p:nvPr/>
          </p:nvSpPr>
          <p:spPr>
            <a:xfrm>
              <a:off x="91659" y="1529412"/>
              <a:ext cx="1752601" cy="516132"/>
            </a:xfrm>
            <a:prstGeom prst="homePlate">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400kW Solar Plant</a:t>
              </a:r>
            </a:p>
          </p:txBody>
        </p:sp>
        <p:sp>
          <p:nvSpPr>
            <p:cNvPr id="19" name="TextBox 18">
              <a:extLst>
                <a:ext uri="{FF2B5EF4-FFF2-40B4-BE49-F238E27FC236}">
                  <a16:creationId xmlns:a16="http://schemas.microsoft.com/office/drawing/2014/main" id="{6BB66F16-50D0-A25F-1B3E-EEB0105ACDB8}"/>
                </a:ext>
              </a:extLst>
            </p:cNvPr>
            <p:cNvSpPr txBox="1"/>
            <p:nvPr/>
          </p:nvSpPr>
          <p:spPr>
            <a:xfrm>
              <a:off x="6756349" y="9920"/>
              <a:ext cx="2375647" cy="369332"/>
            </a:xfrm>
            <a:prstGeom prst="rect">
              <a:avLst/>
            </a:prstGeom>
            <a:noFill/>
          </p:spPr>
          <p:txBody>
            <a:bodyPr wrap="square" rtlCol="0">
              <a:spAutoFit/>
            </a:bodyPr>
            <a:lstStyle>
              <a:defPPr>
                <a:defRPr lang="en-US"/>
              </a:defPPr>
              <a:lvl1pPr>
                <a:defRPr sz="800"/>
              </a:lvl1pPr>
            </a:lstStyle>
            <a:p>
              <a:r>
                <a:rPr lang="en-US" sz="1800" b="1"/>
                <a:t>Contractors Scope</a:t>
              </a:r>
              <a:endParaRPr lang="en-ZA" sz="1800" b="1"/>
            </a:p>
          </p:txBody>
        </p:sp>
        <p:sp>
          <p:nvSpPr>
            <p:cNvPr id="20" name="TextBox 19">
              <a:extLst>
                <a:ext uri="{FF2B5EF4-FFF2-40B4-BE49-F238E27FC236}">
                  <a16:creationId xmlns:a16="http://schemas.microsoft.com/office/drawing/2014/main" id="{87CD9E83-AFC8-8332-DD00-35E03BBEE6E0}"/>
                </a:ext>
              </a:extLst>
            </p:cNvPr>
            <p:cNvSpPr txBox="1"/>
            <p:nvPr/>
          </p:nvSpPr>
          <p:spPr>
            <a:xfrm>
              <a:off x="1025670" y="28340"/>
              <a:ext cx="2375647" cy="369332"/>
            </a:xfrm>
            <a:prstGeom prst="rect">
              <a:avLst/>
            </a:prstGeom>
            <a:noFill/>
          </p:spPr>
          <p:txBody>
            <a:bodyPr wrap="square" rtlCol="0">
              <a:spAutoFit/>
            </a:bodyPr>
            <a:lstStyle>
              <a:defPPr>
                <a:defRPr lang="en-US"/>
              </a:defPPr>
              <a:lvl1pPr>
                <a:defRPr sz="800"/>
              </a:lvl1pPr>
            </a:lstStyle>
            <a:p>
              <a:r>
                <a:rPr lang="en-US" sz="1800" b="1"/>
                <a:t>Eskom to supply</a:t>
              </a:r>
              <a:endParaRPr lang="en-ZA" sz="1800" b="1"/>
            </a:p>
          </p:txBody>
        </p:sp>
        <p:cxnSp>
          <p:nvCxnSpPr>
            <p:cNvPr id="21" name="Connector: Elbow 20">
              <a:extLst>
                <a:ext uri="{FF2B5EF4-FFF2-40B4-BE49-F238E27FC236}">
                  <a16:creationId xmlns:a16="http://schemas.microsoft.com/office/drawing/2014/main" id="{067D75EF-7F0C-6B11-D749-7A7EB20ACD20}"/>
                </a:ext>
              </a:extLst>
            </p:cNvPr>
            <p:cNvCxnSpPr>
              <a:cxnSpLocks/>
              <a:stCxn id="18" idx="3"/>
              <a:endCxn id="13" idx="1"/>
            </p:cNvCxnSpPr>
            <p:nvPr/>
          </p:nvCxnSpPr>
          <p:spPr>
            <a:xfrm>
              <a:off x="1844260" y="1787478"/>
              <a:ext cx="650086" cy="635561"/>
            </a:xfrm>
            <a:prstGeom prst="bentConnector3">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2BB44F1E-BC9B-8530-B121-02BAFEDC36DE}"/>
                </a:ext>
              </a:extLst>
            </p:cNvPr>
            <p:cNvCxnSpPr>
              <a:cxnSpLocks/>
              <a:stCxn id="17" idx="3"/>
              <a:endCxn id="13" idx="1"/>
            </p:cNvCxnSpPr>
            <p:nvPr/>
          </p:nvCxnSpPr>
          <p:spPr>
            <a:xfrm flipV="1">
              <a:off x="1834082" y="2423040"/>
              <a:ext cx="660264" cy="7192"/>
            </a:xfrm>
            <a:prstGeom prst="bentConnector3">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3" name="Arrow: Pentagon 22">
              <a:extLst>
                <a:ext uri="{FF2B5EF4-FFF2-40B4-BE49-F238E27FC236}">
                  <a16:creationId xmlns:a16="http://schemas.microsoft.com/office/drawing/2014/main" id="{89E7F64B-8620-39E2-B11C-5BF80B2ACAEA}"/>
                </a:ext>
              </a:extLst>
            </p:cNvPr>
            <p:cNvSpPr/>
            <p:nvPr/>
          </p:nvSpPr>
          <p:spPr>
            <a:xfrm>
              <a:off x="2407060" y="5172535"/>
              <a:ext cx="1818281" cy="573180"/>
            </a:xfrm>
            <a:prstGeom prst="homePlate">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Fire Detection system</a:t>
              </a:r>
            </a:p>
          </p:txBody>
        </p:sp>
        <p:cxnSp>
          <p:nvCxnSpPr>
            <p:cNvPr id="24" name="Straight Connector 23">
              <a:extLst>
                <a:ext uri="{FF2B5EF4-FFF2-40B4-BE49-F238E27FC236}">
                  <a16:creationId xmlns:a16="http://schemas.microsoft.com/office/drawing/2014/main" id="{2FADC951-07F4-9775-BCA3-4D74FFA34A26}"/>
                </a:ext>
              </a:extLst>
            </p:cNvPr>
            <p:cNvCxnSpPr>
              <a:cxnSpLocks/>
            </p:cNvCxnSpPr>
            <p:nvPr/>
          </p:nvCxnSpPr>
          <p:spPr>
            <a:xfrm flipV="1">
              <a:off x="11165862" y="1554095"/>
              <a:ext cx="1401857" cy="1525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7A10BB4-FA1C-A1D5-5B48-E19DCF062C4E}"/>
                </a:ext>
              </a:extLst>
            </p:cNvPr>
            <p:cNvCxnSpPr>
              <a:cxnSpLocks/>
            </p:cNvCxnSpPr>
            <p:nvPr/>
          </p:nvCxnSpPr>
          <p:spPr>
            <a:xfrm>
              <a:off x="11165862" y="1921740"/>
              <a:ext cx="1401857"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1FA4484E-CC8D-4255-D334-E5E366896F80}"/>
                </a:ext>
              </a:extLst>
            </p:cNvPr>
            <p:cNvSpPr txBox="1"/>
            <p:nvPr/>
          </p:nvSpPr>
          <p:spPr>
            <a:xfrm>
              <a:off x="11122771" y="2044854"/>
              <a:ext cx="1151160" cy="766028"/>
            </a:xfrm>
            <a:prstGeom prst="rect">
              <a:avLst/>
            </a:prstGeom>
            <a:noFill/>
          </p:spPr>
          <p:txBody>
            <a:bodyPr wrap="square" rtlCol="0">
              <a:spAutoFit/>
            </a:bodyPr>
            <a:lstStyle/>
            <a:p>
              <a:r>
                <a:rPr lang="en-US" sz="1200"/>
                <a:t>H2 end use application off site</a:t>
              </a:r>
              <a:endParaRPr lang="en-ZA" sz="1200"/>
            </a:p>
          </p:txBody>
        </p:sp>
        <p:cxnSp>
          <p:nvCxnSpPr>
            <p:cNvPr id="27" name="Straight Connector 26">
              <a:extLst>
                <a:ext uri="{FF2B5EF4-FFF2-40B4-BE49-F238E27FC236}">
                  <a16:creationId xmlns:a16="http://schemas.microsoft.com/office/drawing/2014/main" id="{8808406D-85D8-656D-562C-9ACB77DC73F4}"/>
                </a:ext>
              </a:extLst>
            </p:cNvPr>
            <p:cNvCxnSpPr>
              <a:cxnSpLocks/>
            </p:cNvCxnSpPr>
            <p:nvPr/>
          </p:nvCxnSpPr>
          <p:spPr>
            <a:xfrm>
              <a:off x="253408" y="6622376"/>
              <a:ext cx="946643"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4FFAAD36-C788-55AC-F0E1-071B81C1D089}"/>
                </a:ext>
              </a:extLst>
            </p:cNvPr>
            <p:cNvSpPr txBox="1"/>
            <p:nvPr/>
          </p:nvSpPr>
          <p:spPr>
            <a:xfrm>
              <a:off x="288047" y="6237995"/>
              <a:ext cx="946643" cy="328297"/>
            </a:xfrm>
            <a:prstGeom prst="rect">
              <a:avLst/>
            </a:prstGeom>
            <a:noFill/>
          </p:spPr>
          <p:txBody>
            <a:bodyPr wrap="square" rtlCol="0">
              <a:spAutoFit/>
            </a:bodyPr>
            <a:lstStyle/>
            <a:p>
              <a:r>
                <a:rPr lang="en-US" sz="1200"/>
                <a:t>Gas Line</a:t>
              </a:r>
              <a:endParaRPr lang="en-ZA" sz="1200"/>
            </a:p>
          </p:txBody>
        </p:sp>
        <p:sp>
          <p:nvSpPr>
            <p:cNvPr id="29" name="Rectangle 28">
              <a:extLst>
                <a:ext uri="{FF2B5EF4-FFF2-40B4-BE49-F238E27FC236}">
                  <a16:creationId xmlns:a16="http://schemas.microsoft.com/office/drawing/2014/main" id="{B800EACF-C938-55A4-46A0-01F6561F48CB}"/>
                </a:ext>
              </a:extLst>
            </p:cNvPr>
            <p:cNvSpPr/>
            <p:nvPr/>
          </p:nvSpPr>
          <p:spPr>
            <a:xfrm>
              <a:off x="5855027" y="1363381"/>
              <a:ext cx="2807465" cy="445646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TextBox 29">
              <a:extLst>
                <a:ext uri="{FF2B5EF4-FFF2-40B4-BE49-F238E27FC236}">
                  <a16:creationId xmlns:a16="http://schemas.microsoft.com/office/drawing/2014/main" id="{9E82DD11-793B-3A92-6FBC-6D6D30F20BE3}"/>
                </a:ext>
              </a:extLst>
            </p:cNvPr>
            <p:cNvSpPr txBox="1"/>
            <p:nvPr/>
          </p:nvSpPr>
          <p:spPr>
            <a:xfrm>
              <a:off x="5865108" y="769323"/>
              <a:ext cx="2883282" cy="547163"/>
            </a:xfrm>
            <a:prstGeom prst="rect">
              <a:avLst/>
            </a:prstGeom>
            <a:noFill/>
          </p:spPr>
          <p:txBody>
            <a:bodyPr wrap="square" rtlCol="0">
              <a:spAutoFit/>
            </a:bodyPr>
            <a:lstStyle/>
            <a:p>
              <a:pPr algn="ctr"/>
              <a:r>
                <a:rPr lang="en-US" sz="1200" b="1">
                  <a:solidFill>
                    <a:schemeClr val="accent1"/>
                  </a:solidFill>
                </a:rPr>
                <a:t>Single unit supplied by </a:t>
              </a:r>
              <a:r>
                <a:rPr lang="en-US" sz="1200" b="1" err="1">
                  <a:solidFill>
                    <a:schemeClr val="accent1"/>
                  </a:solidFill>
                </a:rPr>
                <a:t>electrolyser</a:t>
              </a:r>
              <a:r>
                <a:rPr lang="en-US" sz="1200" b="1">
                  <a:solidFill>
                    <a:schemeClr val="accent1"/>
                  </a:solidFill>
                </a:rPr>
                <a:t> manufacturer</a:t>
              </a:r>
              <a:endParaRPr lang="en-ZA" sz="1200" b="1">
                <a:solidFill>
                  <a:schemeClr val="accent1"/>
                </a:solidFill>
              </a:endParaRPr>
            </a:p>
          </p:txBody>
        </p:sp>
        <p:cxnSp>
          <p:nvCxnSpPr>
            <p:cNvPr id="31" name="Straight Connector 30">
              <a:extLst>
                <a:ext uri="{FF2B5EF4-FFF2-40B4-BE49-F238E27FC236}">
                  <a16:creationId xmlns:a16="http://schemas.microsoft.com/office/drawing/2014/main" id="{369CEB14-D68F-FED9-0F1D-4B0A5BF12F5F}"/>
                </a:ext>
              </a:extLst>
            </p:cNvPr>
            <p:cNvCxnSpPr>
              <a:cxnSpLocks/>
            </p:cNvCxnSpPr>
            <p:nvPr/>
          </p:nvCxnSpPr>
          <p:spPr>
            <a:xfrm flipH="1">
              <a:off x="1354293" y="6622376"/>
              <a:ext cx="946643"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F373E1C0-C7D1-BA58-85C0-BBF05D7166CE}"/>
                </a:ext>
              </a:extLst>
            </p:cNvPr>
            <p:cNvCxnSpPr>
              <a:cxnSpLocks/>
              <a:stCxn id="14" idx="3"/>
            </p:cNvCxnSpPr>
            <p:nvPr/>
          </p:nvCxnSpPr>
          <p:spPr>
            <a:xfrm flipV="1">
              <a:off x="4232875" y="4771741"/>
              <a:ext cx="993261" cy="1"/>
            </a:xfrm>
            <a:prstGeom prst="line">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5" name="Arrow: Pentagon 34">
              <a:extLst>
                <a:ext uri="{FF2B5EF4-FFF2-40B4-BE49-F238E27FC236}">
                  <a16:creationId xmlns:a16="http://schemas.microsoft.com/office/drawing/2014/main" id="{7E9584DB-76DE-ADDA-E5EF-F33956C06509}"/>
                </a:ext>
              </a:extLst>
            </p:cNvPr>
            <p:cNvSpPr/>
            <p:nvPr/>
          </p:nvSpPr>
          <p:spPr>
            <a:xfrm>
              <a:off x="2455731" y="2902263"/>
              <a:ext cx="1752600" cy="516132"/>
            </a:xfrm>
            <a:prstGeom prst="homePlate">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400kW Solar Plant</a:t>
              </a:r>
            </a:p>
          </p:txBody>
        </p:sp>
        <p:sp>
          <p:nvSpPr>
            <p:cNvPr id="36" name="Arrow: Pentagon 35">
              <a:extLst>
                <a:ext uri="{FF2B5EF4-FFF2-40B4-BE49-F238E27FC236}">
                  <a16:creationId xmlns:a16="http://schemas.microsoft.com/office/drawing/2014/main" id="{EE142B3C-4518-F37B-AAF5-6862EAC08F4C}"/>
                </a:ext>
              </a:extLst>
            </p:cNvPr>
            <p:cNvSpPr/>
            <p:nvPr/>
          </p:nvSpPr>
          <p:spPr>
            <a:xfrm>
              <a:off x="2455731" y="3589647"/>
              <a:ext cx="1752600" cy="516132"/>
            </a:xfrm>
            <a:prstGeom prst="homePlate">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2.2MW BESS</a:t>
              </a:r>
            </a:p>
          </p:txBody>
        </p:sp>
        <p:cxnSp>
          <p:nvCxnSpPr>
            <p:cNvPr id="37" name="Connector: Elbow 36">
              <a:extLst>
                <a:ext uri="{FF2B5EF4-FFF2-40B4-BE49-F238E27FC236}">
                  <a16:creationId xmlns:a16="http://schemas.microsoft.com/office/drawing/2014/main" id="{E775DDC4-7B14-B3EB-71F3-FF6B50D9357E}"/>
                </a:ext>
              </a:extLst>
            </p:cNvPr>
            <p:cNvCxnSpPr>
              <a:cxnSpLocks/>
              <a:stCxn id="35" idx="3"/>
            </p:cNvCxnSpPr>
            <p:nvPr/>
          </p:nvCxnSpPr>
          <p:spPr>
            <a:xfrm>
              <a:off x="4208331" y="3160330"/>
              <a:ext cx="1216073" cy="313874"/>
            </a:xfrm>
            <a:prstGeom prst="bentConnector3">
              <a:avLst>
                <a:gd name="adj1" fmla="val 50000"/>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9ECF948B-007C-DF1B-2147-CF2CA198E340}"/>
                </a:ext>
              </a:extLst>
            </p:cNvPr>
            <p:cNvCxnSpPr>
              <a:cxnSpLocks/>
              <a:stCxn id="36" idx="3"/>
            </p:cNvCxnSpPr>
            <p:nvPr/>
          </p:nvCxnSpPr>
          <p:spPr>
            <a:xfrm flipV="1">
              <a:off x="4208331" y="3464126"/>
              <a:ext cx="1210706" cy="383588"/>
            </a:xfrm>
            <a:prstGeom prst="bentConnector3">
              <a:avLst>
                <a:gd name="adj1" fmla="val 50000"/>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DF1710C-8BE4-6568-E6EE-8502EDD7FAB3}"/>
                </a:ext>
              </a:extLst>
            </p:cNvPr>
            <p:cNvCxnSpPr>
              <a:cxnSpLocks/>
              <a:stCxn id="23" idx="3"/>
            </p:cNvCxnSpPr>
            <p:nvPr/>
          </p:nvCxnSpPr>
          <p:spPr>
            <a:xfrm flipV="1">
              <a:off x="4225340" y="5459125"/>
              <a:ext cx="1066011" cy="1"/>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DBBAF10-54CE-AF9C-4177-593E8E2EF7F8}"/>
                </a:ext>
              </a:extLst>
            </p:cNvPr>
            <p:cNvCxnSpPr>
              <a:cxnSpLocks/>
            </p:cNvCxnSpPr>
            <p:nvPr/>
          </p:nvCxnSpPr>
          <p:spPr>
            <a:xfrm>
              <a:off x="3605182" y="6622099"/>
              <a:ext cx="854042" cy="0"/>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B48ACFC-3D3E-7859-1236-8E01C9E119E0}"/>
                </a:ext>
              </a:extLst>
            </p:cNvPr>
            <p:cNvCxnSpPr>
              <a:cxnSpLocks/>
            </p:cNvCxnSpPr>
            <p:nvPr/>
          </p:nvCxnSpPr>
          <p:spPr>
            <a:xfrm flipH="1">
              <a:off x="2455731" y="6619205"/>
              <a:ext cx="946643" cy="0"/>
            </a:xfrm>
            <a:prstGeom prst="line">
              <a:avLst/>
            </a:prstGeom>
            <a:ln w="38100">
              <a:solidFill>
                <a:srgbClr val="0070C0"/>
              </a:solidFill>
            </a:ln>
          </p:spPr>
          <p:style>
            <a:lnRef idx="1">
              <a:schemeClr val="accent2"/>
            </a:lnRef>
            <a:fillRef idx="0">
              <a:schemeClr val="accent2"/>
            </a:fillRef>
            <a:effectRef idx="0">
              <a:schemeClr val="accent2"/>
            </a:effectRef>
            <a:fontRef idx="minor">
              <a:schemeClr val="tx1"/>
            </a:fontRef>
          </p:style>
        </p:cxnSp>
        <p:sp>
          <p:nvSpPr>
            <p:cNvPr id="42" name="TextBox 41">
              <a:extLst>
                <a:ext uri="{FF2B5EF4-FFF2-40B4-BE49-F238E27FC236}">
                  <a16:creationId xmlns:a16="http://schemas.microsoft.com/office/drawing/2014/main" id="{6749242A-AA52-0056-EEAD-2D92485BD860}"/>
                </a:ext>
              </a:extLst>
            </p:cNvPr>
            <p:cNvSpPr txBox="1"/>
            <p:nvPr/>
          </p:nvSpPr>
          <p:spPr>
            <a:xfrm>
              <a:off x="1291912" y="6237996"/>
              <a:ext cx="1052686" cy="328297"/>
            </a:xfrm>
            <a:prstGeom prst="rect">
              <a:avLst/>
            </a:prstGeom>
            <a:noFill/>
          </p:spPr>
          <p:txBody>
            <a:bodyPr wrap="square" rtlCol="0">
              <a:spAutoFit/>
            </a:bodyPr>
            <a:lstStyle/>
            <a:p>
              <a:r>
                <a:rPr lang="en-US" sz="1200"/>
                <a:t>Electricity</a:t>
              </a:r>
              <a:endParaRPr lang="en-ZA" sz="1200"/>
            </a:p>
          </p:txBody>
        </p:sp>
        <p:sp>
          <p:nvSpPr>
            <p:cNvPr id="43" name="TextBox 42">
              <a:extLst>
                <a:ext uri="{FF2B5EF4-FFF2-40B4-BE49-F238E27FC236}">
                  <a16:creationId xmlns:a16="http://schemas.microsoft.com/office/drawing/2014/main" id="{2E0A577C-BF6B-A707-9AFA-F94F96534C34}"/>
                </a:ext>
              </a:extLst>
            </p:cNvPr>
            <p:cNvSpPr txBox="1"/>
            <p:nvPr/>
          </p:nvSpPr>
          <p:spPr>
            <a:xfrm>
              <a:off x="2494347" y="6241371"/>
              <a:ext cx="946643" cy="328297"/>
            </a:xfrm>
            <a:prstGeom prst="rect">
              <a:avLst/>
            </a:prstGeom>
            <a:noFill/>
          </p:spPr>
          <p:txBody>
            <a:bodyPr wrap="square" rtlCol="0">
              <a:spAutoFit/>
            </a:bodyPr>
            <a:lstStyle/>
            <a:p>
              <a:r>
                <a:rPr lang="en-US" sz="1200"/>
                <a:t>Water</a:t>
              </a:r>
              <a:endParaRPr lang="en-ZA" sz="1200"/>
            </a:p>
          </p:txBody>
        </p:sp>
        <p:sp>
          <p:nvSpPr>
            <p:cNvPr id="44" name="TextBox 43">
              <a:extLst>
                <a:ext uri="{FF2B5EF4-FFF2-40B4-BE49-F238E27FC236}">
                  <a16:creationId xmlns:a16="http://schemas.microsoft.com/office/drawing/2014/main" id="{338BBA3F-C9A1-5212-2BD8-C68845615085}"/>
                </a:ext>
              </a:extLst>
            </p:cNvPr>
            <p:cNvSpPr txBox="1"/>
            <p:nvPr/>
          </p:nvSpPr>
          <p:spPr>
            <a:xfrm>
              <a:off x="3558881" y="6237993"/>
              <a:ext cx="946643" cy="328297"/>
            </a:xfrm>
            <a:prstGeom prst="rect">
              <a:avLst/>
            </a:prstGeom>
            <a:noFill/>
          </p:spPr>
          <p:txBody>
            <a:bodyPr wrap="square" rtlCol="0">
              <a:spAutoFit/>
            </a:bodyPr>
            <a:lstStyle/>
            <a:p>
              <a:r>
                <a:rPr lang="en-US" sz="1200"/>
                <a:t>C&amp;I</a:t>
              </a:r>
              <a:endParaRPr lang="en-ZA" sz="1200"/>
            </a:p>
          </p:txBody>
        </p:sp>
      </p:grpSp>
      <p:cxnSp>
        <p:nvCxnSpPr>
          <p:cNvPr id="47" name="Straight Connector 46">
            <a:extLst>
              <a:ext uri="{FF2B5EF4-FFF2-40B4-BE49-F238E27FC236}">
                <a16:creationId xmlns:a16="http://schemas.microsoft.com/office/drawing/2014/main" id="{ACC669E8-E599-A01A-F4BF-DE82C0C353C1}"/>
              </a:ext>
            </a:extLst>
          </p:cNvPr>
          <p:cNvCxnSpPr>
            <a:cxnSpLocks/>
          </p:cNvCxnSpPr>
          <p:nvPr/>
        </p:nvCxnSpPr>
        <p:spPr>
          <a:xfrm>
            <a:off x="10692509" y="5715091"/>
            <a:ext cx="1372825" cy="0"/>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23DD65A-A975-20CD-82BF-F50F25100968}"/>
              </a:ext>
            </a:extLst>
          </p:cNvPr>
          <p:cNvSpPr txBox="1"/>
          <p:nvPr/>
        </p:nvSpPr>
        <p:spPr>
          <a:xfrm>
            <a:off x="10634554" y="4818031"/>
            <a:ext cx="1331885" cy="830997"/>
          </a:xfrm>
          <a:prstGeom prst="rect">
            <a:avLst/>
          </a:prstGeom>
          <a:noFill/>
        </p:spPr>
        <p:txBody>
          <a:bodyPr wrap="square" rtlCol="0">
            <a:spAutoFit/>
          </a:bodyPr>
          <a:lstStyle/>
          <a:p>
            <a:r>
              <a:rPr lang="en-US" sz="1200"/>
              <a:t>Remote Monitoring of operational conditions</a:t>
            </a:r>
            <a:endParaRPr lang="en-ZA" sz="1200"/>
          </a:p>
        </p:txBody>
      </p:sp>
      <p:sp>
        <p:nvSpPr>
          <p:cNvPr id="45" name="Arrow: Pentagon 44">
            <a:extLst>
              <a:ext uri="{FF2B5EF4-FFF2-40B4-BE49-F238E27FC236}">
                <a16:creationId xmlns:a16="http://schemas.microsoft.com/office/drawing/2014/main" id="{28F307D4-097D-30B9-DDFB-B18E6DA0798B}"/>
              </a:ext>
            </a:extLst>
          </p:cNvPr>
          <p:cNvSpPr/>
          <p:nvPr/>
        </p:nvSpPr>
        <p:spPr>
          <a:xfrm>
            <a:off x="225194" y="3439491"/>
            <a:ext cx="1665120" cy="435483"/>
          </a:xfrm>
          <a:prstGeom prst="homePlate">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ysClr val="windowText" lastClr="000000"/>
                </a:solidFill>
              </a:rPr>
              <a:t>Utility / Generator</a:t>
            </a:r>
          </a:p>
        </p:txBody>
      </p:sp>
      <p:cxnSp>
        <p:nvCxnSpPr>
          <p:cNvPr id="48" name="Connector: Elbow 47">
            <a:extLst>
              <a:ext uri="{FF2B5EF4-FFF2-40B4-BE49-F238E27FC236}">
                <a16:creationId xmlns:a16="http://schemas.microsoft.com/office/drawing/2014/main" id="{1C233652-0EB7-F88F-E8F3-1F2D25EF4A9C}"/>
              </a:ext>
            </a:extLst>
          </p:cNvPr>
          <p:cNvCxnSpPr>
            <a:cxnSpLocks/>
            <a:stCxn id="45" idx="3"/>
            <a:endCxn id="13" idx="1"/>
          </p:cNvCxnSpPr>
          <p:nvPr/>
        </p:nvCxnSpPr>
        <p:spPr>
          <a:xfrm flipV="1">
            <a:off x="1890314" y="3109067"/>
            <a:ext cx="604449" cy="548166"/>
          </a:xfrm>
          <a:prstGeom prst="bentConnector3">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45F838A-B993-AC30-ED05-3767D4BED872}"/>
              </a:ext>
            </a:extLst>
          </p:cNvPr>
          <p:cNvCxnSpPr>
            <a:cxnSpLocks/>
            <a:stCxn id="12" idx="3"/>
          </p:cNvCxnSpPr>
          <p:nvPr/>
        </p:nvCxnSpPr>
        <p:spPr>
          <a:xfrm flipV="1">
            <a:off x="4163379" y="2294597"/>
            <a:ext cx="1019408" cy="10094"/>
          </a:xfrm>
          <a:prstGeom prst="line">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7" name="Straight Connector 76">
            <a:extLst>
              <a:ext uri="{FF2B5EF4-FFF2-40B4-BE49-F238E27FC236}">
                <a16:creationId xmlns:a16="http://schemas.microsoft.com/office/drawing/2014/main" id="{8CAB3BA7-EB9E-9F5D-053F-2B36711EED27}"/>
              </a:ext>
            </a:extLst>
          </p:cNvPr>
          <p:cNvCxnSpPr>
            <a:cxnSpLocks/>
            <a:stCxn id="13" idx="3"/>
          </p:cNvCxnSpPr>
          <p:nvPr/>
        </p:nvCxnSpPr>
        <p:spPr>
          <a:xfrm>
            <a:off x="4159884" y="3109067"/>
            <a:ext cx="941054" cy="0"/>
          </a:xfrm>
          <a:prstGeom prst="line">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17066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5BEDD-AB46-53F5-8DC6-9AB2EC548E98}"/>
              </a:ext>
            </a:extLst>
          </p:cNvPr>
          <p:cNvSpPr>
            <a:spLocks noGrp="1"/>
          </p:cNvSpPr>
          <p:nvPr>
            <p:ph type="title"/>
          </p:nvPr>
        </p:nvSpPr>
        <p:spPr/>
        <p:txBody>
          <a:bodyPr/>
          <a:lstStyle/>
          <a:p>
            <a:r>
              <a:rPr lang="en-ZA"/>
              <a:t>Tender Document</a:t>
            </a:r>
          </a:p>
        </p:txBody>
      </p:sp>
      <p:sp>
        <p:nvSpPr>
          <p:cNvPr id="3" name="Content Placeholder 2">
            <a:extLst>
              <a:ext uri="{FF2B5EF4-FFF2-40B4-BE49-F238E27FC236}">
                <a16:creationId xmlns:a16="http://schemas.microsoft.com/office/drawing/2014/main" id="{9506C142-CC89-0635-B66C-E0B9EC3E93C1}"/>
              </a:ext>
            </a:extLst>
          </p:cNvPr>
          <p:cNvSpPr>
            <a:spLocks noGrp="1"/>
          </p:cNvSpPr>
          <p:nvPr>
            <p:ph idx="1"/>
          </p:nvPr>
        </p:nvSpPr>
        <p:spPr>
          <a:xfrm>
            <a:off x="361681" y="1115122"/>
            <a:ext cx="11383851" cy="5051501"/>
          </a:xfrm>
        </p:spPr>
        <p:txBody>
          <a:bodyPr>
            <a:normAutofit/>
          </a:bodyPr>
          <a:lstStyle/>
          <a:p>
            <a:pPr marL="0" indent="0">
              <a:lnSpc>
                <a:spcPct val="110000"/>
              </a:lnSpc>
              <a:buNone/>
            </a:pPr>
            <a:r>
              <a:rPr lang="en-ZA" sz="1600" b="1" dirty="0"/>
              <a:t>Scope:</a:t>
            </a:r>
          </a:p>
          <a:p>
            <a:pPr>
              <a:lnSpc>
                <a:spcPct val="110000"/>
              </a:lnSpc>
            </a:pPr>
            <a:r>
              <a:rPr lang="en-ZA" sz="1600" dirty="0"/>
              <a:t>Annexure </a:t>
            </a:r>
            <a:r>
              <a:rPr lang="en-ZA" sz="1600" dirty="0" err="1"/>
              <a:t>A_Technical</a:t>
            </a:r>
            <a:r>
              <a:rPr lang="en-ZA" sz="1600" dirty="0"/>
              <a:t> Specification for Renewable Hydrogen Facility</a:t>
            </a:r>
          </a:p>
          <a:p>
            <a:pPr>
              <a:lnSpc>
                <a:spcPct val="110000"/>
              </a:lnSpc>
            </a:pPr>
            <a:r>
              <a:rPr lang="en-ZA" sz="1600" dirty="0"/>
              <a:t>Annexure B_240-56227413 Hydrogen System Standard</a:t>
            </a:r>
          </a:p>
          <a:p>
            <a:pPr marL="0" indent="0">
              <a:lnSpc>
                <a:spcPct val="110000"/>
              </a:lnSpc>
              <a:buNone/>
            </a:pPr>
            <a:r>
              <a:rPr lang="en-ZA" sz="1600" b="1" dirty="0"/>
              <a:t>Tender Evaluation:</a:t>
            </a:r>
          </a:p>
          <a:p>
            <a:pPr>
              <a:lnSpc>
                <a:spcPct val="110000"/>
              </a:lnSpc>
            </a:pPr>
            <a:r>
              <a:rPr lang="en-ZA" sz="1600" dirty="0"/>
              <a:t>20260407 Mandatory Technical Evaluation Criteria for RHF</a:t>
            </a:r>
          </a:p>
          <a:p>
            <a:pPr>
              <a:lnSpc>
                <a:spcPct val="110000"/>
              </a:lnSpc>
            </a:pPr>
            <a:r>
              <a:rPr lang="en-ZA" sz="1600" dirty="0"/>
              <a:t>20260407 Qualitative Technical Evaluation Criteria for RHF</a:t>
            </a:r>
          </a:p>
          <a:p>
            <a:pPr>
              <a:lnSpc>
                <a:spcPct val="110000"/>
              </a:lnSpc>
            </a:pPr>
            <a:r>
              <a:rPr lang="en-ZA" sz="1600" dirty="0">
                <a:solidFill>
                  <a:srgbClr val="C00000"/>
                </a:solidFill>
              </a:rPr>
              <a:t>240-RT&amp;D-782 Technical Schedule for RHF (Documents to be completed and submitted with other technical returnable</a:t>
            </a:r>
            <a:r>
              <a:rPr lang="en-ZA" sz="1600" dirty="0">
                <a:solidFill>
                  <a:srgbClr val="C00000"/>
                </a:solidFill>
                <a:sym typeface="Wingdings" panose="05000000000000000000" pitchFamily="2" charset="2"/>
              </a:rPr>
              <a:t>)</a:t>
            </a:r>
          </a:p>
          <a:p>
            <a:pPr>
              <a:lnSpc>
                <a:spcPct val="110000"/>
              </a:lnSpc>
            </a:pPr>
            <a:r>
              <a:rPr lang="en-ZA" sz="1600" dirty="0"/>
              <a:t>20260417 Tender Returnable Technical Schedule</a:t>
            </a:r>
          </a:p>
          <a:p>
            <a:pPr marL="0" indent="0">
              <a:lnSpc>
                <a:spcPct val="110000"/>
              </a:lnSpc>
              <a:buNone/>
            </a:pPr>
            <a:r>
              <a:rPr lang="en-ZA" sz="1600" b="1" dirty="0"/>
              <a:t>Costing:</a:t>
            </a:r>
          </a:p>
          <a:p>
            <a:pPr>
              <a:lnSpc>
                <a:spcPct val="110000"/>
              </a:lnSpc>
            </a:pPr>
            <a:r>
              <a:rPr lang="en-ZA" sz="1600" dirty="0">
                <a:solidFill>
                  <a:srgbClr val="C00000"/>
                </a:solidFill>
              </a:rPr>
              <a:t>Renewable Hydrogen Facility – Typical Activity Schedule 05052026 (To be used as a guide when developing contractors activity schedule</a:t>
            </a:r>
          </a:p>
          <a:p>
            <a:pPr marL="0" indent="0">
              <a:lnSpc>
                <a:spcPct val="110000"/>
              </a:lnSpc>
              <a:buNone/>
            </a:pPr>
            <a:r>
              <a:rPr lang="en-ZA" sz="1600" b="1" dirty="0"/>
              <a:t>NEC:</a:t>
            </a:r>
          </a:p>
          <a:p>
            <a:pPr>
              <a:lnSpc>
                <a:spcPct val="110000"/>
              </a:lnSpc>
            </a:pPr>
            <a:r>
              <a:rPr lang="en-ZA" sz="1600" dirty="0"/>
              <a:t>CI I ECC3_Hydrogen Facility_05052026 Final</a:t>
            </a:r>
          </a:p>
        </p:txBody>
      </p:sp>
    </p:spTree>
    <p:extLst>
      <p:ext uri="{BB962C8B-B14F-4D97-AF65-F5344CB8AC3E}">
        <p14:creationId xmlns:p14="http://schemas.microsoft.com/office/powerpoint/2010/main" val="2375432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CC97D-8F91-E67D-6B88-F0E1172056EE}"/>
              </a:ext>
            </a:extLst>
          </p:cNvPr>
          <p:cNvSpPr>
            <a:spLocks noGrp="1"/>
          </p:cNvSpPr>
          <p:nvPr>
            <p:ph type="title"/>
          </p:nvPr>
        </p:nvSpPr>
        <p:spPr/>
        <p:txBody>
          <a:bodyPr/>
          <a:lstStyle/>
          <a:p>
            <a:r>
              <a:rPr lang="en-ZA" dirty="0"/>
              <a:t>Tender Evaluation: Mandatory Criteria</a:t>
            </a:r>
          </a:p>
        </p:txBody>
      </p:sp>
      <p:graphicFrame>
        <p:nvGraphicFramePr>
          <p:cNvPr id="4" name="Content Placeholder 3">
            <a:extLst>
              <a:ext uri="{FF2B5EF4-FFF2-40B4-BE49-F238E27FC236}">
                <a16:creationId xmlns:a16="http://schemas.microsoft.com/office/drawing/2014/main" id="{6246F3AC-30B2-6249-FB64-73B9CDF7DBFA}"/>
              </a:ext>
            </a:extLst>
          </p:cNvPr>
          <p:cNvGraphicFramePr>
            <a:graphicFrameLocks noGrp="1"/>
          </p:cNvGraphicFramePr>
          <p:nvPr>
            <p:ph idx="1"/>
            <p:extLst>
              <p:ext uri="{D42A27DB-BD31-4B8C-83A1-F6EECF244321}">
                <p14:modId xmlns:p14="http://schemas.microsoft.com/office/powerpoint/2010/main" val="1955202415"/>
              </p:ext>
            </p:extLst>
          </p:nvPr>
        </p:nvGraphicFramePr>
        <p:xfrm>
          <a:off x="361681" y="1143953"/>
          <a:ext cx="11383962" cy="4546600"/>
        </p:xfrm>
        <a:graphic>
          <a:graphicData uri="http://schemas.openxmlformats.org/drawingml/2006/table">
            <a:tbl>
              <a:tblPr firstRow="1" bandRow="1">
                <a:tableStyleId>{5C22544A-7EE6-4342-B048-85BDC9FD1C3A}</a:tableStyleId>
              </a:tblPr>
              <a:tblGrid>
                <a:gridCol w="758190">
                  <a:extLst>
                    <a:ext uri="{9D8B030D-6E8A-4147-A177-3AD203B41FA5}">
                      <a16:colId xmlns:a16="http://schemas.microsoft.com/office/drawing/2014/main" val="3371331515"/>
                    </a:ext>
                  </a:extLst>
                </a:gridCol>
                <a:gridCol w="6831118">
                  <a:extLst>
                    <a:ext uri="{9D8B030D-6E8A-4147-A177-3AD203B41FA5}">
                      <a16:colId xmlns:a16="http://schemas.microsoft.com/office/drawing/2014/main" val="579420381"/>
                    </a:ext>
                  </a:extLst>
                </a:gridCol>
                <a:gridCol w="3794654">
                  <a:extLst>
                    <a:ext uri="{9D8B030D-6E8A-4147-A177-3AD203B41FA5}">
                      <a16:colId xmlns:a16="http://schemas.microsoft.com/office/drawing/2014/main" val="3186018521"/>
                    </a:ext>
                  </a:extLst>
                </a:gridCol>
              </a:tblGrid>
              <a:tr h="370840">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 Ref</a:t>
                      </a:r>
                    </a:p>
                  </a:txBody>
                  <a:tcPr marL="68580" marR="68580" marT="0" marB="0" anchor="ct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Mandatory Technical Criteria Description</a:t>
                      </a:r>
                    </a:p>
                  </a:txBody>
                  <a:tcPr marL="68580" marR="68580" marT="0" marB="0" anchor="ct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Motivation for use of Criteria</a:t>
                      </a:r>
                    </a:p>
                  </a:txBody>
                  <a:tcPr marL="68580" marR="68580" marT="0" marB="0" anchor="ctr"/>
                </a:tc>
                <a:extLst>
                  <a:ext uri="{0D108BD9-81ED-4DB2-BD59-A6C34878D82A}">
                    <a16:rowId xmlns:a16="http://schemas.microsoft.com/office/drawing/2014/main" val="618802281"/>
                  </a:ext>
                </a:extLst>
              </a:tr>
              <a:tr h="370840">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a:effectLst/>
                          <a:latin typeface="Arial" panose="020B0604020202020204" pitchFamily="34" charset="0"/>
                          <a:ea typeface="Calibri" panose="020F0502020204030204" pitchFamily="34" charset="0"/>
                        </a:rPr>
                        <a:t>M1</a:t>
                      </a:r>
                      <a:endParaRPr lang="en-ZA" sz="1050">
                        <a:effectLst/>
                        <a:latin typeface="Arial" panose="020B0604020202020204" pitchFamily="34" charset="0"/>
                        <a:ea typeface="Times New Roman" panose="02020603050405020304" pitchFamily="18" charset="0"/>
                      </a:endParaRPr>
                    </a:p>
                  </a:txBody>
                  <a:tcPr marL="68580" marR="68580" marT="0" marB="0"/>
                </a:tc>
                <a:tc>
                  <a:txBody>
                    <a:bodyPr/>
                    <a:lstStyle/>
                    <a:p>
                      <a:pPr marL="20955">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Arial" panose="020B0604020202020204" pitchFamily="34" charset="0"/>
                          <a:ea typeface="Times New Roman" panose="02020603050405020304" pitchFamily="18" charset="0"/>
                        </a:rPr>
                        <a:t>The electrolyser, including balance of plant, must be supplied by the Original Equipment Manufacturers (OEMs) or official local South African value adding reseller (VAR) or agents. The contractual agreement between the Tenderer and OEM must be provided. This could involve an agreement through a third party such as a local South African based value adding reseller (VAR) or agent. The contractual agreement between tenderer and OEM, must provide details showing: </a:t>
                      </a:r>
                    </a:p>
                    <a:p>
                      <a:pPr marL="342900" lvl="0" indent="-342900">
                        <a:buFont typeface="Symbol" panose="05050102010706020507" pitchFamily="18" charset="2"/>
                        <a:buChar char=""/>
                      </a:pPr>
                      <a:r>
                        <a:rPr lang="en-US" sz="1200" dirty="0">
                          <a:effectLst/>
                          <a:latin typeface="Arial" panose="020B0604020202020204" pitchFamily="34" charset="0"/>
                          <a:ea typeface="Arial MT"/>
                          <a:cs typeface="Arial MT"/>
                        </a:rPr>
                        <a:t>Which party is responsible for: supply, test, install, commission, maintain, modify, and conduct operating and maintenance training to the end user of the equipment. </a:t>
                      </a:r>
                      <a:endParaRPr lang="en-ZA" sz="1200" dirty="0">
                        <a:effectLst/>
                        <a:latin typeface="Arial MT"/>
                        <a:ea typeface="Arial MT"/>
                        <a:cs typeface="Arial MT"/>
                      </a:endParaRPr>
                    </a:p>
                    <a:p>
                      <a:pPr marL="342900" lvl="0" indent="-342900">
                        <a:buFont typeface="Symbol" panose="05050102010706020507" pitchFamily="18" charset="2"/>
                        <a:buChar char=""/>
                      </a:pPr>
                      <a:r>
                        <a:rPr lang="en-US" sz="1200" dirty="0">
                          <a:effectLst/>
                          <a:latin typeface="Arial" panose="020B0604020202020204" pitchFamily="34" charset="0"/>
                          <a:ea typeface="Arial MT"/>
                          <a:cs typeface="Arial MT"/>
                        </a:rPr>
                        <a:t>Should this responsibility be with the tenderer or local agent, </a:t>
                      </a:r>
                      <a:r>
                        <a:rPr lang="en-US" sz="1200" dirty="0">
                          <a:effectLst/>
                          <a:latin typeface="Arial MT"/>
                          <a:ea typeface="Arial MT"/>
                          <a:cs typeface="Arial MT"/>
                        </a:rPr>
                        <a:t>t</a:t>
                      </a:r>
                      <a:r>
                        <a:rPr lang="en-US" sz="1200" dirty="0">
                          <a:effectLst/>
                          <a:latin typeface="Arial MT"/>
                          <a:ea typeface="Calibri" panose="020F0502020204030204" pitchFamily="34" charset="0"/>
                          <a:cs typeface="Arial MT"/>
                        </a:rPr>
                        <a:t>he OEM shall confirm on a signed letter head that the local agent is authorized or accredited to perform these activities.</a:t>
                      </a:r>
                      <a:endParaRPr lang="en-ZA" sz="1200" dirty="0">
                        <a:effectLst/>
                        <a:latin typeface="Arial MT"/>
                        <a:ea typeface="Arial MT"/>
                        <a:cs typeface="Arial MT"/>
                      </a:endParaRPr>
                    </a:p>
                    <a:p>
                      <a:pPr marL="342900" lvl="0" indent="-342900" algn="l" defTabSz="914400" rtl="0" eaLnBrk="1" latinLnBrk="0" hangingPunct="1">
                        <a:buFont typeface="Symbol" panose="05050102010706020507" pitchFamily="18" charset="2"/>
                        <a:buChar char=""/>
                      </a:pPr>
                      <a:r>
                        <a:rPr lang="en-US" sz="1200" kern="1200" dirty="0">
                          <a:solidFill>
                            <a:schemeClr val="dk1"/>
                          </a:solidFill>
                          <a:effectLst/>
                          <a:latin typeface="Arial MT"/>
                          <a:ea typeface="Arial MT"/>
                          <a:cs typeface="Arial MT"/>
                        </a:rPr>
                        <a:t>The terms and duration of the agreements should match the contract duration of the RHF plant (as a minimum). </a:t>
                      </a:r>
                      <a:endParaRPr lang="en-ZA" sz="1200" kern="1200" dirty="0">
                        <a:solidFill>
                          <a:schemeClr val="dk1"/>
                        </a:solidFill>
                        <a:effectLst/>
                        <a:latin typeface="Arial MT"/>
                        <a:ea typeface="Arial MT"/>
                        <a:cs typeface="Arial MT"/>
                      </a:endParaRPr>
                    </a:p>
                    <a:p>
                      <a:pPr marL="342900" lvl="0" indent="-342900" algn="l" defTabSz="914400" rtl="0" eaLnBrk="1" latinLnBrk="0" hangingPunct="1">
                        <a:buFont typeface="Symbol" panose="05050102010706020507" pitchFamily="18" charset="2"/>
                        <a:buChar char=""/>
                      </a:pPr>
                      <a:r>
                        <a:rPr lang="en-GB" sz="1200" kern="1200" dirty="0">
                          <a:solidFill>
                            <a:schemeClr val="dk1"/>
                          </a:solidFill>
                          <a:effectLst/>
                          <a:latin typeface="Arial MT"/>
                          <a:ea typeface="Arial MT"/>
                          <a:cs typeface="Arial MT"/>
                        </a:rPr>
                        <a:t>The following will be accepted as proof of a contractual agreement: Declaration from both partied that an agreement is in place or the signature page of the agreement. In both cases the details of what is covered in the agreement must be provided. (non-binding letter of intent will not be considered as a contractual agreement)</a:t>
                      </a:r>
                    </a:p>
                    <a:p>
                      <a:pPr marL="342900" lvl="0" indent="-342900" algn="l" defTabSz="914400" rtl="0" eaLnBrk="1" latinLnBrk="0" hangingPunct="1">
                        <a:buFont typeface="Symbol" panose="05050102010706020507" pitchFamily="18" charset="2"/>
                        <a:buChar char=""/>
                      </a:pPr>
                      <a:endParaRPr lang="en-ZA" sz="1200" kern="1200" dirty="0">
                        <a:solidFill>
                          <a:schemeClr val="dk1"/>
                        </a:solidFill>
                        <a:effectLst/>
                        <a:latin typeface="Arial MT"/>
                        <a:ea typeface="Arial MT"/>
                        <a:cs typeface="Arial MT"/>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200">
                          <a:effectLst/>
                          <a:latin typeface="Arial" panose="020B0604020202020204" pitchFamily="34" charset="0"/>
                          <a:ea typeface="Times New Roman" panose="02020603050405020304" pitchFamily="18" charset="0"/>
                        </a:rPr>
                        <a:t>Authorised plant equipment is installed, and guarantees can be upheld. Guarantee of the plant operation and support from the OEM and the local Agent.</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200">
                          <a:effectLst/>
                          <a:latin typeface="Arial" panose="020B0604020202020204" pitchFamily="34" charset="0"/>
                          <a:ea typeface="Calibri" panose="020F0502020204030204" pitchFamily="34" charset="0"/>
                        </a:rPr>
                        <a:t>Confirm existing relationship between EPC (contractor) and OEM of electrolyser (manufacturer).</a:t>
                      </a:r>
                      <a:endParaRPr lang="en-ZA" sz="12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275252382"/>
                  </a:ext>
                </a:extLst>
              </a:tr>
              <a:tr h="370840">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200">
                          <a:effectLst/>
                          <a:latin typeface="Arial" panose="020B0604020202020204" pitchFamily="34" charset="0"/>
                          <a:ea typeface="Calibri" panose="020F0502020204030204" pitchFamily="34" charset="0"/>
                        </a:rPr>
                        <a:t>M2</a:t>
                      </a:r>
                      <a:endParaRPr lang="en-ZA" sz="1050">
                        <a:effectLst/>
                        <a:latin typeface="Arial" panose="020B0604020202020204" pitchFamily="34" charset="0"/>
                        <a:ea typeface="Times New Roman" panose="02020603050405020304" pitchFamily="18" charset="0"/>
                      </a:endParaRPr>
                    </a:p>
                  </a:txBody>
                  <a:tcPr marL="68580" marR="68580" marT="0" marB="0"/>
                </a:tc>
                <a:tc>
                  <a:txBody>
                    <a:bodyPr/>
                    <a:lstStyle/>
                    <a:p>
                      <a:pPr marL="20955" algn="just">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200" dirty="0">
                          <a:effectLst/>
                          <a:latin typeface="Arial" panose="020B0604020202020204" pitchFamily="34" charset="0"/>
                          <a:ea typeface="Times New Roman" panose="02020603050405020304" pitchFamily="18" charset="0"/>
                        </a:rPr>
                        <a:t>The contractor is required to submit a Deviation Schedule, (this is in addition to the 240-RT&amp;D-782 Technical Schedule for Renewable Hydrogen Facility as required by 2.1 of the Qualitative Technical Evaluation Criteria). The Deviation Schedule must highlight deviation from all documents including NEC, VDSS, and any of the Eskom Standards as provided with the tender. This document will become a contractual document, should the tenderer be successful.</a:t>
                      </a:r>
                    </a:p>
                    <a:p>
                      <a:pPr marL="20955" algn="just">
                        <a:spcAft>
                          <a:spcPts val="600"/>
                        </a:spcAft>
                        <a:buNone/>
                        <a:tabLst>
                          <a:tab pos="252095" algn="l"/>
                          <a:tab pos="575945" algn="l"/>
                          <a:tab pos="828040" algn="l"/>
                          <a:tab pos="1332230" algn="l"/>
                          <a:tab pos="1583690" algn="l"/>
                          <a:tab pos="1835785" algn="l"/>
                          <a:tab pos="2087880" algn="l"/>
                          <a:tab pos="2339975" algn="l"/>
                          <a:tab pos="2592070" algn="l"/>
                          <a:tab pos="2844165" algn="l"/>
                        </a:tabLst>
                      </a:pPr>
                      <a:endParaRPr lang="en-ZA" sz="1200" dirty="0">
                        <a:effectLst/>
                        <a:latin typeface="Arial" panose="020B0604020202020204" pitchFamily="34" charset="0"/>
                        <a:ea typeface="Times New Roman" panose="02020603050405020304" pitchFamily="18" charset="0"/>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200" dirty="0">
                          <a:effectLst/>
                          <a:latin typeface="Arial" panose="020B0604020202020204" pitchFamily="34" charset="0"/>
                          <a:ea typeface="Times New Roman" panose="02020603050405020304" pitchFamily="18" charset="0"/>
                        </a:rPr>
                        <a:t>To ensure that the contractor is well informed on the expectation of the contract as well as supporting standards and guidelines to be used. To mitigate the possibility of contractors declaring compliance and unable to deliver on execution  </a:t>
                      </a:r>
                    </a:p>
                  </a:txBody>
                  <a:tcPr marL="68580" marR="68580" marT="0" marB="0"/>
                </a:tc>
                <a:extLst>
                  <a:ext uri="{0D108BD9-81ED-4DB2-BD59-A6C34878D82A}">
                    <a16:rowId xmlns:a16="http://schemas.microsoft.com/office/drawing/2014/main" val="4053601089"/>
                  </a:ext>
                </a:extLst>
              </a:tr>
            </a:tbl>
          </a:graphicData>
        </a:graphic>
      </p:graphicFrame>
    </p:spTree>
    <p:extLst>
      <p:ext uri="{BB962C8B-B14F-4D97-AF65-F5344CB8AC3E}">
        <p14:creationId xmlns:p14="http://schemas.microsoft.com/office/powerpoint/2010/main" val="2323197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E274C-3C22-374B-0DE9-E50052B12DAA}"/>
              </a:ext>
            </a:extLst>
          </p:cNvPr>
          <p:cNvSpPr>
            <a:spLocks noGrp="1"/>
          </p:cNvSpPr>
          <p:nvPr>
            <p:ph type="title"/>
          </p:nvPr>
        </p:nvSpPr>
        <p:spPr/>
        <p:txBody>
          <a:bodyPr/>
          <a:lstStyle/>
          <a:p>
            <a:r>
              <a:rPr lang="en-ZA" dirty="0"/>
              <a:t>Tender Evaluation: Qualitative Criteria</a:t>
            </a:r>
          </a:p>
        </p:txBody>
      </p:sp>
      <p:sp>
        <p:nvSpPr>
          <p:cNvPr id="3" name="Content Placeholder 2">
            <a:extLst>
              <a:ext uri="{FF2B5EF4-FFF2-40B4-BE49-F238E27FC236}">
                <a16:creationId xmlns:a16="http://schemas.microsoft.com/office/drawing/2014/main" id="{798788E7-B28C-2315-4CFA-79B94821619A}"/>
              </a:ext>
            </a:extLst>
          </p:cNvPr>
          <p:cNvSpPr>
            <a:spLocks noGrp="1"/>
          </p:cNvSpPr>
          <p:nvPr>
            <p:ph idx="1"/>
          </p:nvPr>
        </p:nvSpPr>
        <p:spPr/>
        <p:txBody>
          <a:bodyPr/>
          <a:lstStyle/>
          <a:p>
            <a:r>
              <a:rPr lang="en-ZA" dirty="0"/>
              <a:t>The minimum weighted final score (threshold) required for a tender to be considered from a technical perspective is 80%. In addition, Criteria 2.1 and 2.2 have a criteria threshold of 80%. I.e. A score of 80% for Evaluation Criteria 2.1 and 2.2 must be achieved as well as an overall weighted score of 80% in order to pass the technical evaluation. (If the final weighted score is above 80% but the tenderer scores below 80% on Evaluation criteria 2.1 or 2.2, the tenderer will fail)</a:t>
            </a:r>
          </a:p>
          <a:p>
            <a:endParaRPr lang="en-ZA" dirty="0"/>
          </a:p>
          <a:p>
            <a:endParaRPr lang="en-ZA" dirty="0"/>
          </a:p>
        </p:txBody>
      </p:sp>
      <p:graphicFrame>
        <p:nvGraphicFramePr>
          <p:cNvPr id="4" name="Table 3">
            <a:extLst>
              <a:ext uri="{FF2B5EF4-FFF2-40B4-BE49-F238E27FC236}">
                <a16:creationId xmlns:a16="http://schemas.microsoft.com/office/drawing/2014/main" id="{57C349BA-FE87-2A09-A658-A57852CEF42C}"/>
              </a:ext>
            </a:extLst>
          </p:cNvPr>
          <p:cNvGraphicFramePr>
            <a:graphicFrameLocks noGrp="1"/>
          </p:cNvGraphicFramePr>
          <p:nvPr>
            <p:extLst>
              <p:ext uri="{D42A27DB-BD31-4B8C-83A1-F6EECF244321}">
                <p14:modId xmlns:p14="http://schemas.microsoft.com/office/powerpoint/2010/main" val="2809459869"/>
              </p:ext>
            </p:extLst>
          </p:nvPr>
        </p:nvGraphicFramePr>
        <p:xfrm>
          <a:off x="1686076" y="2319866"/>
          <a:ext cx="9080984" cy="3337560"/>
        </p:xfrm>
        <a:graphic>
          <a:graphicData uri="http://schemas.openxmlformats.org/drawingml/2006/table">
            <a:tbl>
              <a:tblPr firstRow="1" bandRow="1">
                <a:tableStyleId>{5C22544A-7EE6-4342-B048-85BDC9FD1C3A}</a:tableStyleId>
              </a:tblPr>
              <a:tblGrid>
                <a:gridCol w="619760">
                  <a:extLst>
                    <a:ext uri="{9D8B030D-6E8A-4147-A177-3AD203B41FA5}">
                      <a16:colId xmlns:a16="http://schemas.microsoft.com/office/drawing/2014/main" val="3826774354"/>
                    </a:ext>
                  </a:extLst>
                </a:gridCol>
                <a:gridCol w="7463790">
                  <a:extLst>
                    <a:ext uri="{9D8B030D-6E8A-4147-A177-3AD203B41FA5}">
                      <a16:colId xmlns:a16="http://schemas.microsoft.com/office/drawing/2014/main" val="817052325"/>
                    </a:ext>
                  </a:extLst>
                </a:gridCol>
                <a:gridCol w="997434">
                  <a:extLst>
                    <a:ext uri="{9D8B030D-6E8A-4147-A177-3AD203B41FA5}">
                      <a16:colId xmlns:a16="http://schemas.microsoft.com/office/drawing/2014/main" val="634258048"/>
                    </a:ext>
                  </a:extLst>
                </a:gridCol>
              </a:tblGrid>
              <a:tr h="370840">
                <a:tc>
                  <a:txBody>
                    <a:bodyPr/>
                    <a:lstStyle/>
                    <a:p>
                      <a:pPr algn="ctr"/>
                      <a:r>
                        <a:rPr lang="en-ZA" sz="1400"/>
                        <a:t>No.</a:t>
                      </a:r>
                    </a:p>
                  </a:txBody>
                  <a:tcPr/>
                </a:tc>
                <a:tc>
                  <a:txBody>
                    <a:bodyPr/>
                    <a:lstStyle/>
                    <a:p>
                      <a:r>
                        <a:rPr lang="en-ZA" sz="1400"/>
                        <a:t>Criteria</a:t>
                      </a:r>
                    </a:p>
                  </a:txBody>
                  <a:tcPr/>
                </a:tc>
                <a:tc>
                  <a:txBody>
                    <a:bodyPr/>
                    <a:lstStyle/>
                    <a:p>
                      <a:pPr algn="ctr"/>
                      <a:r>
                        <a:rPr lang="en-ZA" sz="1400"/>
                        <a:t>Weight</a:t>
                      </a:r>
                    </a:p>
                  </a:txBody>
                  <a:tcPr/>
                </a:tc>
                <a:extLst>
                  <a:ext uri="{0D108BD9-81ED-4DB2-BD59-A6C34878D82A}">
                    <a16:rowId xmlns:a16="http://schemas.microsoft.com/office/drawing/2014/main" val="3284167357"/>
                  </a:ext>
                </a:extLst>
              </a:tr>
              <a:tr h="370840">
                <a:tc>
                  <a:txBody>
                    <a:bodyPr/>
                    <a:lstStyle/>
                    <a:p>
                      <a:pPr algn="ctr"/>
                      <a:r>
                        <a:rPr lang="en-ZA" sz="1400" b="0"/>
                        <a:t>1</a:t>
                      </a:r>
                    </a:p>
                  </a:txBody>
                  <a:tcPr/>
                </a:tc>
                <a:tc>
                  <a:txBody>
                    <a:bodyPr/>
                    <a:lstStyle/>
                    <a:p>
                      <a:r>
                        <a:rPr lang="en-GB" sz="1400" b="0" kern="1200">
                          <a:solidFill>
                            <a:schemeClr val="dk1"/>
                          </a:solidFill>
                          <a:effectLst/>
                          <a:latin typeface="+mn-lt"/>
                          <a:ea typeface="+mn-ea"/>
                          <a:cs typeface="+mn-cs"/>
                        </a:rPr>
                        <a:t>General - Company Profile and Experience</a:t>
                      </a:r>
                      <a:endParaRPr lang="en-ZA" sz="1400" b="0"/>
                    </a:p>
                  </a:txBody>
                  <a:tcPr/>
                </a:tc>
                <a:tc>
                  <a:txBody>
                    <a:bodyPr/>
                    <a:lstStyle/>
                    <a:p>
                      <a:pPr algn="ctr"/>
                      <a:r>
                        <a:rPr lang="en-ZA" sz="1400" b="0"/>
                        <a:t>20 %</a:t>
                      </a:r>
                    </a:p>
                  </a:txBody>
                  <a:tcPr/>
                </a:tc>
                <a:extLst>
                  <a:ext uri="{0D108BD9-81ED-4DB2-BD59-A6C34878D82A}">
                    <a16:rowId xmlns:a16="http://schemas.microsoft.com/office/drawing/2014/main" val="3747357720"/>
                  </a:ext>
                </a:extLst>
              </a:tr>
              <a:tr h="370840">
                <a:tc>
                  <a:txBody>
                    <a:bodyPr/>
                    <a:lstStyle/>
                    <a:p>
                      <a:pPr algn="ctr"/>
                      <a:r>
                        <a:rPr lang="en-ZA" sz="1400" b="0"/>
                        <a:t>2</a:t>
                      </a:r>
                    </a:p>
                  </a:txBody>
                  <a:tcPr/>
                </a:tc>
                <a:tc>
                  <a:txBody>
                    <a:bodyPr/>
                    <a:lstStyle/>
                    <a:p>
                      <a:r>
                        <a:rPr lang="en-GB" sz="1400" b="0" kern="1200">
                          <a:solidFill>
                            <a:schemeClr val="dk1"/>
                          </a:solidFill>
                          <a:effectLst/>
                          <a:latin typeface="+mn-lt"/>
                          <a:ea typeface="+mn-ea"/>
                          <a:cs typeface="+mn-cs"/>
                        </a:rPr>
                        <a:t>Functional and operational Specification of major plant and equipment.</a:t>
                      </a:r>
                      <a:endParaRPr lang="en-ZA" sz="1400" b="0"/>
                    </a:p>
                  </a:txBody>
                  <a:tcPr/>
                </a:tc>
                <a:tc>
                  <a:txBody>
                    <a:bodyPr/>
                    <a:lstStyle/>
                    <a:p>
                      <a:pPr algn="ctr"/>
                      <a:r>
                        <a:rPr lang="en-ZA" sz="1400" b="0"/>
                        <a:t>25 %</a:t>
                      </a:r>
                    </a:p>
                  </a:txBody>
                  <a:tcPr/>
                </a:tc>
                <a:extLst>
                  <a:ext uri="{0D108BD9-81ED-4DB2-BD59-A6C34878D82A}">
                    <a16:rowId xmlns:a16="http://schemas.microsoft.com/office/drawing/2014/main" val="2017971198"/>
                  </a:ext>
                </a:extLst>
              </a:tr>
              <a:tr h="370840">
                <a:tc>
                  <a:txBody>
                    <a:bodyPr/>
                    <a:lstStyle/>
                    <a:p>
                      <a:pPr algn="ctr"/>
                      <a:r>
                        <a:rPr lang="en-ZA" sz="1400" b="0"/>
                        <a:t>3</a:t>
                      </a:r>
                    </a:p>
                  </a:txBody>
                  <a:tcPr/>
                </a:tc>
                <a:tc>
                  <a:txBody>
                    <a:bodyPr/>
                    <a:lstStyle/>
                    <a:p>
                      <a:r>
                        <a:rPr lang="en-GB" sz="1400" b="0" kern="1200">
                          <a:solidFill>
                            <a:schemeClr val="dk1"/>
                          </a:solidFill>
                          <a:effectLst/>
                          <a:latin typeface="+mn-lt"/>
                          <a:ea typeface="+mn-ea"/>
                          <a:cs typeface="+mn-cs"/>
                        </a:rPr>
                        <a:t>Mechanical Specifications</a:t>
                      </a:r>
                      <a:endParaRPr lang="en-ZA" sz="1400" b="0"/>
                    </a:p>
                  </a:txBody>
                  <a:tcPr/>
                </a:tc>
                <a:tc>
                  <a:txBody>
                    <a:bodyPr/>
                    <a:lstStyle/>
                    <a:p>
                      <a:pPr algn="ctr"/>
                      <a:r>
                        <a:rPr lang="en-ZA" sz="1400" b="0"/>
                        <a:t>10 %</a:t>
                      </a:r>
                    </a:p>
                  </a:txBody>
                  <a:tcPr/>
                </a:tc>
                <a:extLst>
                  <a:ext uri="{0D108BD9-81ED-4DB2-BD59-A6C34878D82A}">
                    <a16:rowId xmlns:a16="http://schemas.microsoft.com/office/drawing/2014/main" val="3641923107"/>
                  </a:ext>
                </a:extLst>
              </a:tr>
              <a:tr h="370840">
                <a:tc>
                  <a:txBody>
                    <a:bodyPr/>
                    <a:lstStyle/>
                    <a:p>
                      <a:pPr algn="ctr"/>
                      <a:r>
                        <a:rPr lang="en-ZA" sz="1400" b="0"/>
                        <a:t>4</a:t>
                      </a:r>
                    </a:p>
                  </a:txBody>
                  <a:tcPr/>
                </a:tc>
                <a:tc>
                  <a:txBody>
                    <a:bodyPr/>
                    <a:lstStyle/>
                    <a:p>
                      <a:r>
                        <a:rPr lang="en-GB" sz="1400" b="0" kern="1200">
                          <a:solidFill>
                            <a:schemeClr val="dk1"/>
                          </a:solidFill>
                          <a:effectLst/>
                          <a:latin typeface="+mn-lt"/>
                          <a:ea typeface="+mn-ea"/>
                          <a:cs typeface="+mn-cs"/>
                        </a:rPr>
                        <a:t>Control and Instrumentation</a:t>
                      </a:r>
                      <a:endParaRPr lang="en-ZA" sz="1400" b="0"/>
                    </a:p>
                  </a:txBody>
                  <a:tcPr/>
                </a:tc>
                <a:tc>
                  <a:txBody>
                    <a:bodyPr/>
                    <a:lstStyle/>
                    <a:p>
                      <a:pPr algn="ctr"/>
                      <a:r>
                        <a:rPr lang="en-ZA" sz="1400" b="0"/>
                        <a:t>10 %</a:t>
                      </a:r>
                    </a:p>
                  </a:txBody>
                  <a:tcPr/>
                </a:tc>
                <a:extLst>
                  <a:ext uri="{0D108BD9-81ED-4DB2-BD59-A6C34878D82A}">
                    <a16:rowId xmlns:a16="http://schemas.microsoft.com/office/drawing/2014/main" val="4154073512"/>
                  </a:ext>
                </a:extLst>
              </a:tr>
              <a:tr h="370840">
                <a:tc>
                  <a:txBody>
                    <a:bodyPr/>
                    <a:lstStyle/>
                    <a:p>
                      <a:pPr algn="ctr"/>
                      <a:r>
                        <a:rPr lang="en-ZA" sz="1400" b="0"/>
                        <a:t>5</a:t>
                      </a:r>
                    </a:p>
                  </a:txBody>
                  <a:tcPr/>
                </a:tc>
                <a:tc>
                  <a:txBody>
                    <a:bodyPr/>
                    <a:lstStyle/>
                    <a:p>
                      <a:r>
                        <a:rPr lang="en-GB" sz="1400" b="0" kern="1200">
                          <a:solidFill>
                            <a:schemeClr val="dk1"/>
                          </a:solidFill>
                          <a:effectLst/>
                          <a:latin typeface="+mn-lt"/>
                          <a:ea typeface="+mn-ea"/>
                          <a:cs typeface="+mn-cs"/>
                        </a:rPr>
                        <a:t>Electrical</a:t>
                      </a:r>
                      <a:endParaRPr lang="en-ZA" sz="1400" b="0"/>
                    </a:p>
                  </a:txBody>
                  <a:tcPr/>
                </a:tc>
                <a:tc>
                  <a:txBody>
                    <a:bodyPr/>
                    <a:lstStyle/>
                    <a:p>
                      <a:pPr algn="ctr"/>
                      <a:r>
                        <a:rPr lang="en-ZA" sz="1400" b="0"/>
                        <a:t>10 %</a:t>
                      </a:r>
                    </a:p>
                  </a:txBody>
                  <a:tcPr/>
                </a:tc>
                <a:extLst>
                  <a:ext uri="{0D108BD9-81ED-4DB2-BD59-A6C34878D82A}">
                    <a16:rowId xmlns:a16="http://schemas.microsoft.com/office/drawing/2014/main" val="1963424409"/>
                  </a:ext>
                </a:extLst>
              </a:tr>
              <a:tr h="370840">
                <a:tc>
                  <a:txBody>
                    <a:bodyPr/>
                    <a:lstStyle/>
                    <a:p>
                      <a:pPr algn="ctr"/>
                      <a:r>
                        <a:rPr lang="en-ZA" sz="1400" b="0"/>
                        <a:t>6</a:t>
                      </a:r>
                    </a:p>
                  </a:txBody>
                  <a:tcPr/>
                </a:tc>
                <a:tc>
                  <a:txBody>
                    <a:bodyPr/>
                    <a:lstStyle/>
                    <a:p>
                      <a:r>
                        <a:rPr lang="en-GB" sz="1400" b="0" kern="1200">
                          <a:solidFill>
                            <a:schemeClr val="dk1"/>
                          </a:solidFill>
                          <a:effectLst/>
                          <a:latin typeface="+mn-lt"/>
                          <a:ea typeface="+mn-ea"/>
                          <a:cs typeface="+mn-cs"/>
                        </a:rPr>
                        <a:t>Civil</a:t>
                      </a:r>
                      <a:endParaRPr lang="en-ZA" sz="1400" b="0"/>
                    </a:p>
                  </a:txBody>
                  <a:tcPr/>
                </a:tc>
                <a:tc>
                  <a:txBody>
                    <a:bodyPr/>
                    <a:lstStyle/>
                    <a:p>
                      <a:pPr algn="ctr"/>
                      <a:r>
                        <a:rPr lang="en-ZA" sz="1400" b="0"/>
                        <a:t>10 % </a:t>
                      </a:r>
                    </a:p>
                  </a:txBody>
                  <a:tcPr/>
                </a:tc>
                <a:extLst>
                  <a:ext uri="{0D108BD9-81ED-4DB2-BD59-A6C34878D82A}">
                    <a16:rowId xmlns:a16="http://schemas.microsoft.com/office/drawing/2014/main" val="882024658"/>
                  </a:ext>
                </a:extLst>
              </a:tr>
              <a:tr h="370840">
                <a:tc>
                  <a:txBody>
                    <a:bodyPr/>
                    <a:lstStyle/>
                    <a:p>
                      <a:pPr algn="ctr"/>
                      <a:r>
                        <a:rPr lang="en-ZA" sz="1400" b="0"/>
                        <a:t>7</a:t>
                      </a:r>
                    </a:p>
                  </a:txBody>
                  <a:tcPr/>
                </a:tc>
                <a:tc>
                  <a:txBody>
                    <a:bodyPr/>
                    <a:lstStyle/>
                    <a:p>
                      <a:r>
                        <a:rPr lang="en-GB" sz="1400" b="0" kern="1200">
                          <a:solidFill>
                            <a:schemeClr val="dk1"/>
                          </a:solidFill>
                          <a:effectLst/>
                          <a:latin typeface="+mn-lt"/>
                          <a:ea typeface="+mn-ea"/>
                          <a:cs typeface="+mn-cs"/>
                        </a:rPr>
                        <a:t>Fire Protection</a:t>
                      </a:r>
                      <a:endParaRPr lang="en-ZA" sz="1400" b="0"/>
                    </a:p>
                  </a:txBody>
                  <a:tcPr/>
                </a:tc>
                <a:tc>
                  <a:txBody>
                    <a:bodyPr/>
                    <a:lstStyle/>
                    <a:p>
                      <a:pPr algn="ctr"/>
                      <a:r>
                        <a:rPr lang="en-ZA" sz="1400" b="0"/>
                        <a:t>10 %</a:t>
                      </a:r>
                    </a:p>
                  </a:txBody>
                  <a:tcPr/>
                </a:tc>
                <a:extLst>
                  <a:ext uri="{0D108BD9-81ED-4DB2-BD59-A6C34878D82A}">
                    <a16:rowId xmlns:a16="http://schemas.microsoft.com/office/drawing/2014/main" val="198030819"/>
                  </a:ext>
                </a:extLst>
              </a:tr>
              <a:tr h="370840">
                <a:tc>
                  <a:txBody>
                    <a:bodyPr/>
                    <a:lstStyle/>
                    <a:p>
                      <a:pPr algn="ctr"/>
                      <a:r>
                        <a:rPr lang="en-ZA" sz="1400" b="0"/>
                        <a:t>8</a:t>
                      </a:r>
                    </a:p>
                  </a:txBody>
                  <a:tcPr/>
                </a:tc>
                <a:tc>
                  <a:txBody>
                    <a:bodyPr/>
                    <a:lstStyle/>
                    <a:p>
                      <a:r>
                        <a:rPr lang="en-GB" sz="1400" b="0" kern="1200">
                          <a:solidFill>
                            <a:schemeClr val="dk1"/>
                          </a:solidFill>
                          <a:effectLst/>
                          <a:latin typeface="+mn-lt"/>
                          <a:ea typeface="+mn-ea"/>
                          <a:cs typeface="+mn-cs"/>
                        </a:rPr>
                        <a:t>Quality Assurance</a:t>
                      </a:r>
                      <a:endParaRPr lang="en-ZA" sz="1400" b="0"/>
                    </a:p>
                  </a:txBody>
                  <a:tcPr/>
                </a:tc>
                <a:tc>
                  <a:txBody>
                    <a:bodyPr/>
                    <a:lstStyle/>
                    <a:p>
                      <a:pPr algn="ctr"/>
                      <a:r>
                        <a:rPr lang="en-ZA" sz="1400" b="0"/>
                        <a:t>5 %</a:t>
                      </a:r>
                    </a:p>
                  </a:txBody>
                  <a:tcPr/>
                </a:tc>
                <a:extLst>
                  <a:ext uri="{0D108BD9-81ED-4DB2-BD59-A6C34878D82A}">
                    <a16:rowId xmlns:a16="http://schemas.microsoft.com/office/drawing/2014/main" val="129618719"/>
                  </a:ext>
                </a:extLst>
              </a:tr>
            </a:tbl>
          </a:graphicData>
        </a:graphic>
      </p:graphicFrame>
    </p:spTree>
    <p:extLst>
      <p:ext uri="{BB962C8B-B14F-4D97-AF65-F5344CB8AC3E}">
        <p14:creationId xmlns:p14="http://schemas.microsoft.com/office/powerpoint/2010/main" val="169734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C212A-0FC6-9A2C-5219-500B409A27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E81670-A08C-E3D2-88CD-466D1116933E}"/>
              </a:ext>
            </a:extLst>
          </p:cNvPr>
          <p:cNvSpPr>
            <a:spLocks noGrp="1"/>
          </p:cNvSpPr>
          <p:nvPr>
            <p:ph type="title"/>
          </p:nvPr>
        </p:nvSpPr>
        <p:spPr/>
        <p:txBody>
          <a:bodyPr/>
          <a:lstStyle/>
          <a:p>
            <a:r>
              <a:rPr lang="en-GB" dirty="0"/>
              <a:t>Company Profile and Experience (20%)</a:t>
            </a:r>
          </a:p>
        </p:txBody>
      </p:sp>
      <p:graphicFrame>
        <p:nvGraphicFramePr>
          <p:cNvPr id="4" name="Table 3">
            <a:extLst>
              <a:ext uri="{FF2B5EF4-FFF2-40B4-BE49-F238E27FC236}">
                <a16:creationId xmlns:a16="http://schemas.microsoft.com/office/drawing/2014/main" id="{95DFB761-B8C2-69FC-5179-869704CD5617}"/>
              </a:ext>
            </a:extLst>
          </p:cNvPr>
          <p:cNvGraphicFramePr>
            <a:graphicFrameLocks noGrp="1"/>
          </p:cNvGraphicFramePr>
          <p:nvPr>
            <p:extLst>
              <p:ext uri="{D42A27DB-BD31-4B8C-83A1-F6EECF244321}">
                <p14:modId xmlns:p14="http://schemas.microsoft.com/office/powerpoint/2010/main" val="2417395705"/>
              </p:ext>
            </p:extLst>
          </p:nvPr>
        </p:nvGraphicFramePr>
        <p:xfrm>
          <a:off x="336000" y="1176865"/>
          <a:ext cx="11520000" cy="5348397"/>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2303644984"/>
                    </a:ext>
                  </a:extLst>
                </a:gridCol>
                <a:gridCol w="10080000">
                  <a:extLst>
                    <a:ext uri="{9D8B030D-6E8A-4147-A177-3AD203B41FA5}">
                      <a16:colId xmlns:a16="http://schemas.microsoft.com/office/drawing/2014/main" val="303456039"/>
                    </a:ext>
                  </a:extLst>
                </a:gridCol>
                <a:gridCol w="720000">
                  <a:extLst>
                    <a:ext uri="{9D8B030D-6E8A-4147-A177-3AD203B41FA5}">
                      <a16:colId xmlns:a16="http://schemas.microsoft.com/office/drawing/2014/main" val="2824297179"/>
                    </a:ext>
                  </a:extLst>
                </a:gridCol>
              </a:tblGrid>
              <a:tr h="366185">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Ref</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Criteria</a:t>
                      </a:r>
                    </a:p>
                  </a:txBody>
                  <a:tcPr/>
                </a:tc>
                <a:tc>
                  <a:txBody>
                    <a:bodyPr/>
                    <a:lstStyle/>
                    <a:p>
                      <a:pPr marL="0" algn="l" defTabSz="914400" rtl="0" eaLnBrk="1" latinLnBrk="0" hangingPunct="1">
                        <a:spcBef>
                          <a:spcPts val="0"/>
                        </a:spcBef>
                        <a:spcAft>
                          <a:spcPts val="0"/>
                        </a:spcAft>
                        <a:buNone/>
                        <a:tabLst>
                          <a:tab pos="252095" algn="l"/>
                          <a:tab pos="504190" algn="l"/>
                          <a:tab pos="756285" algn="l"/>
                          <a:tab pos="1007745" algn="l"/>
                          <a:tab pos="1259840" algn="l"/>
                          <a:tab pos="1511935" algn="l"/>
                          <a:tab pos="1764030" algn="l"/>
                          <a:tab pos="2016125" algn="l"/>
                          <a:tab pos="2268220" algn="l"/>
                        </a:tabLst>
                      </a:pPr>
                      <a:r>
                        <a:rPr lang="en-ZA" sz="1600" b="1" kern="1200" dirty="0">
                          <a:solidFill>
                            <a:schemeClr val="lt1"/>
                          </a:solidFill>
                          <a:latin typeface="+mj-lt"/>
                          <a:ea typeface="+mn-ea"/>
                          <a:cs typeface="+mn-cs"/>
                        </a:rPr>
                        <a:t>Wt.</a:t>
                      </a:r>
                    </a:p>
                  </a:txBody>
                  <a:tcPr/>
                </a:tc>
                <a:extLst>
                  <a:ext uri="{0D108BD9-81ED-4DB2-BD59-A6C34878D82A}">
                    <a16:rowId xmlns:a16="http://schemas.microsoft.com/office/drawing/2014/main" val="4104604638"/>
                  </a:ext>
                </a:extLst>
              </a:tr>
              <a:tr h="2023110">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dirty="0">
                          <a:effectLst/>
                          <a:latin typeface="+mn-lt"/>
                          <a:ea typeface="Calibri" panose="020F0502020204030204" pitchFamily="34" charset="0"/>
                        </a:rPr>
                        <a:t>1.1</a:t>
                      </a:r>
                      <a:endParaRPr lang="en-ZA" sz="1100" dirty="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cs typeface="+mn-cs"/>
                        </a:rPr>
                        <a:t>1.1.1. The Company Profile, Core Business Expertise and list </a:t>
                      </a:r>
                      <a:r>
                        <a:rPr lang="en-ZA" sz="1100" dirty="0">
                          <a:effectLst/>
                          <a:latin typeface="+mn-lt"/>
                          <a:ea typeface="Times New Roman" panose="02020603050405020304" pitchFamily="18" charset="0"/>
                        </a:rPr>
                        <a:t>of Experience will be evaluated to ensure that: </a:t>
                      </a:r>
                    </a:p>
                    <a:p>
                      <a:pPr marL="342900" lvl="0" indent="-342900">
                        <a:buFont typeface="Symbol" panose="05050102010706020507" pitchFamily="18" charset="2"/>
                        <a:buChar char=""/>
                      </a:pPr>
                      <a:r>
                        <a:rPr lang="en-ZA" sz="1100" dirty="0">
                          <a:effectLst/>
                          <a:latin typeface="+mn-lt"/>
                          <a:ea typeface="Arial MT"/>
                          <a:cs typeface="Arial MT"/>
                        </a:rPr>
                        <a:t>The tenderer has 5 years’ experience or has completed 5 or more EPC contracts.</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GB" sz="1100" dirty="0">
                          <a:solidFill>
                            <a:srgbClr val="0000FF"/>
                          </a:solidFill>
                          <a:effectLst/>
                          <a:latin typeface="+mn-lt"/>
                          <a:ea typeface="Times New Roman" panose="02020603050405020304" pitchFamily="18" charset="0"/>
                        </a:rPr>
                        <a:t> </a:t>
                      </a:r>
                      <a:r>
                        <a:rPr lang="en-GB" sz="1100" kern="1200" dirty="0">
                          <a:solidFill>
                            <a:schemeClr val="dk1"/>
                          </a:solidFill>
                          <a:effectLst/>
                          <a:latin typeface="+mn-lt"/>
                          <a:ea typeface="Times New Roman" panose="02020603050405020304" pitchFamily="18" charset="0"/>
                          <a:cs typeface="+mn-cs"/>
                        </a:rPr>
                        <a:t>1.1.2. Reference Letter, Testimonials or Completion Certificates for completed hydrogen generations and balance of plant (</a:t>
                      </a:r>
                      <a:r>
                        <a:rPr lang="en-GB" sz="1100" kern="1200" dirty="0" err="1">
                          <a:solidFill>
                            <a:schemeClr val="dk1"/>
                          </a:solidFill>
                          <a:effectLst/>
                          <a:latin typeface="+mn-lt"/>
                          <a:ea typeface="Times New Roman" panose="02020603050405020304" pitchFamily="18" charset="0"/>
                          <a:cs typeface="+mn-cs"/>
                        </a:rPr>
                        <a:t>BoP</a:t>
                      </a:r>
                      <a:r>
                        <a:rPr lang="en-GB" sz="1100" kern="1200" dirty="0">
                          <a:solidFill>
                            <a:schemeClr val="dk1"/>
                          </a:solidFill>
                          <a:effectLst/>
                          <a:latin typeface="+mn-lt"/>
                          <a:ea typeface="Times New Roman" panose="02020603050405020304" pitchFamily="18" charset="0"/>
                          <a:cs typeface="+mn-cs"/>
                        </a:rPr>
                        <a:t>) projects will be evaluated to ensure that:</a:t>
                      </a:r>
                      <a:endParaRPr lang="en-ZA" sz="1100" kern="1200" dirty="0">
                        <a:solidFill>
                          <a:schemeClr val="dk1"/>
                        </a:solidFill>
                        <a:effectLst/>
                        <a:latin typeface="+mn-lt"/>
                        <a:ea typeface="Times New Roman" panose="02020603050405020304" pitchFamily="18" charset="0"/>
                        <a:cs typeface="+mn-cs"/>
                      </a:endParaRPr>
                    </a:p>
                    <a:p>
                      <a:pPr marL="342900" lvl="0" indent="-342900">
                        <a:buFont typeface="Symbol" panose="05050102010706020507" pitchFamily="18" charset="2"/>
                        <a:buChar char=""/>
                      </a:pPr>
                      <a:r>
                        <a:rPr lang="en-ZA" sz="1100" dirty="0">
                          <a:effectLst/>
                          <a:latin typeface="+mn-lt"/>
                          <a:ea typeface="Arial MT"/>
                          <a:cs typeface="Arial MT"/>
                        </a:rPr>
                        <a:t>The tenderer has demonstrated that they have designed, constructed and commissioned a full hydrogen plant. </a:t>
                      </a:r>
                    </a:p>
                    <a:p>
                      <a:pPr marL="342900" lvl="0" indent="-342900">
                        <a:buFont typeface="Symbol" panose="05050102010706020507" pitchFamily="18" charset="2"/>
                        <a:buChar char=""/>
                      </a:pPr>
                      <a:r>
                        <a:rPr lang="en-ZA" sz="1100" dirty="0">
                          <a:effectLst/>
                          <a:latin typeface="+mn-lt"/>
                          <a:ea typeface="Arial MT"/>
                          <a:cs typeface="Arial MT"/>
                        </a:rPr>
                        <a:t>That this plant has been in operation for a period of more than three years from the date of commissioning without a significant failure? Eg cell stack</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100" dirty="0">
                          <a:effectLst/>
                          <a:latin typeface="+mn-lt"/>
                          <a:ea typeface="Times New Roman" panose="02020603050405020304" pitchFamily="18" charset="0"/>
                        </a:rPr>
                        <a:t> 1.1.3 Contactable references must be provided. Project details with name of company and location, project description, size of electrolyser, contract value, construction period and operations performance of the plant. </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100" dirty="0">
                          <a:effectLst/>
                          <a:latin typeface="+mn-lt"/>
                          <a:ea typeface="Times New Roman" panose="02020603050405020304" pitchFamily="18" charset="0"/>
                        </a:rPr>
                        <a:t> Should the tenderer choose to subcontract section of the scope this needs to be clearly stated. The company profile and work experience of the subcontractor must be submitted. The subcontractor will be evaluated on their experience based on the section of the scope they will be executing.</a:t>
                      </a: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100" dirty="0">
                          <a:effectLst/>
                          <a:latin typeface="+mn-lt"/>
                          <a:ea typeface="Times New Roman" panose="02020603050405020304" pitchFamily="18" charset="0"/>
                        </a:rPr>
                        <a:t>30</a:t>
                      </a:r>
                    </a:p>
                  </a:txBody>
                  <a:tcPr marL="68580" marR="68580" marT="0" marB="0"/>
                </a:tc>
                <a:extLst>
                  <a:ext uri="{0D108BD9-81ED-4DB2-BD59-A6C34878D82A}">
                    <a16:rowId xmlns:a16="http://schemas.microsoft.com/office/drawing/2014/main" val="549684525"/>
                  </a:ext>
                </a:extLst>
              </a:tr>
              <a:tr h="1611630">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1.2</a:t>
                      </a:r>
                      <a:endParaRPr lang="en-ZA" sz="1100">
                        <a:effectLst/>
                        <a:latin typeface="+mn-lt"/>
                        <a:ea typeface="Times New Roman" panose="02020603050405020304" pitchFamily="18" charset="0"/>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100" dirty="0">
                          <a:effectLst/>
                          <a:latin typeface="+mn-lt"/>
                          <a:ea typeface="Times New Roman" panose="02020603050405020304" pitchFamily="18" charset="0"/>
                        </a:rPr>
                        <a:t>Evaluation of the CV’s will be to ensure that qualified personnel with the relevant experience are included during the design, construction, commissioning, and operation of the plant. The CV’s must show 5 years related experience and projects executed while performing at the level required by the scope (</a:t>
                      </a:r>
                      <a:r>
                        <a:rPr lang="en-ZA" sz="1100" dirty="0" err="1">
                          <a:effectLst/>
                          <a:latin typeface="+mn-lt"/>
                          <a:ea typeface="Times New Roman" panose="02020603050405020304" pitchFamily="18" charset="0"/>
                        </a:rPr>
                        <a:t>i.e</a:t>
                      </a:r>
                      <a:r>
                        <a:rPr lang="en-ZA" sz="1100" dirty="0">
                          <a:effectLst/>
                          <a:latin typeface="+mn-lt"/>
                          <a:ea typeface="Times New Roman" panose="02020603050405020304" pitchFamily="18" charset="0"/>
                        </a:rPr>
                        <a:t> 5 years’ experience as a lead discipline engineer), work performed on H</a:t>
                      </a:r>
                      <a:r>
                        <a:rPr lang="en-GB" sz="1100" baseline="-25000" dirty="0">
                          <a:effectLst/>
                          <a:latin typeface="+mn-lt"/>
                          <a:ea typeface="Times New Roman" panose="02020603050405020304" pitchFamily="18" charset="0"/>
                        </a:rPr>
                        <a:t>2</a:t>
                      </a:r>
                      <a:r>
                        <a:rPr lang="en-ZA" sz="1100" dirty="0">
                          <a:effectLst/>
                          <a:latin typeface="+mn-lt"/>
                          <a:ea typeface="Times New Roman" panose="02020603050405020304" pitchFamily="18" charset="0"/>
                        </a:rPr>
                        <a:t> generation and balance of plant (</a:t>
                      </a:r>
                      <a:r>
                        <a:rPr lang="en-ZA" sz="1100" dirty="0" err="1">
                          <a:effectLst/>
                          <a:latin typeface="+mn-lt"/>
                          <a:ea typeface="Times New Roman" panose="02020603050405020304" pitchFamily="18" charset="0"/>
                        </a:rPr>
                        <a:t>BoP</a:t>
                      </a:r>
                      <a:r>
                        <a:rPr lang="en-ZA" sz="1100" dirty="0">
                          <a:effectLst/>
                          <a:latin typeface="+mn-lt"/>
                          <a:ea typeface="Times New Roman" panose="02020603050405020304" pitchFamily="18" charset="0"/>
                        </a:rPr>
                        <a:t>), relevant qualifications (certified copies of certificate to be provided) and registration statue where relevant.  The following CV’s must be provided as a minimum</a:t>
                      </a:r>
                    </a:p>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US" sz="1100" dirty="0">
                          <a:effectLst/>
                          <a:latin typeface="+mn-lt"/>
                          <a:ea typeface="Arial MT"/>
                          <a:cs typeface="Arial MT"/>
                        </a:rPr>
                        <a:t>Engineering Work Design Lead (who has designed a hydrogen plant or has experience on hazardous works installation), Expert on Hydrogen plant and </a:t>
                      </a:r>
                      <a:r>
                        <a:rPr lang="en-US" sz="1100" dirty="0" err="1">
                          <a:effectLst/>
                          <a:latin typeface="+mn-lt"/>
                          <a:ea typeface="Arial MT"/>
                          <a:cs typeface="Arial MT"/>
                        </a:rPr>
                        <a:t>BoP</a:t>
                      </a:r>
                      <a:r>
                        <a:rPr lang="en-US" sz="1100" dirty="0">
                          <a:effectLst/>
                          <a:latin typeface="+mn-lt"/>
                          <a:ea typeface="Arial MT"/>
                          <a:cs typeface="Arial MT"/>
                        </a:rPr>
                        <a:t> design, installation, commissioning and integration, Mechanical Engineer, Electrical Engineer, C&amp;I engineer, Civil Engineer, Person responsible for issuing the CoC for H2 installations, Master Installation Electrician</a:t>
                      </a:r>
                      <a:endParaRPr lang="en-ZA" sz="1100" dirty="0">
                        <a:effectLst/>
                        <a:latin typeface="+mn-lt"/>
                        <a:ea typeface="Arial MT"/>
                        <a:cs typeface="Arial MT"/>
                      </a:endParaRPr>
                    </a:p>
                  </a:txBody>
                  <a:tcPr marL="68580" marR="68580" marT="0" marB="0"/>
                </a:tc>
                <a:tc>
                  <a:txBody>
                    <a:bodyPr/>
                    <a:lstStyle/>
                    <a:p>
                      <a:pPr>
                        <a:spcAft>
                          <a:spcPts val="600"/>
                        </a:spcAft>
                        <a:buNone/>
                        <a:tabLst>
                          <a:tab pos="252095" algn="l"/>
                          <a:tab pos="575945" algn="l"/>
                          <a:tab pos="828040" algn="l"/>
                          <a:tab pos="1332230" algn="l"/>
                          <a:tab pos="1583690" algn="l"/>
                          <a:tab pos="1835785" algn="l"/>
                          <a:tab pos="2087880" algn="l"/>
                          <a:tab pos="2339975" algn="l"/>
                          <a:tab pos="2592070" algn="l"/>
                          <a:tab pos="2844165" algn="l"/>
                        </a:tabLst>
                      </a:pPr>
                      <a:r>
                        <a:rPr lang="en-ZA" sz="1100" dirty="0">
                          <a:effectLst/>
                          <a:latin typeface="+mn-lt"/>
                          <a:ea typeface="Arial MT"/>
                          <a:cs typeface="Arial MT"/>
                        </a:rPr>
                        <a:t>40</a:t>
                      </a:r>
                    </a:p>
                  </a:txBody>
                  <a:tcPr marL="68580" marR="68580" marT="0" marB="0"/>
                </a:tc>
                <a:extLst>
                  <a:ext uri="{0D108BD9-81ED-4DB2-BD59-A6C34878D82A}">
                    <a16:rowId xmlns:a16="http://schemas.microsoft.com/office/drawing/2014/main" val="3568787572"/>
                  </a:ext>
                </a:extLst>
              </a:tr>
              <a:tr h="1347472">
                <a:tc>
                  <a:txBody>
                    <a:bodyPr/>
                    <a:lstStyle/>
                    <a:p>
                      <a:pPr marL="23495" indent="-6985"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106045" algn="l"/>
                          <a:tab pos="504190" algn="l"/>
                          <a:tab pos="756285" algn="l"/>
                          <a:tab pos="1007745" algn="l"/>
                          <a:tab pos="1259840" algn="l"/>
                          <a:tab pos="1511935" algn="l"/>
                          <a:tab pos="1764030" algn="l"/>
                          <a:tab pos="2016125" algn="l"/>
                          <a:tab pos="2268220" algn="l"/>
                        </a:tabLst>
                      </a:pPr>
                      <a:r>
                        <a:rPr lang="en-ZA" sz="1100">
                          <a:effectLst/>
                          <a:latin typeface="+mn-lt"/>
                          <a:ea typeface="Calibri" panose="020F0502020204030204" pitchFamily="34" charset="0"/>
                        </a:rPr>
                        <a:t>1.3</a:t>
                      </a:r>
                      <a:endParaRPr lang="en-ZA" sz="1100">
                        <a:effectLst/>
                        <a:latin typeface="+mn-lt"/>
                        <a:ea typeface="Times New Roman" panose="02020603050405020304" pitchFamily="18" charset="0"/>
                      </a:endParaRPr>
                    </a:p>
                  </a:txBody>
                  <a:tcPr marL="68580" marR="68580" marT="0" marB="0"/>
                </a:tc>
                <a:tc>
                  <a:txBody>
                    <a:bodyPr/>
                    <a:lstStyle/>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1.3.1 Project Execution Plan will be evaluated to ensure that:</a:t>
                      </a:r>
                    </a:p>
                    <a:p>
                      <a:pPr marL="342900" lvl="0" indent="-342900" algn="l" defTabSz="914400" rtl="0" eaLnBrk="1" latinLnBrk="0" hangingPunct="1">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rPr>
                        <a:t>The project scope if fully understood by the EPC contractor.</a:t>
                      </a:r>
                    </a:p>
                    <a:p>
                      <a:pPr marL="342900" lvl="0" indent="-342900" algn="l" defTabSz="914400" rtl="0" eaLnBrk="1" latinLnBrk="0" hangingPunct="1">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rPr>
                        <a:t>Recourse have been assessed and are available for the execution of the project.</a:t>
                      </a:r>
                    </a:p>
                    <a:p>
                      <a:pPr marL="342900" lvl="0" indent="-342900" algn="l" defTabSz="914400" rtl="0" eaLnBrk="1" latinLnBrk="0" hangingPunct="1">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kern="1200" dirty="0">
                          <a:solidFill>
                            <a:schemeClr val="dk1"/>
                          </a:solidFill>
                          <a:effectLst/>
                          <a:latin typeface="+mn-lt"/>
                          <a:ea typeface="Times New Roman" panose="02020603050405020304" pitchFamily="18" charset="0"/>
                        </a:rPr>
                        <a:t>Preliminary risks have been identified.</a:t>
                      </a:r>
                    </a:p>
                    <a:p>
                      <a:pPr algn="l">
                        <a:spcBef>
                          <a:spcPts val="200"/>
                        </a:spcBef>
                        <a:spcAft>
                          <a:spcPts val="200"/>
                        </a:spcAft>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1.3.2 Project Program / Schedule will be evaluated to ensure that:</a:t>
                      </a:r>
                    </a:p>
                    <a:p>
                      <a:pPr marL="342900" lvl="0" indent="-342900" algn="l">
                        <a:spcBef>
                          <a:spcPts val="200"/>
                        </a:spcBef>
                        <a:spcAft>
                          <a:spcPts val="200"/>
                        </a:spcAft>
                        <a:buFont typeface="Symbol" panose="05050102010706020507" pitchFamily="18" charset="2"/>
                        <a:buChar char=""/>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Key milestones have been identified, and project timelines have been assessed, and are comparable with the Eskom timeline for project delivery.</a:t>
                      </a:r>
                    </a:p>
                  </a:txBody>
                  <a:tcPr marL="68580" marR="68580" marT="0" marB="0"/>
                </a:tc>
                <a:tc>
                  <a:txBody>
                    <a:bodyPr/>
                    <a:lstStyle/>
                    <a:p>
                      <a:pPr marL="0" lvl="0" indent="0" algn="l">
                        <a:spcBef>
                          <a:spcPts val="200"/>
                        </a:spcBef>
                        <a:spcAft>
                          <a:spcPts val="200"/>
                        </a:spcAft>
                        <a:buFont typeface="Symbol" panose="05050102010706020507" pitchFamily="18" charset="2"/>
                        <a:buNone/>
                        <a:tabLst>
                          <a:tab pos="252095" algn="l"/>
                          <a:tab pos="504190" algn="l"/>
                          <a:tab pos="756285" algn="l"/>
                          <a:tab pos="1007745" algn="l"/>
                          <a:tab pos="1259840" algn="l"/>
                          <a:tab pos="1511935" algn="l"/>
                          <a:tab pos="1764030" algn="l"/>
                          <a:tab pos="2016125" algn="l"/>
                          <a:tab pos="2268220" algn="l"/>
                          <a:tab pos="252095" algn="l"/>
                          <a:tab pos="504190" algn="l"/>
                          <a:tab pos="756285" algn="l"/>
                          <a:tab pos="1007745" algn="l"/>
                          <a:tab pos="1259840" algn="l"/>
                          <a:tab pos="1511935" algn="l"/>
                          <a:tab pos="1764030" algn="l"/>
                          <a:tab pos="2016125" algn="l"/>
                          <a:tab pos="2268220" algn="l"/>
                        </a:tabLst>
                      </a:pPr>
                      <a:r>
                        <a:rPr lang="en-ZA" sz="1100" dirty="0">
                          <a:effectLst/>
                          <a:latin typeface="+mn-lt"/>
                          <a:ea typeface="Times New Roman" panose="02020603050405020304" pitchFamily="18" charset="0"/>
                        </a:rPr>
                        <a:t>30</a:t>
                      </a:r>
                    </a:p>
                  </a:txBody>
                  <a:tcPr marL="68580" marR="68580" marT="0" marB="0"/>
                </a:tc>
                <a:extLst>
                  <a:ext uri="{0D108BD9-81ED-4DB2-BD59-A6C34878D82A}">
                    <a16:rowId xmlns:a16="http://schemas.microsoft.com/office/drawing/2014/main" val="2548325027"/>
                  </a:ext>
                </a:extLst>
              </a:tr>
            </a:tbl>
          </a:graphicData>
        </a:graphic>
      </p:graphicFrame>
    </p:spTree>
    <p:extLst>
      <p:ext uri="{BB962C8B-B14F-4D97-AF65-F5344CB8AC3E}">
        <p14:creationId xmlns:p14="http://schemas.microsoft.com/office/powerpoint/2010/main" val="2589822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heme/theme1.xml><?xml version="1.0" encoding="utf-8"?>
<a:theme xmlns:a="http://schemas.openxmlformats.org/drawingml/2006/main" name="Office Theme">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2.xml><?xml version="1.0" encoding="utf-8"?>
<a:theme xmlns:a="http://schemas.openxmlformats.org/drawingml/2006/main" name="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3.xml><?xml version="1.0" encoding="utf-8"?>
<a:theme xmlns:a="http://schemas.openxmlformats.org/drawingml/2006/main" name="1_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53D5DCE5C9E743ACCB02905336C270" ma:contentTypeVersion="14" ma:contentTypeDescription="Create a new document." ma:contentTypeScope="" ma:versionID="a5c5405f46840998a628c414e14ab8fe">
  <xsd:schema xmlns:xsd="http://www.w3.org/2001/XMLSchema" xmlns:xs="http://www.w3.org/2001/XMLSchema" xmlns:p="http://schemas.microsoft.com/office/2006/metadata/properties" xmlns:ns2="d5a12704-c137-489e-9e7a-8b8138f06286" xmlns:ns3="7f454a0a-00b6-4392-acda-17f0900fc0ef" targetNamespace="http://schemas.microsoft.com/office/2006/metadata/properties" ma:root="true" ma:fieldsID="1ab2f06711ed90f61782e4f68f60db01" ns2:_="" ns3:_="">
    <xsd:import namespace="d5a12704-c137-489e-9e7a-8b8138f06286"/>
    <xsd:import namespace="7f454a0a-00b6-4392-acda-17f0900fc0e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a12704-c137-489e-9e7a-8b8138f06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e5fa3029-581b-4330-9c67-5ed5a891eaa2"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f454a0a-00b6-4392-acda-17f0900fc0e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05c8bcc-f6b9-445c-993d-89cdd9695713}" ma:internalName="TaxCatchAll" ma:showField="CatchAllData" ma:web="7f454a0a-00b6-4392-acda-17f0900fc0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f454a0a-00b6-4392-acda-17f0900fc0ef" xsi:nil="true"/>
    <lcf76f155ced4ddcb4097134ff3c332f xmlns="d5a12704-c137-489e-9e7a-8b8138f0628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2543D9-4E3B-4A64-B395-2D1C09FC9D8A}">
  <ds:schemaRefs>
    <ds:schemaRef ds:uri="7f454a0a-00b6-4392-acda-17f0900fc0ef"/>
    <ds:schemaRef ds:uri="d5a12704-c137-489e-9e7a-8b8138f062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0234F84-9DE2-4D36-8982-C85E6D744628}">
  <ds:schemaRefs>
    <ds:schemaRef ds:uri="http://purl.org/dc/elements/1.1/"/>
    <ds:schemaRef ds:uri="http://schemas.microsoft.com/office/2006/metadata/properties"/>
    <ds:schemaRef ds:uri="http://schemas.openxmlformats.org/package/2006/metadata/core-properties"/>
    <ds:schemaRef ds:uri="http://www.w3.org/XML/1998/namespace"/>
    <ds:schemaRef ds:uri="7f454a0a-00b6-4392-acda-17f0900fc0ef"/>
    <ds:schemaRef ds:uri="http://schemas.microsoft.com/office/2006/documentManagement/types"/>
    <ds:schemaRef ds:uri="http://purl.org/dc/dcmitype/"/>
    <ds:schemaRef ds:uri="http://schemas.microsoft.com/office/infopath/2007/PartnerControls"/>
    <ds:schemaRef ds:uri="d5a12704-c137-489e-9e7a-8b8138f06286"/>
    <ds:schemaRef ds:uri="http://purl.org/dc/terms/"/>
  </ds:schemaRefs>
</ds:datastoreItem>
</file>

<file path=customXml/itemProps3.xml><?xml version="1.0" encoding="utf-8"?>
<ds:datastoreItem xmlns:ds="http://schemas.openxmlformats.org/officeDocument/2006/customXml" ds:itemID="{CECF7CC5-0788-47AF-9C4D-141820F3636D}">
  <ds:schemaRefs>
    <ds:schemaRef ds:uri="http://schemas.microsoft.com/sharepoint/v3/contenttype/forms"/>
  </ds:schemaRefs>
</ds:datastoreItem>
</file>

<file path=docMetadata/LabelInfo.xml><?xml version="1.0" encoding="utf-8"?>
<clbl:labelList xmlns:clbl="http://schemas.microsoft.com/office/2020/mipLabelMetadata">
  <clbl:label id="{93aedbdc-cc67-4652-aa12-d250a876ae79}" enabled="0" method="" siteId="{93aedbdc-cc67-4652-aa12-d250a876ae79}" removed="1"/>
</clbl:labelList>
</file>

<file path=docProps/app.xml><?xml version="1.0" encoding="utf-8"?>
<Properties xmlns="http://schemas.openxmlformats.org/officeDocument/2006/extended-properties" xmlns:vt="http://schemas.openxmlformats.org/officeDocument/2006/docPropsVTypes">
  <Template/>
  <TotalTime>177</TotalTime>
  <Words>2965</Words>
  <Application>Microsoft Office PowerPoint</Application>
  <PresentationFormat>Widescreen</PresentationFormat>
  <Paragraphs>264</Paragraphs>
  <Slides>19</Slides>
  <Notes>1</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19</vt:i4>
      </vt:variant>
    </vt:vector>
  </HeadingPairs>
  <TitlesOfParts>
    <vt:vector size="29" baseType="lpstr">
      <vt:lpstr>Arial</vt:lpstr>
      <vt:lpstr>Arial MT</vt:lpstr>
      <vt:lpstr>Calibri</vt:lpstr>
      <vt:lpstr>Courier New</vt:lpstr>
      <vt:lpstr>Symbol</vt:lpstr>
      <vt:lpstr>Wingdings</vt:lpstr>
      <vt:lpstr>Office Theme</vt:lpstr>
      <vt:lpstr>Content Slide Master</vt:lpstr>
      <vt:lpstr>1_Content Slide Master</vt:lpstr>
      <vt:lpstr>think-cell Slide</vt:lpstr>
      <vt:lpstr>Renewable Hydrogen Facility: Clarification Meeting</vt:lpstr>
      <vt:lpstr>Content</vt:lpstr>
      <vt:lpstr>PowerPoint Presentation</vt:lpstr>
      <vt:lpstr>Scope - Functional</vt:lpstr>
      <vt:lpstr>Scope – Contractors Scope</vt:lpstr>
      <vt:lpstr>Tender Document</vt:lpstr>
      <vt:lpstr>Tender Evaluation: Mandatory Criteria</vt:lpstr>
      <vt:lpstr>Tender Evaluation: Qualitative Criteria</vt:lpstr>
      <vt:lpstr>Company Profile and Experience (20%)</vt:lpstr>
      <vt:lpstr>Functional and operational Specification of major plant and equipment (25%)</vt:lpstr>
      <vt:lpstr>Mechanical Specifications (10%)</vt:lpstr>
      <vt:lpstr>Control and Instrumentation (10%)</vt:lpstr>
      <vt:lpstr>Electrical (10%)</vt:lpstr>
      <vt:lpstr>Civil (10%)</vt:lpstr>
      <vt:lpstr>Fire Protection (10%)</vt:lpstr>
      <vt:lpstr>Quality Assurance (5%)</vt:lpstr>
      <vt:lpstr>Tips for Submission</vt:lpstr>
      <vt:lpstr>Questions</vt:lpstr>
      <vt:lpstr>PowerPoint Presentation</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Hanlie Smit</dc:creator>
  <cp:lastModifiedBy>Jeanette Makume</cp:lastModifiedBy>
  <cp:revision>2</cp:revision>
  <dcterms:created xsi:type="dcterms:W3CDTF">2020-01-06T09:48:40Z</dcterms:created>
  <dcterms:modified xsi:type="dcterms:W3CDTF">2026-06-01T12:34:00Z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0x0101005653D5DCE5C9E743ACCB02905336C270</vt:lpwstr>
  </property>
  <property fmtid="{D5CDD505-2E9C-101B-9397-08002B2CF9AE}" pid="3" name="MediaServiceImageTags">
    <vt:lpwstr/>
  </property>
</Properties>
</file>