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heme/theme7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2" r:id="rId5"/>
    <p:sldMasterId id="2147483658" r:id="rId6"/>
    <p:sldMasterId id="2147483661" r:id="rId7"/>
    <p:sldMasterId id="2147483668" r:id="rId8"/>
    <p:sldMasterId id="2147483681" r:id="rId9"/>
  </p:sldMasterIdLst>
  <p:notesMasterIdLst>
    <p:notesMasterId r:id="rId27"/>
  </p:notesMasterIdLst>
  <p:sldIdLst>
    <p:sldId id="295" r:id="rId10"/>
    <p:sldId id="306" r:id="rId11"/>
    <p:sldId id="307" r:id="rId12"/>
    <p:sldId id="308" r:id="rId13"/>
    <p:sldId id="309" r:id="rId14"/>
    <p:sldId id="273" r:id="rId15"/>
    <p:sldId id="642" r:id="rId16"/>
    <p:sldId id="364" r:id="rId17"/>
    <p:sldId id="645" r:id="rId18"/>
    <p:sldId id="362" r:id="rId19"/>
    <p:sldId id="646" r:id="rId20"/>
    <p:sldId id="647" r:id="rId21"/>
    <p:sldId id="369" r:id="rId22"/>
    <p:sldId id="370" r:id="rId23"/>
    <p:sldId id="296" r:id="rId24"/>
    <p:sldId id="644" r:id="rId25"/>
    <p:sldId id="643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B4004C-EA86-176F-B3D2-BEBA069F5769}" name="Stefanie Mpiyakhe" initials="SM" userId="S::stef@bravegroup.co.za::5232a352-55aa-490d-a92f-c050863fe62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C3C3"/>
    <a:srgbClr val="CDB6AA"/>
    <a:srgbClr val="ACC3C3"/>
    <a:srgbClr val="E4BC7F"/>
    <a:srgbClr val="C2C382"/>
    <a:srgbClr val="CA9987"/>
    <a:srgbClr val="B49180"/>
    <a:srgbClr val="82A5A5"/>
    <a:srgbClr val="D69B40"/>
    <a:srgbClr val="A3A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5" autoAdjust="0"/>
    <p:restoredTop sz="94660"/>
  </p:normalViewPr>
  <p:slideViewPr>
    <p:cSldViewPr snapToGrid="0">
      <p:cViewPr varScale="1">
        <p:scale>
          <a:sx n="55" d="100"/>
          <a:sy n="55" d="100"/>
        </p:scale>
        <p:origin x="1290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tags" Target="tags/tag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ito Williams" userId="e47f5ef7-689c-40e7-844d-5a9005de1538" providerId="ADAL" clId="{563FA544-EA1B-4328-B873-A088378B2FF7}"/>
    <pc:docChg chg="modSld">
      <pc:chgData name="Benito Williams" userId="e47f5ef7-689c-40e7-844d-5a9005de1538" providerId="ADAL" clId="{563FA544-EA1B-4328-B873-A088378B2FF7}" dt="2026-06-09T09:13:27.662" v="1" actId="113"/>
      <pc:docMkLst>
        <pc:docMk/>
      </pc:docMkLst>
      <pc:sldChg chg="modSp mod">
        <pc:chgData name="Benito Williams" userId="e47f5ef7-689c-40e7-844d-5a9005de1538" providerId="ADAL" clId="{563FA544-EA1B-4328-B873-A088378B2FF7}" dt="2026-06-09T09:13:27.662" v="1" actId="113"/>
        <pc:sldMkLst>
          <pc:docMk/>
          <pc:sldMk cId="335524044" sldId="295"/>
        </pc:sldMkLst>
        <pc:spChg chg="mod">
          <ac:chgData name="Benito Williams" userId="e47f5ef7-689c-40e7-844d-5a9005de1538" providerId="ADAL" clId="{563FA544-EA1B-4328-B873-A088378B2FF7}" dt="2026-06-09T05:56:11.509" v="0" actId="20577"/>
          <ac:spMkLst>
            <pc:docMk/>
            <pc:sldMk cId="335524044" sldId="295"/>
            <ac:spMk id="3" creationId="{D8BACADA-DE41-379E-EBA9-025F5F59D21B}"/>
          </ac:spMkLst>
        </pc:spChg>
        <pc:spChg chg="mod">
          <ac:chgData name="Benito Williams" userId="e47f5ef7-689c-40e7-844d-5a9005de1538" providerId="ADAL" clId="{563FA544-EA1B-4328-B873-A088378B2FF7}" dt="2026-06-09T09:13:27.662" v="1" actId="113"/>
          <ac:spMkLst>
            <pc:docMk/>
            <pc:sldMk cId="335524044" sldId="295"/>
            <ac:spMk id="4" creationId="{A1E3E007-85FD-6A38-301F-BC4870BEDB78}"/>
          </ac:spMkLst>
        </pc:spChg>
      </pc:sldChg>
    </pc:docChg>
  </pc:docChgLst>
  <pc:docChgLst>
    <pc:chgData name="Benito Williams" userId="e47f5ef7-689c-40e7-844d-5a9005de1538" providerId="ADAL" clId="{C21FD6E5-BB39-4B68-BAD6-2234281C2ED6}"/>
    <pc:docChg chg="delSld modSld sldOrd">
      <pc:chgData name="Benito Williams" userId="e47f5ef7-689c-40e7-844d-5a9005de1538" providerId="ADAL" clId="{C21FD6E5-BB39-4B68-BAD6-2234281C2ED6}" dt="2026-05-11T08:51:42.870" v="7" actId="47"/>
      <pc:docMkLst>
        <pc:docMk/>
      </pc:docMkLst>
      <pc:sldChg chg="mod modShow">
        <pc:chgData name="Benito Williams" userId="e47f5ef7-689c-40e7-844d-5a9005de1538" providerId="ADAL" clId="{C21FD6E5-BB39-4B68-BAD6-2234281C2ED6}" dt="2026-05-11T08:05:10.260" v="0" actId="729"/>
        <pc:sldMkLst>
          <pc:docMk/>
          <pc:sldMk cId="2809267240" sldId="307"/>
        </pc:sldMkLst>
      </pc:sldChg>
      <pc:sldMasterChg chg="delSldLayout">
        <pc:chgData name="Benito Williams" userId="e47f5ef7-689c-40e7-844d-5a9005de1538" providerId="ADAL" clId="{C21FD6E5-BB39-4B68-BAD6-2234281C2ED6}" dt="2026-05-11T08:51:42.870" v="7" actId="47"/>
        <pc:sldMasterMkLst>
          <pc:docMk/>
          <pc:sldMasterMk cId="268947211" sldId="2147483681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E79EC-29B1-4A54-B46B-ADFA5C0A41D5}" type="datetimeFigureOut">
              <a:rPr lang="en-ZA" smtClean="0"/>
              <a:t>2026/06/08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A291F-663B-47B1-87DD-51E5B01DA0A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856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.emf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.emf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7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6.emf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em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" y="4118011"/>
            <a:ext cx="12191985" cy="2464126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99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01110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210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1"/>
            <a:ext cx="12191990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7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937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076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863524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4" y="3175"/>
            <a:ext cx="122004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271839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ZA" noProof="0"/>
          </a:p>
        </p:txBody>
      </p:sp>
    </p:spTree>
    <p:extLst>
      <p:ext uri="{BB962C8B-B14F-4D97-AF65-F5344CB8AC3E}">
        <p14:creationId xmlns:p14="http://schemas.microsoft.com/office/powerpoint/2010/main" val="3038575296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6C4E4-F781-410B-AD6C-1AF225F5EE3D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0280051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B4095-EEFA-46AF-BC6B-98C1269B547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27666495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9F7F9-0A64-439D-BDE5-981E9CB70AC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77739995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" y="4118011"/>
            <a:ext cx="12191985" cy="2464126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02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17623989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88586250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48F96-887E-4C04-8EB6-3A91172BC02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28815748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644AE-FD6C-4354-A28D-BC243C7847C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334341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15B70-D017-4207-BE36-A35C6712554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74489476"/>
      </p:ext>
    </p:extLst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D4E71-0C16-4E3D-82BE-35254DB99D23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42788791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B8AD-4558-4958-818B-BEAD96C3C15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66029917"/>
      </p:ext>
    </p:extLst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5135034" y="6453189"/>
            <a:ext cx="1344084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1901A-5795-494A-8AC8-462401385D3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95096946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510656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ED6B3-A54B-E3D6-3B0D-0CE82331EF51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583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5663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959935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ED6B3-A54B-E3D6-3B0D-0CE82331EF51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714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87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408241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800" b="0" i="0" u="none" strike="noStrike" kern="1200" cap="none" spc="0" normalizeH="0" baseline="0" noProof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000" b="0" i="0" u="none" strike="noStrike" kern="1200" cap="none" spc="0" normalizeH="0" baseline="0" noProof="0">
              <a:ln>
                <a:noFill/>
              </a:ln>
              <a:solidFill>
                <a:srgbClr val="003896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A9F7F9-0A64-439D-BDE5-981E9CB70AC1}" type="slidenum">
              <a:rPr kumimoji="0" lang="en-ZA" sz="1000" b="0" i="0" u="none" strike="noStrike" kern="1200" cap="none" spc="0" normalizeH="0" baseline="0" noProof="0">
                <a:ln>
                  <a:noFill/>
                </a:ln>
                <a:solidFill>
                  <a:srgbClr val="003896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ZA" sz="1000" b="0" i="0" u="none" strike="noStrike" kern="1200" cap="none" spc="0" normalizeH="0" baseline="0" noProof="0">
              <a:ln>
                <a:noFill/>
              </a:ln>
              <a:solidFill>
                <a:srgbClr val="003896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66462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5B62EC-B6C1-F2E0-BCEA-0FBCE2710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8C84CC2-2711-547D-23F8-A313AB59E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681" y="1223493"/>
            <a:ext cx="11383851" cy="485902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41671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8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3.emf"/><Relationship Id="rId4" Type="http://schemas.openxmlformats.org/officeDocument/2006/relationships/theme" Target="../theme/theme2.xml"/><Relationship Id="rId9" Type="http://schemas.openxmlformats.org/officeDocument/2006/relationships/image" Target="../media/image2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oleObject" Target="../embeddings/oleObject4.bin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3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slideLayout" Target="../slideLayouts/slideLayout13.xml"/><Relationship Id="rId7" Type="http://schemas.openxmlformats.org/officeDocument/2006/relationships/tags" Target="../tags/tag26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8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30.xml"/><Relationship Id="rId7" Type="http://schemas.openxmlformats.org/officeDocument/2006/relationships/tags" Target="../tags/tag39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ags" Target="../tags/tag38.xml"/><Relationship Id="rId11" Type="http://schemas.openxmlformats.org/officeDocument/2006/relationships/image" Target="../media/image2.emf"/><Relationship Id="rId5" Type="http://schemas.openxmlformats.org/officeDocument/2006/relationships/theme" Target="../theme/theme6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31.xml"/><Relationship Id="rId9" Type="http://schemas.openxmlformats.org/officeDocument/2006/relationships/oleObject" Target="../embeddings/oleObject4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B89DF-EAC8-9D04-A4FE-29DE4D44D1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CDCE3E3-9DDD-720F-B114-D73CEB41A5F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34592" y="544512"/>
            <a:ext cx="1422400" cy="368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BDB45C7-CE4D-C529-B1D9-402A7799F83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829719" y="550086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6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6" r:id="rId2"/>
    <p:sldLayoutId id="2147483650" r:id="rId3"/>
    <p:sldLayoutId id="2147483657" r:id="rId4"/>
    <p:sldLayoutId id="2147483655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2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B89DF-EAC8-9D04-A4FE-29DE4D44D1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CDCE3E3-9DDD-720F-B114-D73CEB41A5F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34592" y="544512"/>
            <a:ext cx="1422400" cy="368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BDB45C7-CE4D-C529-B1D9-402A7799F83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829719" y="550086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893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ZA" altLang="en-US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ZA" altLang="en-US"/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32400" y="6453189"/>
            <a:ext cx="124671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74E21055-C674-480F-81F8-D72A8ECB56C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4067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ransition spd="slow">
    <p:fade/>
  </p:transition>
  <p:hf hdr="0" ftr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66A82E-2CA2-0BBB-B6D5-7783C1385D0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898" y="6273795"/>
            <a:ext cx="1494155" cy="4267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29B6C00-1054-2E3C-47EA-23DA27F96A7D}"/>
              </a:ext>
            </a:extLst>
          </p:cNvPr>
          <p:cNvSpPr txBox="1"/>
          <p:nvPr userDrawn="1"/>
        </p:nvSpPr>
        <p:spPr>
          <a:xfrm>
            <a:off x="361681" y="6356350"/>
            <a:ext cx="13356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Clr>
                <a:schemeClr val="bg1">
                  <a:lumMod val="50000"/>
                </a:schemeClr>
              </a:buClr>
              <a:buFont typeface="Wingdings" panose="05000000000000000000" pitchFamily="2" charset="2"/>
              <a:buNone/>
            </a:pPr>
            <a:r>
              <a:rPr lang="en-US" sz="1100" dirty="0"/>
              <a:t>In partnership with</a:t>
            </a:r>
            <a:endParaRPr lang="en-ZA" sz="1100" dirty="0" err="1"/>
          </a:p>
        </p:txBody>
      </p:sp>
    </p:spTree>
    <p:extLst>
      <p:ext uri="{BB962C8B-B14F-4D97-AF65-F5344CB8AC3E}">
        <p14:creationId xmlns:p14="http://schemas.microsoft.com/office/powerpoint/2010/main" val="268947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83981-0676-B4BE-E2C1-016DCD399B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ENVIRONMENTAL PRESENTATION CRITERIA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BACADA-DE41-379E-EBA9-025F5F59D2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Benito Williams  / Winnie Sebogodi / Vuyazi Mongwe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3E007-85FD-6A38-301F-BC4870BED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2026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A67D64F-AB05-8402-5AAA-9017ADDDC4C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9" r="16709"/>
          <a:stretch>
            <a:fillRect/>
          </a:stretch>
        </p:blipFill>
        <p:spPr/>
      </p:pic>
      <p:pic>
        <p:nvPicPr>
          <p:cNvPr id="9" name="Picture Placeholder 8" descr="A couple of men looking at windmills&#10;&#10;Description automatically generated">
            <a:extLst>
              <a:ext uri="{FF2B5EF4-FFF2-40B4-BE49-F238E27FC236}">
                <a16:creationId xmlns:a16="http://schemas.microsoft.com/office/drawing/2014/main" id="{FFBD1EF7-2CDB-C03B-400E-8370239DFE7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6" t="16158" r="23284" b="395"/>
          <a:stretch/>
        </p:blipFill>
        <p:spPr>
          <a:xfrm>
            <a:off x="981350" y="2527772"/>
            <a:ext cx="3294850" cy="3294850"/>
          </a:xfrm>
        </p:spPr>
      </p:pic>
    </p:spTree>
    <p:extLst>
      <p:ext uri="{BB962C8B-B14F-4D97-AF65-F5344CB8AC3E}">
        <p14:creationId xmlns:p14="http://schemas.microsoft.com/office/powerpoint/2010/main" val="335524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Rectangle 2">
            <a:extLst>
              <a:ext uri="{FF2B5EF4-FFF2-40B4-BE49-F238E27FC236}">
                <a16:creationId xmlns:a16="http://schemas.microsoft.com/office/drawing/2014/main" id="{7F9CB618-A0B6-4A61-B7CD-6DB6FD0A24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95438" y="166688"/>
            <a:ext cx="7524750" cy="666750"/>
          </a:xfrm>
        </p:spPr>
        <p:txBody>
          <a:bodyPr/>
          <a:lstStyle/>
          <a:p>
            <a:pPr algn="ctr"/>
            <a:r>
              <a:rPr lang="en-US" altLang="en-US" sz="2000" b="1" dirty="0"/>
              <a:t>METHOD STATEMENTS RELATED TO ACTIVITIES </a:t>
            </a:r>
          </a:p>
        </p:txBody>
      </p:sp>
      <p:sp>
        <p:nvSpPr>
          <p:cNvPr id="30726" name="Rectangle 3">
            <a:extLst>
              <a:ext uri="{FF2B5EF4-FFF2-40B4-BE49-F238E27FC236}">
                <a16:creationId xmlns:a16="http://schemas.microsoft.com/office/drawing/2014/main" id="{54D08EBE-C337-4AD4-86B0-15C9C76824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39687" y="1060140"/>
            <a:ext cx="9687339" cy="5284788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altLang="en-US" sz="1400" b="1" dirty="0">
                <a:solidFill>
                  <a:srgbClr val="008000"/>
                </a:solidFill>
              </a:rPr>
              <a:t>Method statements related to activities that have significant environmental impacts (methodology and approach) illustrating how environmental impacts and risks are managed. Generic EMP 240-71555378</a:t>
            </a:r>
          </a:p>
          <a:p>
            <a:pPr marL="0" indent="0" algn="just">
              <a:buNone/>
              <a:defRPr/>
            </a:pPr>
            <a:endParaRPr lang="en-US" altLang="en-US" b="1" dirty="0">
              <a:solidFill>
                <a:srgbClr val="008000"/>
              </a:solidFill>
            </a:endParaRPr>
          </a:p>
          <a:p>
            <a:pPr marL="0" indent="0" algn="just">
              <a:buNone/>
              <a:defRPr/>
            </a:pPr>
            <a:endParaRPr lang="en-US" altLang="en-US" b="1" dirty="0">
              <a:solidFill>
                <a:srgbClr val="002060"/>
              </a:solidFill>
            </a:endParaRPr>
          </a:p>
          <a:p>
            <a:pPr marL="0" indent="0" algn="just">
              <a:buNone/>
              <a:defRPr/>
            </a:pPr>
            <a:endParaRPr lang="en-US" altLang="en-US" b="1" dirty="0">
              <a:solidFill>
                <a:srgbClr val="002060"/>
              </a:solidFill>
            </a:endParaRPr>
          </a:p>
          <a:p>
            <a:pPr marL="0" indent="0" algn="just">
              <a:buNone/>
              <a:defRPr/>
            </a:pPr>
            <a:endParaRPr lang="en-US" altLang="en-US" b="1" dirty="0">
              <a:solidFill>
                <a:srgbClr val="002060"/>
              </a:solidFill>
            </a:endParaRPr>
          </a:p>
          <a:p>
            <a:pPr marL="0" indent="0" algn="just">
              <a:buNone/>
              <a:defRPr/>
            </a:pPr>
            <a:endParaRPr lang="en-US" altLang="en-US" b="1" dirty="0">
              <a:solidFill>
                <a:srgbClr val="002060"/>
              </a:solidFill>
            </a:endParaRPr>
          </a:p>
          <a:p>
            <a:pPr marL="0" indent="0" algn="just">
              <a:buNone/>
              <a:defRPr/>
            </a:pPr>
            <a:endParaRPr lang="en-US" altLang="en-US" sz="1400" b="1" dirty="0">
              <a:solidFill>
                <a:srgbClr val="002060"/>
              </a:solidFill>
            </a:endParaRPr>
          </a:p>
          <a:p>
            <a:pPr marL="0" indent="0" algn="just">
              <a:buNone/>
              <a:defRPr/>
            </a:pPr>
            <a:r>
              <a:rPr lang="en-US" altLang="en-US" sz="1400" b="1" u="sng" dirty="0">
                <a:solidFill>
                  <a:srgbClr val="002060"/>
                </a:solidFill>
              </a:rPr>
              <a:t>Approach to ensuring compliance with environmental compliance obligations</a:t>
            </a:r>
            <a:r>
              <a:rPr lang="en-US" altLang="en-US" sz="1400" b="1" dirty="0">
                <a:solidFill>
                  <a:srgbClr val="002060"/>
                </a:solidFill>
              </a:rPr>
              <a:t>. 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52095" algn="l"/>
                <a:tab pos="323850" algn="l"/>
                <a:tab pos="396240" algn="l"/>
                <a:tab pos="467995" algn="l"/>
                <a:tab pos="1400175" algn="l"/>
              </a:tabLst>
            </a:pPr>
            <a:r>
              <a:rPr lang="en-US" altLang="en-US" sz="1400" dirty="0">
                <a:solidFill>
                  <a:srgbClr val="002060"/>
                </a:solidFill>
              </a:rPr>
              <a:t>Compliance audits (e.g. ECO audits, Environmental Authorisation, Waste reviews/audits, Environmental Management Plan, Water Use licence audits [GA or full licence]. C</a:t>
            </a:r>
            <a:r>
              <a:rPr lang="en-GB" sz="1400" dirty="0" err="1">
                <a:solidFill>
                  <a:srgbClr val="002060"/>
                </a:solidFill>
              </a:rPr>
              <a:t>onduct</a:t>
            </a:r>
            <a:r>
              <a:rPr lang="en-GB" sz="1400" dirty="0">
                <a:solidFill>
                  <a:srgbClr val="002060"/>
                </a:solidFill>
              </a:rPr>
              <a:t> internal audits at planned intervals to provide information on whether the </a:t>
            </a:r>
            <a:r>
              <a:rPr lang="en-US" altLang="en-US" sz="1400" dirty="0">
                <a:solidFill>
                  <a:srgbClr val="002060"/>
                </a:solidFill>
              </a:rPr>
              <a:t>Environmental Management Plan is</a:t>
            </a:r>
            <a:r>
              <a:rPr lang="en-GB" sz="1400" dirty="0">
                <a:solidFill>
                  <a:srgbClr val="002060"/>
                </a:solidFill>
              </a:rPr>
              <a:t> effectively implemented and maintained</a:t>
            </a:r>
            <a:r>
              <a:rPr lang="en-GB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en-ZA" sz="14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 algn="just">
              <a:buNone/>
              <a:defRPr/>
            </a:pPr>
            <a:endParaRPr lang="en-US" altLang="en-US" sz="2400" dirty="0">
              <a:solidFill>
                <a:srgbClr val="008000"/>
              </a:solidFill>
            </a:endParaRPr>
          </a:p>
          <a:p>
            <a:pPr algn="just">
              <a:defRPr/>
            </a:pPr>
            <a:endParaRPr lang="en-US" altLang="en-US" sz="2400" dirty="0"/>
          </a:p>
        </p:txBody>
      </p:sp>
      <p:sp>
        <p:nvSpPr>
          <p:cNvPr id="57346" name="Rectangle 37">
            <a:extLst>
              <a:ext uri="{FF2B5EF4-FFF2-40B4-BE49-F238E27FC236}">
                <a16:creationId xmlns:a16="http://schemas.microsoft.com/office/drawing/2014/main" id="{37BCA2CF-654E-4077-839A-2411CD8120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0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8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338D37-56ED-4FC2-AE33-3BF9AC7D06B7}" type="datetime1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2026/06/08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F6D6D6-6FC4-4693-8FFE-71D288FD6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357" y="1628800"/>
            <a:ext cx="7200799" cy="2952328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8E3AD82-DE86-45AD-B3B5-7EE8D8906577}"/>
              </a:ext>
            </a:extLst>
          </p:cNvPr>
          <p:cNvSpPr txBox="1">
            <a:spLocks noGrp="1"/>
          </p:cNvSpPr>
          <p:nvPr/>
        </p:nvSpPr>
        <p:spPr bwMode="auto">
          <a:xfrm>
            <a:off x="2133601" y="6605589"/>
            <a:ext cx="1738313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0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8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4C31A3-C8FA-4747-9201-FC8E81C74210}" type="datetime1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2026/06/08</a:t>
            </a:fld>
            <a:endParaRPr kumimoji="0" lang="en-ZA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trips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66688"/>
            <a:ext cx="6519862" cy="742032"/>
          </a:xfrm>
        </p:spPr>
        <p:txBody>
          <a:bodyPr/>
          <a:lstStyle/>
          <a:p>
            <a:pPr algn="ctr"/>
            <a:r>
              <a:rPr lang="en-US" sz="2000" b="1" dirty="0"/>
              <a:t>ENVIRONMENTAL COMPETENCY AND TRAINING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The </a:t>
            </a:r>
            <a:r>
              <a:rPr lang="en-US" sz="2400" b="1" u="sng" dirty="0">
                <a:solidFill>
                  <a:srgbClr val="002060"/>
                </a:solidFill>
              </a:rPr>
              <a:t>ONE</a:t>
            </a:r>
            <a:r>
              <a:rPr lang="en-US" sz="2400" dirty="0">
                <a:solidFill>
                  <a:srgbClr val="002060"/>
                </a:solidFill>
              </a:rPr>
              <a:t> of the following training certificates are allowed:                  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Tertiary degrees for related Environmental studies;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Internal Eskom training for Environmental Legislation; 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Internal Eskom EA and EMP Training;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External Environmental Officer Training;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SHE REP; 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SAMTRAC CERTIFICATE</a:t>
            </a:r>
          </a:p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DC633D-0B52-4A0F-B7F4-47471054D4CD}" type="datetime1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2026/06/08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5F064C-0D4B-461D-A461-6E2CF11F294C}" type="slidenum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62179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66688"/>
            <a:ext cx="6519862" cy="666750"/>
          </a:xfrm>
        </p:spPr>
        <p:txBody>
          <a:bodyPr wrap="square" anchor="ctr">
            <a:normAutofit/>
          </a:bodyPr>
          <a:lstStyle/>
          <a:p>
            <a:r>
              <a:rPr lang="en-ZA" b="1"/>
              <a:t>ENVIRONMENTAL COMMUNICATION PLAN</a:t>
            </a:r>
            <a:endParaRPr lang="en-GB" b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0563" y="1436689"/>
            <a:ext cx="4113212" cy="5045075"/>
          </a:xfrm>
        </p:spPr>
        <p:txBody>
          <a:bodyPr wrap="square" anchor="t">
            <a:normAutofit/>
          </a:bodyPr>
          <a:lstStyle/>
          <a:p>
            <a:pPr marL="0" indent="0" fontAlgn="b">
              <a:buNone/>
            </a:pPr>
            <a:r>
              <a:rPr lang="en-US" sz="1800" b="1" dirty="0"/>
              <a:t>Communication plan should give an indication of the following: </a:t>
            </a:r>
          </a:p>
          <a:p>
            <a:pPr marL="457200" indent="-457200" fontAlgn="b">
              <a:buAutoNum type="arabicPeriod"/>
            </a:pPr>
            <a:r>
              <a:rPr lang="en-US" sz="1800" b="1" dirty="0"/>
              <a:t>WHAT</a:t>
            </a:r>
            <a:r>
              <a:rPr lang="en-US" sz="1800" dirty="0"/>
              <a:t> environmental information is being communicated;</a:t>
            </a:r>
          </a:p>
          <a:p>
            <a:pPr marL="457200" indent="-457200" fontAlgn="b">
              <a:buFontTx/>
              <a:buAutoNum type="arabicPeriod"/>
            </a:pPr>
            <a:r>
              <a:rPr lang="en-US" sz="1800" dirty="0"/>
              <a:t>The intended </a:t>
            </a:r>
            <a:r>
              <a:rPr lang="en-US" sz="1800" b="1" dirty="0"/>
              <a:t>PURPOSE</a:t>
            </a:r>
            <a:r>
              <a:rPr lang="en-US" sz="1800" dirty="0"/>
              <a:t> of communication;</a:t>
            </a:r>
          </a:p>
          <a:p>
            <a:pPr marL="457200" indent="-457200" fontAlgn="b">
              <a:buAutoNum type="arabicPeriod"/>
            </a:pPr>
            <a:r>
              <a:rPr lang="en-US" sz="1800" dirty="0"/>
              <a:t>To </a:t>
            </a:r>
            <a:r>
              <a:rPr lang="en-US" sz="1800" b="1" dirty="0"/>
              <a:t>WHOM</a:t>
            </a:r>
            <a:r>
              <a:rPr lang="en-US" sz="1800" dirty="0"/>
              <a:t> (target audience: bargaining unit, management, etc.); and,</a:t>
            </a:r>
          </a:p>
          <a:p>
            <a:pPr marL="457200" indent="-457200" fontAlgn="b">
              <a:buAutoNum type="arabicPeriod"/>
            </a:pPr>
            <a:r>
              <a:rPr lang="en-US" sz="1800" b="1" dirty="0"/>
              <a:t>FREQUENCY</a:t>
            </a:r>
            <a:r>
              <a:rPr lang="en-US" sz="1800" dirty="0"/>
              <a:t> of communication (daily, weekly, monthly, etc.). </a:t>
            </a:r>
          </a:p>
        </p:txBody>
      </p:sp>
      <p:pic>
        <p:nvPicPr>
          <p:cNvPr id="7" name="Picture 6" descr="Two colleagues planning on board with sticky notes">
            <a:extLst>
              <a:ext uri="{FF2B5EF4-FFF2-40B4-BE49-F238E27FC236}">
                <a16:creationId xmlns:a16="http://schemas.microsoft.com/office/drawing/2014/main" id="{CD7624EE-8B46-41C7-B217-B5D1B31640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1" r="36457" b="-2"/>
          <a:stretch/>
        </p:blipFill>
        <p:spPr>
          <a:xfrm>
            <a:off x="6226176" y="1436689"/>
            <a:ext cx="4113213" cy="5045075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981201" y="6453189"/>
            <a:ext cx="1738313" cy="268287"/>
          </a:xfrm>
        </p:spPr>
        <p:txBody>
          <a:bodyPr wrap="square" anchor="b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DDC633D-0B52-4A0F-B7F4-47471054D4CD}" type="datetime1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2026/06/08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448300" y="6453189"/>
            <a:ext cx="935038" cy="268287"/>
          </a:xfrm>
        </p:spPr>
        <p:txBody>
          <a:bodyPr wrap="square" anchor="b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395F064C-0D4B-461D-A461-6E2CF11F294C}" type="slidenum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550077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sz="2000" b="1" dirty="0"/>
              <a:t>5. </a:t>
            </a:r>
            <a:r>
              <a:rPr lang="en-US" sz="2000" b="1" dirty="0"/>
              <a:t>ENVIRONMENTAL ASPECTS &amp; IMPACTS (RISK ASSESSMENT)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0904" y="1340769"/>
            <a:ext cx="10455965" cy="5045075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Impacts and aspects register is usually in a tabular format and is an </a:t>
            </a:r>
            <a:r>
              <a:rPr lang="en-US" sz="2000" b="1" u="sng" dirty="0">
                <a:solidFill>
                  <a:srgbClr val="002060"/>
                </a:solidFill>
              </a:rPr>
              <a:t>ACCOUNT</a:t>
            </a:r>
            <a:r>
              <a:rPr lang="en-US" sz="2000" dirty="0">
                <a:solidFill>
                  <a:srgbClr val="002060"/>
                </a:solidFill>
              </a:rPr>
              <a:t> of activities which will be done according to scope; </a:t>
            </a:r>
          </a:p>
          <a:p>
            <a:pPr marL="457200" indent="-457200">
              <a:buFontTx/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Register must specify the </a:t>
            </a:r>
            <a:r>
              <a:rPr lang="en-US" sz="2000" b="1" u="sng" dirty="0">
                <a:solidFill>
                  <a:srgbClr val="006600"/>
                </a:solidFill>
              </a:rPr>
              <a:t>aspect of the environment </a:t>
            </a:r>
            <a:r>
              <a:rPr lang="en-US" sz="2000" dirty="0">
                <a:solidFill>
                  <a:srgbClr val="002060"/>
                </a:solidFill>
              </a:rPr>
              <a:t>which could be affected and the </a:t>
            </a:r>
            <a:r>
              <a:rPr lang="en-US" sz="2000" b="1" u="sng" dirty="0">
                <a:solidFill>
                  <a:srgbClr val="FF0000"/>
                </a:solidFill>
              </a:rPr>
              <a:t>type of impacts </a:t>
            </a:r>
            <a:r>
              <a:rPr lang="en-US" sz="2000" dirty="0">
                <a:solidFill>
                  <a:srgbClr val="002060"/>
                </a:solidFill>
              </a:rPr>
              <a:t>which could result from the scoped activities; 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2060"/>
                </a:solidFill>
              </a:rPr>
              <a:t>Risk Assessments which identified ways in which the environment would be impacted will be accepted.                                                   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66327" y="3424316"/>
          <a:ext cx="10084767" cy="22329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52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6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66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9964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FFC000"/>
                          </a:solidFill>
                        </a:rPr>
                        <a:t>ACTIVITY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rgbClr val="006600"/>
                          </a:solidFill>
                        </a:rPr>
                        <a:t>ASPECT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IMPACT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473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FFC000"/>
                          </a:solidFill>
                        </a:rPr>
                        <a:t>Servitude maintenance </a:t>
                      </a:r>
                      <a:endParaRPr lang="en-GB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006600"/>
                          </a:solidFill>
                        </a:rPr>
                        <a:t>Cutting trees and plants (flora)</a:t>
                      </a:r>
                    </a:p>
                    <a:p>
                      <a:endParaRPr lang="en-GB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Loss of indigenous trees and </a:t>
                      </a:r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plants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3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rgbClr val="FFC000"/>
                          </a:solidFill>
                        </a:rPr>
                        <a:t>Transformer damage or replacement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rgbClr val="006600"/>
                          </a:solidFill>
                        </a:rPr>
                        <a:t>Oil leaking into water/soil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</a:rPr>
                        <a:t>Pollution of water/soil from transformer oil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31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FFC000"/>
                          </a:solidFill>
                        </a:rPr>
                        <a:t>Driving</a:t>
                      </a:r>
                      <a:endParaRPr lang="en-GB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006600"/>
                          </a:solidFill>
                        </a:rPr>
                        <a:t>Air emissions from vehicles </a:t>
                      </a:r>
                      <a:endParaRPr lang="en-GB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Air pollution</a:t>
                      </a:r>
                    </a:p>
                    <a:p>
                      <a:endParaRPr lang="en-GB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4640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30473"/>
            <a:ext cx="6519862" cy="666750"/>
          </a:xfrm>
        </p:spPr>
        <p:txBody>
          <a:bodyPr/>
          <a:lstStyle/>
          <a:p>
            <a:pPr algn="ctr"/>
            <a:r>
              <a:rPr lang="en-ZA" sz="2000" b="1" dirty="0"/>
              <a:t>ENVIRONMENTAL MANAGEMENT PLAN (EMP)</a:t>
            </a:r>
            <a:endParaRPr lang="en-GB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20417" y="1753021"/>
          <a:ext cx="10005392" cy="42753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01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3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1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13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57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rgbClr val="FFC000"/>
                          </a:solidFill>
                        </a:rPr>
                        <a:t>ACTIVITY </a:t>
                      </a:r>
                      <a:endParaRPr lang="en-ZA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rgbClr val="006600"/>
                          </a:solidFill>
                        </a:rPr>
                        <a:t>ASPECT </a:t>
                      </a:r>
                      <a:endParaRPr lang="en-GB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rgbClr val="FF0000"/>
                          </a:solidFill>
                        </a:rPr>
                        <a:t>IMPACT</a:t>
                      </a:r>
                      <a:endParaRPr lang="en-Z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EMP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7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C000"/>
                          </a:solidFill>
                        </a:rPr>
                        <a:t>Servitude maintenance </a:t>
                      </a:r>
                      <a:endParaRPr lang="en-ZA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006600"/>
                          </a:solidFill>
                        </a:rPr>
                        <a:t>Cutting trees and plants (flora)</a:t>
                      </a:r>
                      <a:endParaRPr lang="en-ZA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</a:rPr>
                        <a:t>Loss of indigenous trees and </a:t>
                      </a:r>
                      <a:r>
                        <a:rPr lang="en-GB" sz="1600" b="1" kern="1200" dirty="0">
                          <a:solidFill>
                            <a:srgbClr val="FF0000"/>
                          </a:solidFill>
                        </a:rPr>
                        <a:t>plants</a:t>
                      </a:r>
                      <a:endParaRPr lang="en-Z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Ensure DAFF license/Ezemvelo</a:t>
                      </a:r>
                      <a:r>
                        <a:rPr lang="en-GB" sz="1600" b="1" baseline="0" dirty="0"/>
                        <a:t> Permit available to cut indigenous and protected trees</a:t>
                      </a:r>
                      <a:endParaRPr lang="en-GB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84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rgbClr val="FFC000"/>
                          </a:solidFill>
                        </a:rPr>
                        <a:t>Transformer damage or replacement</a:t>
                      </a:r>
                      <a:endParaRPr lang="en-ZA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rgbClr val="006600"/>
                          </a:solidFill>
                        </a:rPr>
                        <a:t>Oil leaking into water/soil</a:t>
                      </a:r>
                      <a:endParaRPr lang="en-ZA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rgbClr val="FF0000"/>
                          </a:solidFill>
                        </a:rPr>
                        <a:t>Pollution of water/soil from transformer oil</a:t>
                      </a:r>
                      <a:endParaRPr lang="en-Z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Store and transport transformers</a:t>
                      </a:r>
                      <a:r>
                        <a:rPr lang="en-GB" sz="1600" b="1" baseline="0" dirty="0"/>
                        <a:t> on drip trays or impermeable surface. </a:t>
                      </a:r>
                      <a:endParaRPr lang="en-GB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28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C000"/>
                          </a:solidFill>
                        </a:rPr>
                        <a:t>Driving</a:t>
                      </a:r>
                      <a:endParaRPr lang="en-ZA" sz="16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006600"/>
                          </a:solidFill>
                        </a:rPr>
                        <a:t>Air emissions from vehicles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0066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006600"/>
                          </a:solidFill>
                        </a:rPr>
                        <a:t>Oil leaks</a:t>
                      </a:r>
                      <a:endParaRPr lang="en-ZA" sz="1600" b="1" dirty="0">
                        <a:solidFill>
                          <a:srgbClr val="006600"/>
                        </a:solidFill>
                      </a:endParaRPr>
                    </a:p>
                    <a:p>
                      <a:endParaRPr lang="en-GB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</a:rPr>
                        <a:t>Air pollution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</a:rPr>
                        <a:t>Land/Water pollution</a:t>
                      </a:r>
                      <a:endParaRPr lang="en-ZA" sz="1600" b="1" dirty="0">
                        <a:solidFill>
                          <a:srgbClr val="FF0000"/>
                        </a:solidFill>
                      </a:endParaRPr>
                    </a:p>
                    <a:p>
                      <a:endParaRPr lang="en-GB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Ensure cars are serviced regularly</a:t>
                      </a:r>
                    </a:p>
                    <a:p>
                      <a:endParaRPr lang="en-GB" sz="1600" b="1" dirty="0"/>
                    </a:p>
                    <a:p>
                      <a:r>
                        <a:rPr lang="en-GB" sz="1600" b="1" dirty="0"/>
                        <a:t>Place drip trays under leaking vehicles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5A65C09-252C-419A-9F8F-A34AF92FBBA5}"/>
              </a:ext>
            </a:extLst>
          </p:cNvPr>
          <p:cNvSpPr txBox="1"/>
          <p:nvPr/>
        </p:nvSpPr>
        <p:spPr>
          <a:xfrm>
            <a:off x="1020417" y="1103209"/>
            <a:ext cx="98728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 EMP is a method statement of how you intend to mitigate identified impacts while executing contract. This MUST be scope specific.</a:t>
            </a:r>
          </a:p>
        </p:txBody>
      </p:sp>
    </p:spTree>
    <p:extLst>
      <p:ext uri="{BB962C8B-B14F-4D97-AF65-F5344CB8AC3E}">
        <p14:creationId xmlns:p14="http://schemas.microsoft.com/office/powerpoint/2010/main" val="1088234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anchor="ctr">
            <a:normAutofit/>
          </a:bodyPr>
          <a:lstStyle/>
          <a:p>
            <a:pPr algn="ctr"/>
            <a:r>
              <a:rPr lang="en-ZA" b="1" dirty="0"/>
              <a:t>2. ENVIRONMENTAL POLICY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wrap="square" anchor="t">
            <a:normAutofit/>
          </a:bodyPr>
          <a:lstStyle/>
          <a:p>
            <a:pPr marL="342900" indent="-342900" algn="just" fontAlgn="t">
              <a:buAutoNum type="arabicPeriod"/>
            </a:pPr>
            <a:r>
              <a:rPr lang="en-ZA" sz="2400" dirty="0">
                <a:solidFill>
                  <a:srgbClr val="002060"/>
                </a:solidFill>
              </a:rPr>
              <a:t>Environmental Policy (or SHEQ Policy) </a:t>
            </a:r>
            <a:r>
              <a:rPr lang="en-US" sz="2400" dirty="0">
                <a:solidFill>
                  <a:srgbClr val="002060"/>
                </a:solidFill>
              </a:rPr>
              <a:t>must be </a:t>
            </a:r>
            <a:r>
              <a:rPr lang="en-US" sz="2400" b="1" u="sng" dirty="0">
                <a:solidFill>
                  <a:srgbClr val="002060"/>
                </a:solidFill>
              </a:rPr>
              <a:t>signed by NAMED CEO or a Managing member              </a:t>
            </a:r>
          </a:p>
          <a:p>
            <a:pPr marL="342900" indent="-342900" algn="just" fontAlgn="t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b="1" u="sng" dirty="0">
                <a:solidFill>
                  <a:srgbClr val="002060"/>
                </a:solidFill>
              </a:rPr>
              <a:t>MUST</a:t>
            </a:r>
            <a:r>
              <a:rPr lang="en-US" sz="2400" dirty="0">
                <a:solidFill>
                  <a:srgbClr val="002060"/>
                </a:solidFill>
              </a:rPr>
              <a:t> include a commitment to environment (e.g. prevent pollution; compliance to environmental legislation; and, other requirements, etc. )</a:t>
            </a:r>
          </a:p>
          <a:p>
            <a:pPr marL="342900" indent="-342900" fontAlgn="t">
              <a:buAutoNum type="arabicPeriod"/>
            </a:pP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anchor="b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DDC633D-0B52-4A0F-B7F4-47471054D4CD}" type="datetime1">
              <a:rPr kumimoji="0" lang="en-ZA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2026/06/08</a:t>
            </a:fld>
            <a:endParaRPr kumimoji="0" lang="en-ZA" altLang="en-US" sz="1800" b="0" i="0" u="none" strike="noStrike" kern="1200" cap="none" spc="0" normalizeH="0" baseline="0" noProof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wrap="square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395F064C-0D4B-461D-A461-6E2CF11F294C}" type="slidenum">
              <a:rPr kumimoji="0" lang="en-ZA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3896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003896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2" descr="Hands holding a tree&#10;&#10;Description automatically generated with low confidence">
            <a:extLst>
              <a:ext uri="{FF2B5EF4-FFF2-40B4-BE49-F238E27FC236}">
                <a16:creationId xmlns:a16="http://schemas.microsoft.com/office/drawing/2014/main" id="{FC6C344D-F618-4048-BEAB-489AF5EBFB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8318"/>
          <a:stretch/>
        </p:blipFill>
        <p:spPr bwMode="auto">
          <a:xfrm>
            <a:off x="6464715" y="1145142"/>
            <a:ext cx="4113213" cy="491110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0898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DC2B523-1CC8-A2AD-704A-1DA389AF80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060910"/>
              </p:ext>
            </p:extLst>
          </p:nvPr>
        </p:nvGraphicFramePr>
        <p:xfrm>
          <a:off x="749030" y="1196754"/>
          <a:ext cx="9590359" cy="439248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56882">
                  <a:extLst>
                    <a:ext uri="{9D8B030D-6E8A-4147-A177-3AD203B41FA5}">
                      <a16:colId xmlns:a16="http://schemas.microsoft.com/office/drawing/2014/main" val="1194362696"/>
                    </a:ext>
                  </a:extLst>
                </a:gridCol>
                <a:gridCol w="4414444">
                  <a:extLst>
                    <a:ext uri="{9D8B030D-6E8A-4147-A177-3AD203B41FA5}">
                      <a16:colId xmlns:a16="http://schemas.microsoft.com/office/drawing/2014/main" val="1919257569"/>
                    </a:ext>
                  </a:extLst>
                </a:gridCol>
                <a:gridCol w="1084139">
                  <a:extLst>
                    <a:ext uri="{9D8B030D-6E8A-4147-A177-3AD203B41FA5}">
                      <a16:colId xmlns:a16="http://schemas.microsoft.com/office/drawing/2014/main" val="4170480415"/>
                    </a:ext>
                  </a:extLst>
                </a:gridCol>
                <a:gridCol w="591792">
                  <a:extLst>
                    <a:ext uri="{9D8B030D-6E8A-4147-A177-3AD203B41FA5}">
                      <a16:colId xmlns:a16="http://schemas.microsoft.com/office/drawing/2014/main" val="2126441226"/>
                    </a:ext>
                  </a:extLst>
                </a:gridCol>
                <a:gridCol w="3043102">
                  <a:extLst>
                    <a:ext uri="{9D8B030D-6E8A-4147-A177-3AD203B41FA5}">
                      <a16:colId xmlns:a16="http://schemas.microsoft.com/office/drawing/2014/main" val="2067756789"/>
                    </a:ext>
                  </a:extLst>
                </a:gridCol>
              </a:tblGrid>
              <a:tr h="16388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KPIs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Submission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 = Yes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N= No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Actual score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Comments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457321"/>
                  </a:ext>
                </a:extLst>
              </a:tr>
              <a:tr h="1580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Annexure B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acknowledgement of </a:t>
                      </a:r>
                      <a:r>
                        <a:rPr lang="en-ZA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Eskom's SHE rules</a:t>
                      </a:r>
                      <a:r>
                        <a:rPr lang="en-ZA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requirements form </a:t>
                      </a:r>
                      <a:r>
                        <a:rPr lang="en-ZA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(Annexure B)</a:t>
                      </a:r>
                      <a:r>
                        <a:rPr lang="en-ZA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signed and submitted by the tenderer?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944860"/>
                  </a:ext>
                </a:extLst>
              </a:tr>
              <a:tr h="706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ISO 14001 Environmental Management Standard certificate.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u="none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5167"/>
                  </a:ext>
                </a:extLst>
              </a:tr>
              <a:tr h="4661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252095" algn="l"/>
                          <a:tab pos="575945" algn="l"/>
                          <a:tab pos="828040" algn="l"/>
                          <a:tab pos="1332230" algn="l"/>
                          <a:tab pos="1583690" algn="l"/>
                          <a:tab pos="1835785" algn="l"/>
                          <a:tab pos="2087880" algn="l"/>
                          <a:tab pos="2339975" algn="l"/>
                          <a:tab pos="2592070" algn="l"/>
                          <a:tab pos="2844165" algn="l"/>
                        </a:tabLst>
                      </a:pPr>
                      <a:r>
                        <a:rPr lang="en-ZA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Approved/Not Approved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45" marR="65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07580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8254303-AB4D-01AC-DD39-770A30EE974C}"/>
              </a:ext>
            </a:extLst>
          </p:cNvPr>
          <p:cNvSpPr txBox="1"/>
          <p:nvPr/>
        </p:nvSpPr>
        <p:spPr>
          <a:xfrm>
            <a:off x="1138136" y="554477"/>
            <a:ext cx="1440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bg1">
                  <a:lumMod val="50000"/>
                </a:schemeClr>
              </a:buClr>
            </a:pPr>
            <a:r>
              <a:rPr lang="en-US" sz="2800" dirty="0">
                <a:solidFill>
                  <a:schemeClr val="bg1"/>
                </a:solidFill>
              </a:rPr>
              <a:t>PART B</a:t>
            </a:r>
            <a:endParaRPr lang="en-ZA" sz="280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4915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pic>
        <p:nvPicPr>
          <p:cNvPr id="8" name="Picture Placeholder 7" descr="A large white building with towers&#10;&#10;Description automatically generated">
            <a:extLst>
              <a:ext uri="{FF2B5EF4-FFF2-40B4-BE49-F238E27FC236}">
                <a16:creationId xmlns:a16="http://schemas.microsoft.com/office/drawing/2014/main" id="{2A7B6360-63ED-CE58-CFE0-846D78B3634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2" r="17432"/>
          <a:stretch>
            <a:fillRect/>
          </a:stretch>
        </p:blipFill>
        <p:spPr/>
      </p:pic>
      <p:pic>
        <p:nvPicPr>
          <p:cNvPr id="6" name="Picture Placeholder 5" descr="Hands holding the earth in their hands&#10;&#10;Description automatically generated">
            <a:extLst>
              <a:ext uri="{FF2B5EF4-FFF2-40B4-BE49-F238E27FC236}">
                <a16:creationId xmlns:a16="http://schemas.microsoft.com/office/drawing/2014/main" id="{D488A3E7-17F1-D6B0-2382-CBED946385F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1" r="125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0663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6A103-1BBD-4CE4-B7AC-90B6720F5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0563" y="152401"/>
            <a:ext cx="6519862" cy="666750"/>
          </a:xfrm>
        </p:spPr>
        <p:txBody>
          <a:bodyPr/>
          <a:lstStyle/>
          <a:p>
            <a:pPr algn="ctr"/>
            <a:r>
              <a:rPr lang="en-ZA" sz="2000" b="1" dirty="0"/>
              <a:t>1. A</a:t>
            </a:r>
            <a:r>
              <a:rPr lang="en-ZA" sz="2000" b="1" dirty="0">
                <a:ea typeface="Times New Roman" panose="02020603050405020304" pitchFamily="18" charset="0"/>
              </a:rPr>
              <a:t>CKNOWLEDGEMENT OF ESKOM'S SHE RULES AND REQUIREMENTS </a:t>
            </a:r>
            <a:endParaRPr lang="en-GB" sz="2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95D64-A836-40E3-8DB4-320F7FDA8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600"/>
              </a:spcAft>
              <a:tabLst>
                <a:tab pos="252095" algn="l"/>
                <a:tab pos="575945" algn="l"/>
                <a:tab pos="828040" algn="l"/>
                <a:tab pos="1332230" algn="l"/>
                <a:tab pos="1583690" algn="l"/>
                <a:tab pos="1835785" algn="l"/>
                <a:tab pos="2087880" algn="l"/>
                <a:tab pos="2339975" algn="l"/>
                <a:tab pos="2592070" algn="l"/>
                <a:tab pos="2844165" algn="l"/>
              </a:tabLst>
            </a:pPr>
            <a:r>
              <a:rPr lang="en-US" sz="1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Pre-requisite</a:t>
            </a:r>
            <a:endParaRPr lang="en-ZA" sz="1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ZA" sz="1800" dirty="0">
                <a:solidFill>
                  <a:srgbClr val="002060"/>
                </a:solidFill>
                <a:ea typeface="Times New Roman" panose="02020603050405020304" pitchFamily="18" charset="0"/>
              </a:rPr>
              <a:t>Is the acknowledgement of Eskom's SHE rules and requirements form (Annexure B) signed and a copy thereof attached to this tender submissions by the tenderer?</a:t>
            </a:r>
          </a:p>
          <a:p>
            <a:r>
              <a:rPr lang="en-ZA" sz="1800" dirty="0">
                <a:solidFill>
                  <a:srgbClr val="002060"/>
                </a:solidFill>
              </a:rPr>
              <a:t>Duplicate copy MUST be added to the Environmental Tender submission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1F9C9-4E6F-4BAC-8665-80840A7F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235D63-532A-4BAE-972C-C4397A7B8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C280D1-59E7-4AE7-840A-121954A2E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792" y="3932581"/>
            <a:ext cx="1748028" cy="172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93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66688"/>
            <a:ext cx="6519862" cy="666750"/>
          </a:xfrm>
        </p:spPr>
        <p:txBody>
          <a:bodyPr wrap="square" anchor="ctr">
            <a:normAutofit fontScale="90000"/>
          </a:bodyPr>
          <a:lstStyle/>
          <a:p>
            <a:pPr algn="ctr"/>
            <a:r>
              <a:rPr lang="en-ZA" b="1" dirty="0"/>
              <a:t>2. ENVIRONMENTAL MANAGEMENT PLAN (EMP)</a:t>
            </a:r>
            <a:endParaRPr lang="en-GB" b="1" dirty="0"/>
          </a:p>
        </p:txBody>
      </p:sp>
      <p:pic>
        <p:nvPicPr>
          <p:cNvPr id="6" name="Picture 2" descr="C:\Users\Govendp\Documents\PHOTO\ESKOM\IMGP1078.JPG">
            <a:extLst>
              <a:ext uri="{FF2B5EF4-FFF2-40B4-BE49-F238E27FC236}">
                <a16:creationId xmlns:a16="http://schemas.microsoft.com/office/drawing/2014/main" id="{ADFF175F-7730-42CE-9E71-A29D2F8EDC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6" r="21727"/>
          <a:stretch/>
        </p:blipFill>
        <p:spPr bwMode="auto">
          <a:xfrm>
            <a:off x="1920702" y="906462"/>
            <a:ext cx="4113212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158085" y="1120776"/>
            <a:ext cx="4113213" cy="5045075"/>
          </a:xfrm>
        </p:spPr>
        <p:txBody>
          <a:bodyPr wrap="square" anchor="t">
            <a:normAutofit/>
          </a:bodyPr>
          <a:lstStyle/>
          <a:p>
            <a:r>
              <a:rPr lang="en-US" sz="2200" dirty="0">
                <a:solidFill>
                  <a:srgbClr val="002060"/>
                </a:solidFill>
              </a:rPr>
              <a:t>An EMP should ideally be linked with the PROJECT SCOPE &amp; </a:t>
            </a:r>
            <a:r>
              <a:rPr lang="en-US" sz="2200" b="1" u="sng" dirty="0">
                <a:solidFill>
                  <a:srgbClr val="002060"/>
                </a:solidFill>
              </a:rPr>
              <a:t>ASPECTS</a:t>
            </a:r>
            <a:r>
              <a:rPr lang="en-US" sz="2200" dirty="0">
                <a:solidFill>
                  <a:srgbClr val="002060"/>
                </a:solidFill>
              </a:rPr>
              <a:t> identified in the Aspects and Impacts register. </a:t>
            </a:r>
          </a:p>
          <a:p>
            <a:r>
              <a:rPr lang="en-US" sz="2200" dirty="0">
                <a:solidFill>
                  <a:srgbClr val="002060"/>
                </a:solidFill>
              </a:rPr>
              <a:t>EMP should be comprehensive and inclusive of site elements likely to interact with the environment; It should address how environmental </a:t>
            </a:r>
            <a:r>
              <a:rPr lang="en-US" sz="2200" b="1" u="sng" dirty="0">
                <a:solidFill>
                  <a:srgbClr val="002060"/>
                </a:solidFill>
              </a:rPr>
              <a:t>IMPACTS</a:t>
            </a:r>
            <a:r>
              <a:rPr lang="en-US" sz="2200" dirty="0">
                <a:solidFill>
                  <a:srgbClr val="002060"/>
                </a:solidFill>
              </a:rPr>
              <a:t> resulting from </a:t>
            </a:r>
            <a:r>
              <a:rPr lang="en-US" sz="2200" b="1" u="sng" dirty="0">
                <a:solidFill>
                  <a:srgbClr val="002060"/>
                </a:solidFill>
              </a:rPr>
              <a:t>TASK-RELATED ACTIVITIES </a:t>
            </a:r>
            <a:r>
              <a:rPr lang="en-US" sz="2200" dirty="0">
                <a:solidFill>
                  <a:srgbClr val="002060"/>
                </a:solidFill>
              </a:rPr>
              <a:t>will be managed and mitigated.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981201" y="6453189"/>
            <a:ext cx="1738313" cy="268287"/>
          </a:xfrm>
        </p:spPr>
        <p:txBody>
          <a:bodyPr wrap="square" anchor="b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DDC633D-0B52-4A0F-B7F4-47471054D4CD}" type="datetime1">
              <a:rPr kumimoji="0" lang="en-ZA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2026/06/08</a:t>
            </a:fld>
            <a:endParaRPr kumimoji="0" lang="en-ZA" altLang="en-US" sz="1800" b="0" i="0" u="none" strike="noStrike" kern="1200" cap="none" spc="0" normalizeH="0" baseline="0" noProof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319714" y="6453189"/>
            <a:ext cx="992187" cy="268287"/>
          </a:xfrm>
        </p:spPr>
        <p:txBody>
          <a:bodyPr wrap="square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395F064C-0D4B-461D-A461-6E2CF11F294C}" type="slidenum">
              <a:rPr kumimoji="0" lang="en-ZA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3896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003896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267240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b="1" dirty="0"/>
              <a:t>WASTE MANAGEMENT PLAN (WMP)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A WMP should include: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 The contractor’s  detailed </a:t>
            </a:r>
            <a:r>
              <a:rPr lang="en-US" sz="2000" b="1" u="sng" dirty="0">
                <a:solidFill>
                  <a:srgbClr val="002060"/>
                </a:solidFill>
              </a:rPr>
              <a:t>DESCRIPTION</a:t>
            </a:r>
            <a:r>
              <a:rPr lang="en-US" sz="2000" dirty="0">
                <a:solidFill>
                  <a:srgbClr val="002060"/>
                </a:solidFill>
              </a:rPr>
              <a:t> of the different waste streams expected during the </a:t>
            </a:r>
            <a:r>
              <a:rPr lang="en-US" sz="2000" b="1" u="sng" dirty="0">
                <a:solidFill>
                  <a:srgbClr val="002060"/>
                </a:solidFill>
              </a:rPr>
              <a:t>RELATED PROJECT/SCOPE; 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How this waste will be </a:t>
            </a:r>
            <a:r>
              <a:rPr lang="en-US" sz="2000" b="1" u="sng" dirty="0">
                <a:solidFill>
                  <a:srgbClr val="002060"/>
                </a:solidFill>
              </a:rPr>
              <a:t>STORED, TRANSPORTED AND DISPOSED OF; </a:t>
            </a:r>
          </a:p>
          <a:p>
            <a:pPr lvl="1"/>
            <a:r>
              <a:rPr lang="en-US" sz="2000" dirty="0">
                <a:solidFill>
                  <a:srgbClr val="002060"/>
                </a:solidFill>
              </a:rPr>
              <a:t>The WMP should also deal with the contractor’s </a:t>
            </a:r>
            <a:r>
              <a:rPr lang="en-US" sz="2000" b="1" u="sng" dirty="0">
                <a:solidFill>
                  <a:srgbClr val="002060"/>
                </a:solidFill>
              </a:rPr>
              <a:t>PREVENTION OF POLLUTION, LITTERING AND WASTE MINIMIZATION METHODS SUCH AS REUSE, RECYCLE AND REDUCE</a:t>
            </a:r>
            <a:endParaRPr lang="en-US" sz="2000" b="1" u="sng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C2E1ACF-2843-4839-97AF-505634CCAF31}"/>
              </a:ext>
            </a:extLst>
          </p:cNvPr>
          <p:cNvGrpSpPr/>
          <p:nvPr/>
        </p:nvGrpSpPr>
        <p:grpSpPr>
          <a:xfrm>
            <a:off x="1399592" y="3722914"/>
            <a:ext cx="8694531" cy="2424915"/>
            <a:chOff x="304800" y="3846513"/>
            <a:chExt cx="8382000" cy="2171700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DAD425B6-BF08-4183-97F6-BB8C4C191B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2800" y="3846513"/>
              <a:ext cx="2247900" cy="203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">
              <a:extLst>
                <a:ext uri="{FF2B5EF4-FFF2-40B4-BE49-F238E27FC236}">
                  <a16:creationId xmlns:a16="http://schemas.microsoft.com/office/drawing/2014/main" id="{2598F4CC-DED9-480C-8ED6-40663D9DE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3846513"/>
              <a:ext cx="2895600" cy="217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40DD188D-287C-4D6F-926D-9CF719BAF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0100" y="3846513"/>
              <a:ext cx="2806700" cy="2105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34736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5DCB8-BAE4-44DB-8BBA-370F1ACA0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ENVIRONMENTAL INDUCTION &amp; TRAINING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B31B55-3B87-467E-A52F-716016FD9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000" dirty="0">
                <a:solidFill>
                  <a:srgbClr val="002060"/>
                </a:solidFill>
              </a:rPr>
              <a:t>Contractor to document the method of ensuring environmental Induction and Training will be handled</a:t>
            </a:r>
          </a:p>
          <a:p>
            <a:pPr algn="just"/>
            <a:r>
              <a:rPr lang="en-GB" sz="2000" dirty="0">
                <a:solidFill>
                  <a:srgbClr val="002060"/>
                </a:solidFill>
              </a:rPr>
              <a:t>This documented procedure can include internal &amp; external environmental induction &amp; training </a:t>
            </a:r>
          </a:p>
          <a:p>
            <a:pPr algn="just"/>
            <a:r>
              <a:rPr lang="en-GB" sz="2000" dirty="0">
                <a:solidFill>
                  <a:srgbClr val="002060"/>
                </a:solidFill>
              </a:rPr>
              <a:t>Thorough consideration must be given when developing a company specific training needs analysis &amp; matrix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1309C2-4ECA-4425-B26E-D897B880206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7739A2-D9AA-4F0A-A649-6DE099F27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5F7EFD74-0A2D-4CA1-AC5B-E61A18878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819" y="3334701"/>
            <a:ext cx="3451200" cy="25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164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47638"/>
            <a:ext cx="6519862" cy="666750"/>
          </a:xfrm>
        </p:spPr>
        <p:txBody>
          <a:bodyPr/>
          <a:lstStyle/>
          <a:p>
            <a:pPr algn="ctr"/>
            <a:r>
              <a:rPr lang="en-ZA" sz="2000" b="1" dirty="0"/>
              <a:t>ENVIRONMENTAL INCIDENT PROCEDURE &amp; REGISTER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The requirement is for a procedure for the management of environmental incidents.</a:t>
            </a:r>
          </a:p>
          <a:p>
            <a:pPr marL="457200" indent="-457200"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This includes the following, but not limited:</a:t>
            </a:r>
          </a:p>
          <a:p>
            <a:pPr marL="73660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latin typeface="+mj-lt"/>
              </a:rPr>
              <a:t>REPORTING PERIOD; </a:t>
            </a:r>
          </a:p>
          <a:p>
            <a:pPr marL="73660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latin typeface="+mj-lt"/>
              </a:rPr>
              <a:t>REPORTING CHAINS; </a:t>
            </a:r>
          </a:p>
          <a:p>
            <a:pPr marL="73660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latin typeface="+mj-lt"/>
              </a:rPr>
              <a:t>CAPTURING OF INCIDENTS; </a:t>
            </a:r>
          </a:p>
          <a:p>
            <a:pPr marL="73660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latin typeface="+mj-lt"/>
              </a:rPr>
              <a:t>IMMEDIATE &amp; CORRECTIVE ACTIONS;</a:t>
            </a:r>
          </a:p>
          <a:p>
            <a:pPr marL="73660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latin typeface="+mj-lt"/>
              </a:rPr>
              <a:t> KEY LESSONS LEARNED.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252095" algn="l"/>
                <a:tab pos="575945" algn="l"/>
                <a:tab pos="828040" algn="l"/>
                <a:tab pos="1332230" algn="l"/>
                <a:tab pos="1583690" algn="l"/>
                <a:tab pos="1835785" algn="l"/>
                <a:tab pos="2087880" algn="l"/>
                <a:tab pos="2339975" algn="l"/>
                <a:tab pos="2592070" algn="l"/>
                <a:tab pos="2844165" algn="l"/>
              </a:tabLst>
              <a:defRPr/>
            </a:pPr>
            <a:endParaRPr lang="en-US" sz="2000" b="1" dirty="0">
              <a:solidFill>
                <a:srgbClr val="DDDDDD">
                  <a:lumMod val="10000"/>
                </a:srgbClr>
              </a:solidFill>
              <a:latin typeface="Arial"/>
              <a:cs typeface="Arial"/>
            </a:endParaRP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252095" algn="l"/>
                <a:tab pos="575945" algn="l"/>
                <a:tab pos="828040" algn="l"/>
                <a:tab pos="1332230" algn="l"/>
                <a:tab pos="1583690" algn="l"/>
                <a:tab pos="1835785" algn="l"/>
                <a:tab pos="2087880" algn="l"/>
                <a:tab pos="2339975" algn="l"/>
                <a:tab pos="2592070" algn="l"/>
                <a:tab pos="2844165" algn="l"/>
              </a:tabLst>
              <a:defRPr/>
            </a:pPr>
            <a:r>
              <a:rPr lang="en-US" sz="2000" b="1" dirty="0">
                <a:solidFill>
                  <a:srgbClr val="002060"/>
                </a:solidFill>
              </a:rPr>
              <a:t>This registers is in tabular format with the following fields: Description of incident, date of incident, reported to, actions taken and status of recommendations </a:t>
            </a:r>
            <a:endParaRPr lang="en-ZA" sz="2000" b="1" dirty="0">
              <a:solidFill>
                <a:srgbClr val="002060"/>
              </a:solidFill>
            </a:endParaRPr>
          </a:p>
          <a:p>
            <a:pPr marL="736600" lvl="1" indent="-285750">
              <a:buFont typeface="Arial" panose="020B0604020202020204" pitchFamily="34" charset="0"/>
              <a:buChar char="•"/>
            </a:pPr>
            <a:endParaRPr lang="en-US" sz="1800" b="1" dirty="0">
              <a:solidFill>
                <a:srgbClr val="002060"/>
              </a:solidFill>
              <a:latin typeface="+mj-lt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326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563" y="147638"/>
            <a:ext cx="6519862" cy="666750"/>
          </a:xfrm>
        </p:spPr>
        <p:txBody>
          <a:bodyPr/>
          <a:lstStyle/>
          <a:p>
            <a:pPr algn="ctr"/>
            <a:r>
              <a:rPr lang="en-ZA" sz="2000" b="1" dirty="0"/>
              <a:t>ENVIRONMENTAL INCIDENT PROCEDURE &amp; REGISTER</a:t>
            </a:r>
            <a:endParaRPr lang="en-GB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E2BF5E-A59E-65ED-C465-6D6F029255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3" t="20231" r="74730" b="30124"/>
          <a:stretch/>
        </p:blipFill>
        <p:spPr>
          <a:xfrm>
            <a:off x="2394538" y="1035235"/>
            <a:ext cx="6908489" cy="516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291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000" b="1" dirty="0"/>
              <a:t>ENVIRONMENTAL EMERGENCY PREPAREDNESS &amp; RESPONSE PLAN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Procedure listing </a:t>
            </a:r>
            <a:r>
              <a:rPr lang="en-US" sz="2400" b="1" u="sng" dirty="0">
                <a:solidFill>
                  <a:srgbClr val="002060"/>
                </a:solidFill>
              </a:rPr>
              <a:t>POTENTIAL ENVIRONMENTAL EMERGENCIES </a:t>
            </a:r>
            <a:r>
              <a:rPr lang="en-US" sz="2400" dirty="0">
                <a:solidFill>
                  <a:srgbClr val="002060"/>
                </a:solidFill>
              </a:rPr>
              <a:t>that could occur </a:t>
            </a:r>
            <a:r>
              <a:rPr lang="en-US" sz="2400" b="1" dirty="0">
                <a:solidFill>
                  <a:srgbClr val="002060"/>
                </a:solidFill>
              </a:rPr>
              <a:t>e.g. hazardous chemical spillages, air pollution incidents, encounters with bees and encounters with snakes</a:t>
            </a:r>
          </a:p>
          <a:p>
            <a:pPr marL="457200" indent="-457200">
              <a:buAutoNum type="arabicPeriod"/>
            </a:pPr>
            <a:r>
              <a:rPr lang="en-US" sz="2400" b="1" u="sng" dirty="0">
                <a:solidFill>
                  <a:srgbClr val="FF0000"/>
                </a:solidFill>
              </a:rPr>
              <a:t>ENVIRONMENTAL EMERGENCIES DO NOT INCLUDE HURRICANES, TORNADOES, BLIZZARDS, EARTHQUAKES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The procedure needs to also deal with </a:t>
            </a:r>
            <a:r>
              <a:rPr lang="en-US" sz="2400" b="1" u="sng" dirty="0">
                <a:solidFill>
                  <a:srgbClr val="002060"/>
                </a:solidFill>
              </a:rPr>
              <a:t>HOW TO RESPOND </a:t>
            </a:r>
            <a:r>
              <a:rPr lang="en-US" sz="2400" dirty="0">
                <a:solidFill>
                  <a:srgbClr val="002060"/>
                </a:solidFill>
              </a:rPr>
              <a:t>to such situations. The plan must be practical and </a:t>
            </a:r>
            <a:r>
              <a:rPr lang="en-US" sz="2400" b="1" u="sng" dirty="0">
                <a:solidFill>
                  <a:srgbClr val="002060"/>
                </a:solidFill>
              </a:rPr>
              <a:t>INCLUDE INFORMATION SUCH AS REPORTING CHAINS AND CLEAN UP METHODS.</a:t>
            </a:r>
            <a:endParaRPr lang="en-US" sz="2400" b="1" u="sng" dirty="0">
              <a:solidFill>
                <a:srgbClr val="002060"/>
              </a:solidFill>
              <a:latin typeface="Calibri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96C4E4-F781-410B-AD6C-1AF225F5EE3D}" type="slidenum">
              <a:rPr kumimoji="0" lang="en-ZA" sz="1000" b="0" i="0" u="none" strike="noStrike" kern="1200" cap="none" spc="0" normalizeH="0" baseline="0" noProof="0" smtClean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53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000" b="1" dirty="0"/>
              <a:t>COMPANY ORGANOGRAM – SHOWING ENVIRONMENTAL RESPONSIBLE PERSONS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2060"/>
                </a:solidFill>
              </a:rPr>
              <a:t>1. The organogram </a:t>
            </a:r>
            <a:r>
              <a:rPr lang="en-US" sz="2400" b="1" u="sng" dirty="0">
                <a:solidFill>
                  <a:srgbClr val="002060"/>
                </a:solidFill>
              </a:rPr>
              <a:t>MUST</a:t>
            </a:r>
            <a:r>
              <a:rPr lang="en-US" sz="2400" dirty="0">
                <a:solidFill>
                  <a:srgbClr val="002060"/>
                </a:solidFill>
              </a:rPr>
              <a:t> include any of the following:</a:t>
            </a:r>
          </a:p>
          <a:p>
            <a:pPr lvl="1"/>
            <a:r>
              <a:rPr lang="en-US" sz="2400" dirty="0">
                <a:solidFill>
                  <a:srgbClr val="002060"/>
                </a:solidFill>
              </a:rPr>
              <a:t>Environmental Manager/Officer </a:t>
            </a:r>
            <a:r>
              <a:rPr lang="en-US" sz="2400" b="1" u="sng" dirty="0">
                <a:solidFill>
                  <a:srgbClr val="002060"/>
                </a:solidFill>
              </a:rPr>
              <a:t>OR</a:t>
            </a:r>
          </a:p>
          <a:p>
            <a:pPr lvl="1"/>
            <a:r>
              <a:rPr lang="en-US" sz="2400" dirty="0">
                <a:solidFill>
                  <a:srgbClr val="002060"/>
                </a:solidFill>
              </a:rPr>
              <a:t>SHE(Q) Manager/Officer (with the assumption that the E- is for environment)</a:t>
            </a:r>
            <a:endParaRPr lang="en-US" sz="2400" b="1" u="sng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DC633D-0B52-4A0F-B7F4-47471054D4CD}" type="datetime1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2026/06/08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5F064C-0D4B-461D-A461-6E2CF11F294C}" type="slidenum">
              <a:rPr kumimoji="0" lang="en-ZA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83725B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ZA" altLang="en-US" sz="1000" b="0" i="0" u="none" strike="noStrike" kern="1200" cap="none" spc="0" normalizeH="0" baseline="0" noProof="0">
              <a:ln>
                <a:noFill/>
              </a:ln>
              <a:solidFill>
                <a:srgbClr val="83725B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7" name="Graphic 6" descr="Hierarchy with solid fill">
            <a:extLst>
              <a:ext uri="{FF2B5EF4-FFF2-40B4-BE49-F238E27FC236}">
                <a16:creationId xmlns:a16="http://schemas.microsoft.com/office/drawing/2014/main" id="{345EF482-1B92-4AEE-A6AA-F10464D81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63394" y="3645025"/>
            <a:ext cx="2644775" cy="264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858079"/>
      </p:ext>
    </p:extLst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heme/theme1.xml><?xml version="1.0" encoding="utf-8"?>
<a:theme xmlns:a="http://schemas.openxmlformats.org/drawingml/2006/main" name="Office Theme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2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3.xml><?xml version="1.0" encoding="utf-8"?>
<a:theme xmlns:a="http://schemas.openxmlformats.org/drawingml/2006/main" name="1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4.xml><?xml version="1.0" encoding="utf-8"?>
<a:theme xmlns:a="http://schemas.openxmlformats.org/drawingml/2006/main" name="1_Office Theme">
  <a:themeElements>
    <a:clrScheme name="Eskom Wide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858705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5.xml><?xml version="1.0" encoding="utf-8"?>
<a:theme xmlns:a="http://schemas.openxmlformats.org/drawingml/2006/main" name="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W Presentation Template - with visuals - July 2017  -  Read-Only" id="{81736564-D47F-45E1-ABCA-3F72087EF9E5}" vid="{77C1E448-0D75-4877-838C-A452D28D7D41}"/>
    </a:ext>
  </a:extLst>
</a:theme>
</file>

<file path=ppt/theme/theme6.xml><?xml version="1.0" encoding="utf-8"?>
<a:theme xmlns:a="http://schemas.openxmlformats.org/drawingml/2006/main" name="2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1C797E46223444B9B64BC687590A08" ma:contentTypeVersion="11" ma:contentTypeDescription="Create a new document." ma:contentTypeScope="" ma:versionID="ae60be570bfff74af24a8c4e61d6c312">
  <xsd:schema xmlns:xsd="http://www.w3.org/2001/XMLSchema" xmlns:xs="http://www.w3.org/2001/XMLSchema" xmlns:p="http://schemas.microsoft.com/office/2006/metadata/properties" xmlns:ns2="3866e4d5-944d-4053-8460-e635d4a23d3e" xmlns:ns3="d4dbca21-f2bd-46c3-8661-a868e9bb899c" targetNamespace="http://schemas.microsoft.com/office/2006/metadata/properties" ma:root="true" ma:fieldsID="4230b2e1099aeb3804e4c37967fb5fc6" ns2:_="" ns3:_="">
    <xsd:import namespace="3866e4d5-944d-4053-8460-e635d4a23d3e"/>
    <xsd:import namespace="d4dbca21-f2bd-46c3-8661-a868e9bb89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66e4d5-944d-4053-8460-e635d4a23d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5fa3029-581b-4330-9c67-5ed5a891ea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dbca21-f2bd-46c3-8661-a868e9bb899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692dc8e-7366-4d36-bb8c-c87750d4fcbc}" ma:internalName="TaxCatchAll" ma:showField="CatchAllData" ma:web="d4dbca21-f2bd-46c3-8661-a868e9bb89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4dbca21-f2bd-46c3-8661-a868e9bb899c" xsi:nil="true"/>
    <lcf76f155ced4ddcb4097134ff3c332f xmlns="3866e4d5-944d-4053-8460-e635d4a23d3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1B7E98E-2D55-4943-9B6A-193582B87E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66e4d5-944d-4053-8460-e635d4a23d3e"/>
    <ds:schemaRef ds:uri="d4dbca21-f2bd-46c3-8661-a868e9bb899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E7FBBC9-AAD7-4C6C-A5E2-1B418E581B76}">
  <ds:schemaRefs>
    <ds:schemaRef ds:uri="3866e4d5-944d-4053-8460-e635d4a23d3e"/>
    <ds:schemaRef ds:uri="d4dbca21-f2bd-46c3-8661-a868e9bb899c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F8C55A5-22DE-4D45-8F5C-ACF0955A7B6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4983</TotalTime>
  <Words>984</Words>
  <Application>Microsoft Office PowerPoint</Application>
  <PresentationFormat>Widescreen</PresentationFormat>
  <Paragraphs>152</Paragraphs>
  <Slides>17</Slides>
  <Notes>0</Notes>
  <HiddenSlides>1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Arial</vt:lpstr>
      <vt:lpstr>Calibri</vt:lpstr>
      <vt:lpstr>Courier New</vt:lpstr>
      <vt:lpstr>Times New Roman</vt:lpstr>
      <vt:lpstr>Wingdings</vt:lpstr>
      <vt:lpstr>Office Theme</vt:lpstr>
      <vt:lpstr>Content Slide Master</vt:lpstr>
      <vt:lpstr>1_Content Slide Master</vt:lpstr>
      <vt:lpstr>1_Office Theme</vt:lpstr>
      <vt:lpstr>Default Design</vt:lpstr>
      <vt:lpstr>2_Content Slide Master</vt:lpstr>
      <vt:lpstr>think-cell Slide</vt:lpstr>
      <vt:lpstr>ENVIRONMENTAL PRESENTATION CRITERIA</vt:lpstr>
      <vt:lpstr>1. ACKNOWLEDGEMENT OF ESKOM'S SHE RULES AND REQUIREMENTS </vt:lpstr>
      <vt:lpstr>2. ENVIRONMENTAL MANAGEMENT PLAN (EMP)</vt:lpstr>
      <vt:lpstr>WASTE MANAGEMENT PLAN (WMP)</vt:lpstr>
      <vt:lpstr>ENVIRONMENTAL INDUCTION &amp; TRAINING</vt:lpstr>
      <vt:lpstr>ENVIRONMENTAL INCIDENT PROCEDURE &amp; REGISTER</vt:lpstr>
      <vt:lpstr>ENVIRONMENTAL INCIDENT PROCEDURE &amp; REGISTER</vt:lpstr>
      <vt:lpstr>ENVIRONMENTAL EMERGENCY PREPAREDNESS &amp; RESPONSE PLAN</vt:lpstr>
      <vt:lpstr>COMPANY ORGANOGRAM – SHOWING ENVIRONMENTAL RESPONSIBLE PERSONS</vt:lpstr>
      <vt:lpstr>METHOD STATEMENTS RELATED TO ACTIVITIES </vt:lpstr>
      <vt:lpstr>ENVIRONMENTAL COMPETENCY AND TRAINING</vt:lpstr>
      <vt:lpstr>ENVIRONMENTAL COMMUNICATION PLAN</vt:lpstr>
      <vt:lpstr>5. ENVIRONMENTAL ASPECTS &amp; IMPACTS (RISK ASSESSMENT)</vt:lpstr>
      <vt:lpstr>ENVIRONMENTAL MANAGEMENT PLAN (EMP)</vt:lpstr>
      <vt:lpstr>2. ENVIRONMENTAL POLICY</vt:lpstr>
      <vt:lpstr>PowerPoint Presentation</vt:lpstr>
      <vt:lpstr>Conclusion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Blue 16x9</dc:title>
  <dc:creator>Hanlie Smit</dc:creator>
  <cp:lastModifiedBy>Benito Williams</cp:lastModifiedBy>
  <cp:revision>29</cp:revision>
  <dcterms:created xsi:type="dcterms:W3CDTF">2020-01-06T09:48:40Z</dcterms:created>
  <dcterms:modified xsi:type="dcterms:W3CDTF">2026-06-09T09:13:31Z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0x0101004E1C797E46223444B9B64BC687590A08</vt:lpwstr>
  </property>
</Properties>
</file>