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2" r:id="rId5"/>
  </p:sldMasterIdLst>
  <p:notesMasterIdLst>
    <p:notesMasterId r:id="rId19"/>
  </p:notesMasterIdLst>
  <p:sldIdLst>
    <p:sldId id="308" r:id="rId6"/>
    <p:sldId id="279" r:id="rId7"/>
    <p:sldId id="280" r:id="rId8"/>
    <p:sldId id="313" r:id="rId9"/>
    <p:sldId id="312" r:id="rId10"/>
    <p:sldId id="314" r:id="rId11"/>
    <p:sldId id="288" r:id="rId12"/>
    <p:sldId id="316" r:id="rId13"/>
    <p:sldId id="317" r:id="rId14"/>
    <p:sldId id="289" r:id="rId15"/>
    <p:sldId id="290" r:id="rId16"/>
    <p:sldId id="291" r:id="rId17"/>
    <p:sldId id="298" r:id="rId18"/>
  </p:sldIdLst>
  <p:sldSz cx="12192000" cy="6858000"/>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B4004C-EA86-176F-B3D2-BEBA069F5769}" name="Stefanie Mpiyakhe" initials="SM" userId="S::stef@bravegroup.co.za::5232a352-55aa-490d-a92f-c050863fe62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B6AA"/>
    <a:srgbClr val="ACC3C3"/>
    <a:srgbClr val="E4BC7F"/>
    <a:srgbClr val="C2C382"/>
    <a:srgbClr val="CA9987"/>
    <a:srgbClr val="B49180"/>
    <a:srgbClr val="82A5A5"/>
    <a:srgbClr val="D69B40"/>
    <a:srgbClr val="A3A543"/>
    <a:srgbClr val="B06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90AF82-14BC-DB8F-CAEA-508346B03FF4}" v="316" dt="2026-05-28T18:07:37.150"/>
    <p1510:client id="{655A4E57-7447-76FB-D9CE-C91157B3C590}" v="26" dt="2026-05-28T18:11:26.969"/>
    <p1510:client id="{66C5EE5F-AC96-B695-D6D4-0758DA0E0EF5}" v="794" dt="2026-05-28T16:54:19.393"/>
    <p1510:client id="{85558192-EBC5-80EB-E6B5-E9470CE6D7D2}" v="169" dt="2026-05-29T06:56:08.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1" d="100"/>
          <a:sy n="51" d="100"/>
        </p:scale>
        <p:origin x="123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E79EC-29B1-4A54-B46B-ADFA5C0A41D5}" type="datetimeFigureOut">
              <a:rPr lang="en-ZA" smtClean="0"/>
              <a:t>2026/06/09</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291F-663B-47B1-87DD-51E5B01DA0AE}" type="slidenum">
              <a:rPr lang="en-ZA" smtClean="0"/>
              <a:t>‹#›</a:t>
            </a:fld>
            <a:endParaRPr lang="en-ZA"/>
          </a:p>
        </p:txBody>
      </p:sp>
    </p:spTree>
    <p:extLst>
      <p:ext uri="{BB962C8B-B14F-4D97-AF65-F5344CB8AC3E}">
        <p14:creationId xmlns:p14="http://schemas.microsoft.com/office/powerpoint/2010/main" val="2385645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Master" Target="../slideMasters/slideMaster1.xml"/><Relationship Id="rId7" Type="http://schemas.openxmlformats.org/officeDocument/2006/relationships/image" Target="../media/image4.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5.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2.emf"/><Relationship Id="rId4" Type="http://schemas.openxmlformats.org/officeDocument/2006/relationships/oleObject" Target="../embeddings/oleObject5.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DFF4CC-8DC4-7B7A-39C5-262F5C87F5B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2" y="4144544"/>
            <a:ext cx="12191995" cy="2464129"/>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618049" y="1404737"/>
            <a:ext cx="7117690" cy="676275"/>
          </a:xfrm>
          <a:prstGeom prst="rect">
            <a:avLst/>
          </a:prstGeom>
        </p:spPr>
        <p:txBody>
          <a:bodyPr anchor="b">
            <a:normAutofit/>
          </a:bodyPr>
          <a:lstStyle>
            <a:lvl1pPr algn="r">
              <a:defRPr sz="2800">
                <a:solidFill>
                  <a:schemeClr val="tx1"/>
                </a:solidFill>
                <a:latin typeface="+mj-lt"/>
                <a:cs typeface="Arial" panose="020B0604020202020204" pitchFamily="34" charset="0"/>
              </a:defRPr>
            </a:lvl1pPr>
          </a:lstStyle>
          <a:p>
            <a:r>
              <a:rPr lang="en-US" noProof="0"/>
              <a:t>Title of presentation</a:t>
            </a:r>
            <a:endParaRPr lang="en-ZA" noProof="0"/>
          </a:p>
        </p:txBody>
      </p:sp>
      <p:sp>
        <p:nvSpPr>
          <p:cNvPr id="64" name="Rectangle 4"/>
          <p:cNvSpPr>
            <a:spLocks noGrp="1" noChangeArrowheads="1"/>
          </p:cNvSpPr>
          <p:nvPr>
            <p:ph type="subTitle" idx="1" hasCustomPrompt="1"/>
          </p:nvPr>
        </p:nvSpPr>
        <p:spPr>
          <a:xfrm>
            <a:off x="4618050" y="2924226"/>
            <a:ext cx="7117689"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a:t>Presented by:</a:t>
            </a:r>
            <a:endParaRPr lang="en-ZA" noProof="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49" y="3527025"/>
            <a:ext cx="7117690" cy="327025"/>
          </a:xfrm>
          <a:prstGeom prst="rect">
            <a:avLst/>
          </a:prstGeom>
        </p:spPr>
        <p:txBody>
          <a:bodyPr>
            <a:noAutofit/>
          </a:bodyPr>
          <a:lstStyle>
            <a:lvl1pPr marL="0" indent="0" algn="r">
              <a:buNone/>
              <a:defRPr sz="1800">
                <a:solidFill>
                  <a:schemeClr val="tx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a:t>Date:</a:t>
            </a:r>
            <a:endParaRPr lang="en-US"/>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025F6DC-490B-FE96-3826-453FA05719BC}"/>
              </a:ext>
            </a:extLst>
          </p:cNvPr>
          <p:cNvSpPr/>
          <p:nvPr userDrawn="1"/>
        </p:nvSpPr>
        <p:spPr>
          <a:xfrm>
            <a:off x="504232" y="3817647"/>
            <a:ext cx="1533524" cy="15166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DBCADFDE-56B9-04C2-BCE2-05120032D0AE}"/>
              </a:ext>
            </a:extLst>
          </p:cNvPr>
          <p:cNvPicPr>
            <a:picLocks noChangeAspect="1"/>
          </p:cNvPicPr>
          <p:nvPr userDrawn="1"/>
        </p:nvPicPr>
        <p:blipFill>
          <a:blip r:embed="rId7"/>
          <a:stretch>
            <a:fillRect/>
          </a:stretch>
        </p:blipFill>
        <p:spPr>
          <a:xfrm>
            <a:off x="504232" y="1784299"/>
            <a:ext cx="3937000" cy="3568700"/>
          </a:xfrm>
          <a:prstGeom prst="rect">
            <a:avLst/>
          </a:prstGeom>
        </p:spPr>
      </p:pic>
      <p:sp>
        <p:nvSpPr>
          <p:cNvPr id="9" name="Picture Placeholder 4">
            <a:extLst>
              <a:ext uri="{FF2B5EF4-FFF2-40B4-BE49-F238E27FC236}">
                <a16:creationId xmlns:a16="http://schemas.microsoft.com/office/drawing/2014/main" id="{46C2D1BC-19FC-6DDD-3EE5-86D738105E53}"/>
              </a:ext>
            </a:extLst>
          </p:cNvPr>
          <p:cNvSpPr>
            <a:spLocks noGrp="1"/>
          </p:cNvSpPr>
          <p:nvPr>
            <p:ph type="pic" sz="quarter" idx="13" hasCustomPrompt="1"/>
          </p:nvPr>
        </p:nvSpPr>
        <p:spPr>
          <a:xfrm>
            <a:off x="1000139" y="1921224"/>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D96E0838-0F9B-EF5D-E73C-CAF299B03244}"/>
              </a:ext>
            </a:extLst>
          </p:cNvPr>
          <p:cNvSpPr/>
          <p:nvPr userDrawn="1"/>
        </p:nvSpPr>
        <p:spPr>
          <a:xfrm>
            <a:off x="329249" y="3610137"/>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1">
            <a:extLst>
              <a:ext uri="{FF2B5EF4-FFF2-40B4-BE49-F238E27FC236}">
                <a16:creationId xmlns:a16="http://schemas.microsoft.com/office/drawing/2014/main" id="{71ABA184-90EF-886D-01F7-8ED79E7BB0CC}"/>
              </a:ext>
            </a:extLst>
          </p:cNvPr>
          <p:cNvSpPr>
            <a:spLocks noGrp="1"/>
          </p:cNvSpPr>
          <p:nvPr>
            <p:ph type="pic" sz="quarter" idx="14" hasCustomPrompt="1"/>
          </p:nvPr>
        </p:nvSpPr>
        <p:spPr>
          <a:xfrm>
            <a:off x="406138" y="3684749"/>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pic>
        <p:nvPicPr>
          <p:cNvPr id="12" name="Picture 11">
            <a:extLst>
              <a:ext uri="{FF2B5EF4-FFF2-40B4-BE49-F238E27FC236}">
                <a16:creationId xmlns:a16="http://schemas.microsoft.com/office/drawing/2014/main" id="{81417B6E-DCAF-E329-82FA-A9666987E521}"/>
              </a:ext>
            </a:extLst>
          </p:cNvPr>
          <p:cNvPicPr>
            <a:picLocks noChangeAspect="1"/>
          </p:cNvPicPr>
          <p:nvPr userDrawn="1"/>
        </p:nvPicPr>
        <p:blipFill>
          <a:blip r:embed="rId8"/>
          <a:stretch>
            <a:fillRect/>
          </a:stretch>
        </p:blipFill>
        <p:spPr>
          <a:xfrm>
            <a:off x="113202" y="3610137"/>
            <a:ext cx="2260600" cy="2044700"/>
          </a:xfrm>
          <a:prstGeom prst="rect">
            <a:avLst/>
          </a:prstGeom>
        </p:spPr>
      </p:pic>
    </p:spTree>
    <p:extLst>
      <p:ext uri="{BB962C8B-B14F-4D97-AF65-F5344CB8AC3E}">
        <p14:creationId xmlns:p14="http://schemas.microsoft.com/office/powerpoint/2010/main" val="2941499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142874"/>
            <a:ext cx="121920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566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142874"/>
            <a:ext cx="41148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4114800" y="4142874"/>
            <a:ext cx="41148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8229600" y="4142874"/>
            <a:ext cx="3962400" cy="2451601"/>
          </a:xfrm>
          <a:prstGeom prst="rect">
            <a:avLst/>
          </a:prstGeom>
        </p:spPr>
        <p:txBody>
          <a:bodyPr anchor="ctr"/>
          <a:lstStyle>
            <a:lvl1pPr marL="0" indent="0" algn="ctr">
              <a:buNone/>
              <a:defRPr sz="2400">
                <a:solidFill>
                  <a:schemeClr val="accent1"/>
                </a:solidFill>
              </a:defRPr>
            </a:lvl1pPr>
          </a:lstStyle>
          <a:p>
            <a:r>
              <a:rPr lang="en-US"/>
              <a:t>Insert </a:t>
            </a:r>
            <a:br>
              <a:rPr lang="en-US"/>
            </a:br>
            <a:r>
              <a:rPr lang="en-US"/>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528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7C3906-7D26-F847-D210-DC8F472D4016}"/>
              </a:ext>
            </a:extLst>
          </p:cNvPr>
          <p:cNvPicPr>
            <a:picLocks noChangeAspect="1"/>
          </p:cNvPicPr>
          <p:nvPr userDrawn="1"/>
        </p:nvPicPr>
        <p:blipFill>
          <a:blip r:embed="rId4"/>
          <a:stretch>
            <a:fillRect/>
          </a:stretch>
        </p:blipFill>
        <p:spPr>
          <a:xfrm>
            <a:off x="847291" y="1463747"/>
            <a:ext cx="3937000" cy="3568700"/>
          </a:xfrm>
          <a:prstGeom prst="rect">
            <a:avLst/>
          </a:prstGeom>
        </p:spPr>
      </p:pic>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35DBF5CF-E6CC-1A85-FDB1-B49B23179B88}"/>
              </a:ext>
            </a:extLst>
          </p:cNvPr>
          <p:cNvSpPr/>
          <p:nvPr userDrawn="1"/>
        </p:nvSpPr>
        <p:spPr>
          <a:xfrm>
            <a:off x="672308"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pic>
        <p:nvPicPr>
          <p:cNvPr id="9" name="Picture 8">
            <a:extLst>
              <a:ext uri="{FF2B5EF4-FFF2-40B4-BE49-F238E27FC236}">
                <a16:creationId xmlns:a16="http://schemas.microsoft.com/office/drawing/2014/main" id="{83438781-E333-E871-DE61-8750EF6EEC4A}"/>
              </a:ext>
            </a:extLst>
          </p:cNvPr>
          <p:cNvPicPr>
            <a:picLocks noChangeAspect="1"/>
          </p:cNvPicPr>
          <p:nvPr userDrawn="1"/>
        </p:nvPicPr>
        <p:blipFill>
          <a:blip r:embed="rId7"/>
          <a:stretch>
            <a:fillRect/>
          </a:stretch>
        </p:blipFill>
        <p:spPr>
          <a:xfrm>
            <a:off x="456261" y="3289585"/>
            <a:ext cx="2260600" cy="2044700"/>
          </a:xfrm>
          <a:prstGeom prst="rect">
            <a:avLst/>
          </a:prstGeom>
        </p:spPr>
      </p:pic>
    </p:spTree>
    <p:extLst>
      <p:ext uri="{BB962C8B-B14F-4D97-AF65-F5344CB8AC3E}">
        <p14:creationId xmlns:p14="http://schemas.microsoft.com/office/powerpoint/2010/main" val="4082413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3056944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0393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2641936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9935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7.xml"/><Relationship Id="rId7" Type="http://schemas.openxmlformats.org/officeDocument/2006/relationships/tags" Target="../tags/tag1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2.xml"/><Relationship Id="rId11" Type="http://schemas.openxmlformats.org/officeDocument/2006/relationships/image" Target="../media/image7.emf"/><Relationship Id="rId5" Type="http://schemas.openxmlformats.org/officeDocument/2006/relationships/theme" Target="../theme/theme2.xml"/><Relationship Id="rId10" Type="http://schemas.openxmlformats.org/officeDocument/2006/relationships/image" Target="../media/image6.emf"/><Relationship Id="rId4" Type="http://schemas.openxmlformats.org/officeDocument/2006/relationships/slideLayout" Target="../slideLayouts/slideLayout8.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5D409B-C5D1-2BAD-D8D1-643632A66522}"/>
              </a:ext>
            </a:extLst>
          </p:cNvPr>
          <p:cNvPicPr>
            <a:picLocks noChangeAspect="1"/>
          </p:cNvPicPr>
          <p:nvPr userDrawn="1"/>
        </p:nvPicPr>
        <p:blipFill>
          <a:blip r:embed="rId8"/>
          <a:stretch>
            <a:fillRect/>
          </a:stretch>
        </p:blipFill>
        <p:spPr>
          <a:xfrm>
            <a:off x="9815492" y="531812"/>
            <a:ext cx="1841500" cy="381000"/>
          </a:xfrm>
          <a:prstGeom prst="rect">
            <a:avLst/>
          </a:prstGeom>
        </p:spPr>
      </p:pic>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Tree>
    <p:extLst>
      <p:ext uri="{BB962C8B-B14F-4D97-AF65-F5344CB8AC3E}">
        <p14:creationId xmlns:p14="http://schemas.microsoft.com/office/powerpoint/2010/main" val="2030761648"/>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7" r:id="rId3"/>
    <p:sldLayoutId id="2147483655" r:id="rId4"/>
  </p:sldLayoutIdLst>
  <p:hf hd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11" name="Object 10" hidden="1"/>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5" name="Footer Placeholder 4"/>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6" name="Slide Number Placeholder 5"/>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a:t>Click to edit Master title style</a:t>
            </a:r>
            <a:endParaRPr lang="en-ZA" noProof="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10"/>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1"/>
          <a:stretch>
            <a:fillRect/>
          </a:stretch>
        </p:blipFill>
        <p:spPr>
          <a:xfrm>
            <a:off x="10037031" y="318311"/>
            <a:ext cx="241300" cy="368300"/>
          </a:xfrm>
          <a:prstGeom prst="rect">
            <a:avLst/>
          </a:prstGeom>
        </p:spPr>
      </p:pic>
    </p:spTree>
    <p:extLst>
      <p:ext uri="{BB962C8B-B14F-4D97-AF65-F5344CB8AC3E}">
        <p14:creationId xmlns:p14="http://schemas.microsoft.com/office/powerpoint/2010/main" val="4264861000"/>
      </p:ext>
    </p:extLst>
  </p:cSld>
  <p:clrMap bg1="lt1" tx1="dk1" bg2="lt2" tx2="dk2" accent1="accent1" accent2="accent2" accent3="accent3" accent4="accent4" accent5="accent5" accent6="accent6" hlink="hlink" folHlink="folHlink"/>
  <p:sldLayoutIdLst>
    <p:sldLayoutId id="2147483653" r:id="rId1"/>
    <p:sldLayoutId id="2147483658" r:id="rId2"/>
    <p:sldLayoutId id="2147483654" r:id="rId3"/>
    <p:sldLayoutId id="2147483659" r:id="rId4"/>
  </p:sldLayoutIdLst>
  <p:txStyles>
    <p:titleStyle>
      <a:lvl1pPr algn="l" defTabSz="914400"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mailto:matataon@eskom.co.za"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mailto:matataon@eskom.co.za"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etendering.eskom.co.za/"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22C42-D751-76B7-5228-EB4345B994A6}"/>
              </a:ext>
            </a:extLst>
          </p:cNvPr>
          <p:cNvSpPr>
            <a:spLocks noGrp="1"/>
          </p:cNvSpPr>
          <p:nvPr>
            <p:ph type="ctrTitle"/>
          </p:nvPr>
        </p:nvSpPr>
        <p:spPr>
          <a:xfrm>
            <a:off x="4618049" y="1052187"/>
            <a:ext cx="7117690" cy="1540702"/>
          </a:xfrm>
        </p:spPr>
        <p:txBody>
          <a:bodyPr lIns="91440" tIns="45720" rIns="91440" bIns="45720" anchor="b">
            <a:noAutofit/>
          </a:bodyPr>
          <a:lstStyle/>
          <a:p>
            <a:pPr algn="l">
              <a:lnSpc>
                <a:spcPct val="150000"/>
              </a:lnSpc>
            </a:pPr>
            <a:r>
              <a:rPr lang="en-US" sz="3400" b="1" dirty="0">
                <a:cs typeface="Arial"/>
              </a:rPr>
              <a:t>COMMERCIAL – CLARIFICATION PRESENTATION:E2863DXKZNOU</a:t>
            </a:r>
            <a:endParaRPr lang="en-US" sz="3400" b="1" dirty="0"/>
          </a:p>
        </p:txBody>
      </p:sp>
      <p:sp>
        <p:nvSpPr>
          <p:cNvPr id="3" name="Subtitle 2">
            <a:extLst>
              <a:ext uri="{FF2B5EF4-FFF2-40B4-BE49-F238E27FC236}">
                <a16:creationId xmlns:a16="http://schemas.microsoft.com/office/drawing/2014/main" id="{43357AF0-8E60-43A3-37C7-FCF9E6246441}"/>
              </a:ext>
            </a:extLst>
          </p:cNvPr>
          <p:cNvSpPr>
            <a:spLocks noGrp="1"/>
          </p:cNvSpPr>
          <p:nvPr>
            <p:ph type="subTitle" idx="1"/>
          </p:nvPr>
        </p:nvSpPr>
        <p:spPr>
          <a:xfrm>
            <a:off x="4618050" y="2592888"/>
            <a:ext cx="7117689" cy="977030"/>
          </a:xfrm>
        </p:spPr>
        <p:txBody>
          <a:bodyPr lIns="91440" tIns="45720" rIns="91440" bIns="45720" anchor="t">
            <a:noAutofit/>
          </a:bodyPr>
          <a:lstStyle/>
          <a:p>
            <a:pPr algn="l">
              <a:lnSpc>
                <a:spcPct val="100000"/>
              </a:lnSpc>
            </a:pPr>
            <a:r>
              <a:rPr lang="en-ZA" dirty="0"/>
              <a:t>THE ESTABLISHMENT OF AN ENABLING AGREEMENT WITH A PANEL OF UP TO 40 CONTRACTORS FOR THE PROVISION OF ELECTRIFICATION HOUSEHOLD CONNECTIONS.</a:t>
            </a:r>
            <a:endParaRPr lang="en-US" sz="1200" dirty="0"/>
          </a:p>
        </p:txBody>
      </p:sp>
      <p:sp>
        <p:nvSpPr>
          <p:cNvPr id="4" name="Text Placeholder 3">
            <a:extLst>
              <a:ext uri="{FF2B5EF4-FFF2-40B4-BE49-F238E27FC236}">
                <a16:creationId xmlns:a16="http://schemas.microsoft.com/office/drawing/2014/main" id="{51A6FE1E-3360-456F-C936-DDBD9BABBEAC}"/>
              </a:ext>
            </a:extLst>
          </p:cNvPr>
          <p:cNvSpPr>
            <a:spLocks noGrp="1"/>
          </p:cNvSpPr>
          <p:nvPr>
            <p:ph type="body" sz="quarter" idx="10"/>
          </p:nvPr>
        </p:nvSpPr>
        <p:spPr>
          <a:xfrm>
            <a:off x="8605381" y="3684749"/>
            <a:ext cx="3130358" cy="448840"/>
          </a:xfrm>
        </p:spPr>
        <p:txBody>
          <a:bodyPr lIns="91440" tIns="45720" rIns="91440" bIns="45720" anchor="t">
            <a:noAutofit/>
          </a:bodyPr>
          <a:lstStyle/>
          <a:p>
            <a:r>
              <a:rPr lang="en-US" sz="2000" b="1" dirty="0">
                <a:solidFill>
                  <a:srgbClr val="83725B"/>
                </a:solidFill>
                <a:latin typeface="+mn-lt"/>
              </a:rPr>
              <a:t>DATE: 09 June 2026</a:t>
            </a:r>
          </a:p>
        </p:txBody>
      </p:sp>
      <p:pic>
        <p:nvPicPr>
          <p:cNvPr id="7" name="Picture Placeholder 7" descr="A person using a payphone&#10;&#10;Description automatically generated">
            <a:extLst>
              <a:ext uri="{FF2B5EF4-FFF2-40B4-BE49-F238E27FC236}">
                <a16:creationId xmlns:a16="http://schemas.microsoft.com/office/drawing/2014/main" id="{AC639709-3731-8EE4-63E2-CBD135E0BFD6}"/>
              </a:ext>
            </a:extLst>
          </p:cNvPr>
          <p:cNvPicPr>
            <a:picLocks noChangeAspect="1"/>
          </p:cNvPicPr>
          <p:nvPr/>
        </p:nvPicPr>
        <p:blipFill>
          <a:blip r:embed="rId2" cstate="print">
            <a:extLst>
              <a:ext uri="{28A0092B-C50C-407E-A947-70E740481C1C}">
                <a14:useLocalDpi xmlns:a14="http://schemas.microsoft.com/office/drawing/2010/main" val="0"/>
              </a:ext>
            </a:extLst>
          </a:blip>
          <a:srcRect l="16619" r="16619"/>
          <a:stretch>
            <a:fillRect/>
          </a:stretch>
        </p:blipFill>
        <p:spPr>
          <a:xfrm>
            <a:off x="406138" y="3684749"/>
            <a:ext cx="1895476" cy="1895476"/>
          </a:xfrm>
          <a:prstGeom prst="ellipse">
            <a:avLst/>
          </a:prstGeom>
          <a:solidFill>
            <a:schemeClr val="accent2"/>
          </a:solidFill>
          <a:ln>
            <a:solidFill>
              <a:schemeClr val="bg1"/>
            </a:solidFill>
          </a:ln>
        </p:spPr>
      </p:pic>
      <p:pic>
        <p:nvPicPr>
          <p:cNvPr id="8" name="Picture Placeholder 24" descr="Several wind turbines in a field&#10;&#10;Description automatically generated">
            <a:extLst>
              <a:ext uri="{FF2B5EF4-FFF2-40B4-BE49-F238E27FC236}">
                <a16:creationId xmlns:a16="http://schemas.microsoft.com/office/drawing/2014/main" id="{1C939AD9-918F-D5C9-5E60-49AD08C492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1010376" y="1911285"/>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pic>
    </p:spTree>
    <p:extLst>
      <p:ext uri="{BB962C8B-B14F-4D97-AF65-F5344CB8AC3E}">
        <p14:creationId xmlns:p14="http://schemas.microsoft.com/office/powerpoint/2010/main" val="2347903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574E-8743-D411-1AC9-37E10D4B109E}"/>
              </a:ext>
            </a:extLst>
          </p:cNvPr>
          <p:cNvSpPr>
            <a:spLocks noGrp="1"/>
          </p:cNvSpPr>
          <p:nvPr>
            <p:ph type="title"/>
          </p:nvPr>
        </p:nvSpPr>
        <p:spPr/>
        <p:txBody>
          <a:bodyPr/>
          <a:lstStyle/>
          <a:p>
            <a:r>
              <a:rPr lang="en-ZA" sz="3600" b="1" dirty="0"/>
              <a:t>RANKING OF TENDERS</a:t>
            </a:r>
            <a:endParaRPr lang="en-US" sz="4000" b="1" dirty="0"/>
          </a:p>
        </p:txBody>
      </p:sp>
      <p:sp>
        <p:nvSpPr>
          <p:cNvPr id="6" name="Slide Number Placeholder 5">
            <a:extLst>
              <a:ext uri="{FF2B5EF4-FFF2-40B4-BE49-F238E27FC236}">
                <a16:creationId xmlns:a16="http://schemas.microsoft.com/office/drawing/2014/main" id="{D560A352-FC8A-B14C-AEE0-E326B11BAFFD}"/>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10</a:t>
            </a:fld>
            <a:endParaRPr lang="en-ZA"/>
          </a:p>
        </p:txBody>
      </p:sp>
      <p:sp>
        <p:nvSpPr>
          <p:cNvPr id="4" name="TextBox 3">
            <a:extLst>
              <a:ext uri="{FF2B5EF4-FFF2-40B4-BE49-F238E27FC236}">
                <a16:creationId xmlns:a16="http://schemas.microsoft.com/office/drawing/2014/main" id="{C2172E55-0C1E-8429-1F6E-E826F81D0A3A}"/>
              </a:ext>
            </a:extLst>
          </p:cNvPr>
          <p:cNvSpPr txBox="1"/>
          <p:nvPr/>
        </p:nvSpPr>
        <p:spPr>
          <a:xfrm>
            <a:off x="488515" y="1114816"/>
            <a:ext cx="11010377" cy="5632311"/>
          </a:xfrm>
          <a:prstGeom prst="rect">
            <a:avLst/>
          </a:prstGeom>
          <a:noFill/>
        </p:spPr>
        <p:txBody>
          <a:bodyPr wrap="square" rtlCol="0">
            <a:spAutoFit/>
          </a:bodyPr>
          <a:lstStyle/>
          <a:p>
            <a:pPr marL="457200" indent="-457200">
              <a:lnSpc>
                <a:spcPct val="150000"/>
              </a:lnSpc>
              <a:buFont typeface="Wingdings" panose="05000000000000000000" pitchFamily="2" charset="2"/>
              <a:buChar char="§"/>
            </a:pPr>
            <a:r>
              <a:rPr lang="en-ZA" sz="2800" dirty="0"/>
              <a:t>Suppliers will be ranked by applying the preferential point scoring 80/20</a:t>
            </a:r>
          </a:p>
          <a:p>
            <a:pPr marL="457200" indent="-457200">
              <a:lnSpc>
                <a:spcPct val="150000"/>
              </a:lnSpc>
              <a:buFont typeface="Wingdings" panose="05000000000000000000" pitchFamily="2" charset="2"/>
              <a:buChar char="§"/>
            </a:pPr>
            <a:r>
              <a:rPr lang="en-ZA" sz="2800" dirty="0"/>
              <a:t>Eskom will add the score from Pricing and the B-BBEE level together and rank the suppliers from the highest to the lowest.</a:t>
            </a:r>
          </a:p>
          <a:p>
            <a:pPr marL="457200" indent="-457200">
              <a:lnSpc>
                <a:spcPct val="150000"/>
              </a:lnSpc>
              <a:buFont typeface="Wingdings" panose="05000000000000000000" pitchFamily="2" charset="2"/>
              <a:buChar char="§"/>
            </a:pPr>
            <a:r>
              <a:rPr lang="en-ZA" sz="2800" b="1" u="sng" dirty="0"/>
              <a:t>Ranking</a:t>
            </a:r>
            <a:r>
              <a:rPr lang="en-ZA" sz="2800" dirty="0"/>
              <a:t>: All submissions will be ranked from highest score to lowest score</a:t>
            </a:r>
          </a:p>
          <a:p>
            <a:pPr marL="457200" indent="-457200">
              <a:lnSpc>
                <a:spcPct val="150000"/>
              </a:lnSpc>
              <a:buFont typeface="Wingdings" panose="05000000000000000000" pitchFamily="2" charset="2"/>
              <a:buChar char="§"/>
            </a:pPr>
            <a:r>
              <a:rPr lang="en-ZA" sz="2800" b="1" u="sng" dirty="0"/>
              <a:t>Selection</a:t>
            </a:r>
            <a:r>
              <a:rPr lang="en-ZA" sz="2800" dirty="0"/>
              <a:t>: A maximum of 40 contractors may be selected to fulfil the requirements of this contract.</a:t>
            </a:r>
          </a:p>
          <a:p>
            <a:pPr marL="457200" indent="-457200">
              <a:buFont typeface="Arial" panose="020B0604020202020204" pitchFamily="34" charset="0"/>
              <a:buChar char="•"/>
            </a:pPr>
            <a:endParaRPr lang="en-ZA" sz="2400" dirty="0"/>
          </a:p>
        </p:txBody>
      </p:sp>
    </p:spTree>
    <p:extLst>
      <p:ext uri="{BB962C8B-B14F-4D97-AF65-F5344CB8AC3E}">
        <p14:creationId xmlns:p14="http://schemas.microsoft.com/office/powerpoint/2010/main" val="4009788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810A24-7CA4-D620-ABAC-1D78497253F1}"/>
              </a:ext>
            </a:extLst>
          </p:cNvPr>
          <p:cNvSpPr>
            <a:spLocks noGrp="1"/>
          </p:cNvSpPr>
          <p:nvPr>
            <p:ph type="title"/>
          </p:nvPr>
        </p:nvSpPr>
        <p:spPr/>
        <p:txBody>
          <a:bodyPr/>
          <a:lstStyle/>
          <a:p>
            <a:r>
              <a:rPr lang="en-ZA" sz="3600" b="1" dirty="0"/>
              <a:t>RANKING OF TENDERS</a:t>
            </a:r>
            <a:endParaRPr lang="en-US" sz="4400" b="1" dirty="0"/>
          </a:p>
        </p:txBody>
      </p:sp>
      <p:sp>
        <p:nvSpPr>
          <p:cNvPr id="6" name="Content Placeholder 5">
            <a:extLst>
              <a:ext uri="{FF2B5EF4-FFF2-40B4-BE49-F238E27FC236}">
                <a16:creationId xmlns:a16="http://schemas.microsoft.com/office/drawing/2014/main" id="{1AE2D60F-31F8-9CEA-25F6-6D4A69FED019}"/>
              </a:ext>
            </a:extLst>
          </p:cNvPr>
          <p:cNvSpPr>
            <a:spLocks noGrp="1"/>
          </p:cNvSpPr>
          <p:nvPr>
            <p:ph idx="1"/>
          </p:nvPr>
        </p:nvSpPr>
        <p:spPr>
          <a:xfrm>
            <a:off x="225469" y="1139868"/>
            <a:ext cx="11520064" cy="4942647"/>
          </a:xfrm>
        </p:spPr>
        <p:txBody>
          <a:bodyPr>
            <a:normAutofit/>
          </a:bodyPr>
          <a:lstStyle/>
          <a:p>
            <a:pPr algn="just">
              <a:lnSpc>
                <a:spcPct val="150000"/>
              </a:lnSpc>
            </a:pPr>
            <a:r>
              <a:rPr lang="en-ZA" sz="3600" b="1" u="sng" dirty="0"/>
              <a:t>Contract Award</a:t>
            </a:r>
            <a:r>
              <a:rPr lang="en-ZA" sz="3600" dirty="0"/>
              <a:t>: A maximum number of 1 contractor is required to be contracted with. </a:t>
            </a:r>
          </a:p>
          <a:p>
            <a:pPr algn="just">
              <a:lnSpc>
                <a:spcPct val="150000"/>
              </a:lnSpc>
            </a:pPr>
            <a:r>
              <a:rPr lang="en-ZA" sz="3600" dirty="0"/>
              <a:t>The functionality ranking of all contractors who have met the minimum 75% threshold will be based on price and preference scores</a:t>
            </a:r>
            <a:endParaRPr lang="en-US" sz="8800" dirty="0"/>
          </a:p>
        </p:txBody>
      </p:sp>
      <p:sp>
        <p:nvSpPr>
          <p:cNvPr id="8" name="Slide Number Placeholder 5">
            <a:extLst>
              <a:ext uri="{FF2B5EF4-FFF2-40B4-BE49-F238E27FC236}">
                <a16:creationId xmlns:a16="http://schemas.microsoft.com/office/drawing/2014/main" id="{4406D849-EAFC-217F-4C0C-2464C692BD86}"/>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11</a:t>
            </a:fld>
            <a:endParaRPr lang="en-ZA"/>
          </a:p>
        </p:txBody>
      </p:sp>
    </p:spTree>
    <p:extLst>
      <p:ext uri="{BB962C8B-B14F-4D97-AF65-F5344CB8AC3E}">
        <p14:creationId xmlns:p14="http://schemas.microsoft.com/office/powerpoint/2010/main" val="3522647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428AE14-2F0A-1D9C-AC32-5E3AA0EFA26A}"/>
              </a:ext>
            </a:extLst>
          </p:cNvPr>
          <p:cNvSpPr>
            <a:spLocks noGrp="1"/>
          </p:cNvSpPr>
          <p:nvPr>
            <p:ph type="title"/>
          </p:nvPr>
        </p:nvSpPr>
        <p:spPr/>
        <p:txBody>
          <a:bodyPr/>
          <a:lstStyle/>
          <a:p>
            <a:r>
              <a:rPr lang="en-ZA" sz="3600" b="1" dirty="0"/>
              <a:t>GENERAL</a:t>
            </a:r>
            <a:endParaRPr lang="en-US" sz="4400" b="1" dirty="0"/>
          </a:p>
        </p:txBody>
      </p:sp>
      <p:sp>
        <p:nvSpPr>
          <p:cNvPr id="8" name="Slide Number Placeholder 5">
            <a:extLst>
              <a:ext uri="{FF2B5EF4-FFF2-40B4-BE49-F238E27FC236}">
                <a16:creationId xmlns:a16="http://schemas.microsoft.com/office/drawing/2014/main" id="{0C5FDC59-6B5E-224C-27E3-D448689991C4}"/>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12</a:t>
            </a:fld>
            <a:endParaRPr lang="en-ZA"/>
          </a:p>
        </p:txBody>
      </p:sp>
      <p:sp>
        <p:nvSpPr>
          <p:cNvPr id="3" name="TextBox 2">
            <a:extLst>
              <a:ext uri="{FF2B5EF4-FFF2-40B4-BE49-F238E27FC236}">
                <a16:creationId xmlns:a16="http://schemas.microsoft.com/office/drawing/2014/main" id="{E476E9E8-AE2E-2086-9E73-717CC57012E6}"/>
              </a:ext>
            </a:extLst>
          </p:cNvPr>
          <p:cNvSpPr txBox="1"/>
          <p:nvPr/>
        </p:nvSpPr>
        <p:spPr>
          <a:xfrm>
            <a:off x="361681" y="1139869"/>
            <a:ext cx="11383850" cy="5570756"/>
          </a:xfrm>
          <a:prstGeom prst="rect">
            <a:avLst/>
          </a:prstGeom>
          <a:noFill/>
        </p:spPr>
        <p:txBody>
          <a:bodyPr wrap="square" rtlCol="0">
            <a:spAutoFit/>
          </a:bodyPr>
          <a:lstStyle/>
          <a:p>
            <a:pPr marL="457200" indent="-457200">
              <a:lnSpc>
                <a:spcPct val="150000"/>
              </a:lnSpc>
              <a:buFont typeface="Wingdings" panose="05000000000000000000" pitchFamily="2" charset="2"/>
              <a:buChar char="§"/>
            </a:pPr>
            <a:r>
              <a:rPr lang="en-ZA" sz="2800" dirty="0"/>
              <a:t>Contractors must keep checking the Eskom Tender Bulletin for Addendums and Clarification Question and Answers.</a:t>
            </a:r>
          </a:p>
          <a:p>
            <a:pPr marL="457200" indent="-457200">
              <a:lnSpc>
                <a:spcPct val="150000"/>
              </a:lnSpc>
              <a:buFont typeface="Wingdings" panose="05000000000000000000" pitchFamily="2" charset="2"/>
              <a:buChar char="§"/>
            </a:pPr>
            <a:r>
              <a:rPr lang="en-ZA" sz="2800" dirty="0"/>
              <a:t>Contractors are encouraged to ensure they double check their documents before submitting their tender </a:t>
            </a:r>
          </a:p>
          <a:p>
            <a:pPr marL="457200" indent="-457200">
              <a:lnSpc>
                <a:spcPct val="150000"/>
              </a:lnSpc>
              <a:buFont typeface="Wingdings" panose="05000000000000000000" pitchFamily="2" charset="2"/>
              <a:buChar char="§"/>
            </a:pPr>
            <a:r>
              <a:rPr lang="en-ZA" sz="2800" dirty="0"/>
              <a:t>Contractors are to ensure tender document meets all the requirements for the Tender.</a:t>
            </a:r>
          </a:p>
          <a:p>
            <a:pPr marL="457200" indent="-457200">
              <a:lnSpc>
                <a:spcPct val="150000"/>
              </a:lnSpc>
              <a:buFont typeface="Wingdings" panose="05000000000000000000" pitchFamily="2" charset="2"/>
              <a:buChar char="§"/>
            </a:pPr>
            <a:r>
              <a:rPr lang="en-ZA" sz="2800" dirty="0"/>
              <a:t>Contractors are encouraged to submit their tender documents before the closing date</a:t>
            </a:r>
          </a:p>
          <a:p>
            <a:endParaRPr lang="en-ZA" sz="2000" dirty="0"/>
          </a:p>
        </p:txBody>
      </p:sp>
    </p:spTree>
    <p:extLst>
      <p:ext uri="{BB962C8B-B14F-4D97-AF65-F5344CB8AC3E}">
        <p14:creationId xmlns:p14="http://schemas.microsoft.com/office/powerpoint/2010/main" val="2913971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0FAF6-1BE2-9D79-C294-4B876675ADDC}"/>
              </a:ext>
            </a:extLst>
          </p:cNvPr>
          <p:cNvSpPr>
            <a:spLocks noGrp="1"/>
          </p:cNvSpPr>
          <p:nvPr>
            <p:ph type="ctrTitle"/>
          </p:nvPr>
        </p:nvSpPr>
        <p:spPr/>
        <p:txBody>
          <a:bodyPr>
            <a:normAutofit fontScale="90000"/>
          </a:bodyPr>
          <a:lstStyle/>
          <a:p>
            <a:r>
              <a:rPr lang="en-US" sz="4400" b="1" dirty="0"/>
              <a:t>Conclusion</a:t>
            </a:r>
          </a:p>
        </p:txBody>
      </p:sp>
      <p:pic>
        <p:nvPicPr>
          <p:cNvPr id="8" name="Picture Placeholder 7" descr="A close-up of a solar panel&#10;&#10;Description automatically generated">
            <a:extLst>
              <a:ext uri="{FF2B5EF4-FFF2-40B4-BE49-F238E27FC236}">
                <a16:creationId xmlns:a16="http://schemas.microsoft.com/office/drawing/2014/main" id="{879D8634-3BC8-6BB7-58D0-B2F0F53D38AB}"/>
              </a:ext>
            </a:extLst>
          </p:cNvPr>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a:stretch>
            <a:fillRect/>
          </a:stretch>
        </p:blipFill>
        <p:spPr>
          <a:xfrm>
            <a:off x="749300" y="3363913"/>
            <a:ext cx="1895475" cy="1895475"/>
          </a:xfrm>
          <a:prstGeom prst="ellipse">
            <a:avLst/>
          </a:prstGeom>
        </p:spPr>
      </p:pic>
      <p:pic>
        <p:nvPicPr>
          <p:cNvPr id="6" name="Picture Placeholder 5" descr="A rainbow over a dam&#10;&#10;Description automatically generated with low confidence">
            <a:extLst>
              <a:ext uri="{FF2B5EF4-FFF2-40B4-BE49-F238E27FC236}">
                <a16:creationId xmlns:a16="http://schemas.microsoft.com/office/drawing/2014/main" id="{C62848E5-EDA5-8EAD-F4FE-7C7F8829439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1343198" y="1600672"/>
            <a:ext cx="3294850" cy="3294850"/>
          </a:xfrm>
        </p:spPr>
      </p:pic>
      <p:sp>
        <p:nvSpPr>
          <p:cNvPr id="3" name="TextBox 2">
            <a:extLst>
              <a:ext uri="{FF2B5EF4-FFF2-40B4-BE49-F238E27FC236}">
                <a16:creationId xmlns:a16="http://schemas.microsoft.com/office/drawing/2014/main" id="{443160EC-2CDA-75B4-BE13-5B59BC52D3D3}"/>
              </a:ext>
            </a:extLst>
          </p:cNvPr>
          <p:cNvSpPr txBox="1"/>
          <p:nvPr/>
        </p:nvSpPr>
        <p:spPr>
          <a:xfrm>
            <a:off x="-278296" y="1262270"/>
            <a:ext cx="473206" cy="307777"/>
          </a:xfrm>
          <a:prstGeom prst="rect">
            <a:avLst/>
          </a:prstGeom>
          <a:noFill/>
        </p:spPr>
        <p:txBody>
          <a:bodyPr wrap="none" rtlCol="0">
            <a:spAutoFit/>
          </a:bodyPr>
          <a:lstStyle/>
          <a:p>
            <a:pPr marL="285750" indent="-285750">
              <a:buClr>
                <a:schemeClr val="bg1">
                  <a:lumMod val="50000"/>
                </a:schemeClr>
              </a:buClr>
              <a:buFont typeface="Wingdings" panose="05000000000000000000" pitchFamily="2" charset="2"/>
              <a:buChar char="§"/>
            </a:pPr>
            <a:endParaRPr lang="en-US" sz="1400" err="1"/>
          </a:p>
        </p:txBody>
      </p:sp>
    </p:spTree>
    <p:extLst>
      <p:ext uri="{BB962C8B-B14F-4D97-AF65-F5344CB8AC3E}">
        <p14:creationId xmlns:p14="http://schemas.microsoft.com/office/powerpoint/2010/main" val="1839183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sz="3600" b="1" dirty="0">
                <a:cs typeface="Arial"/>
              </a:rPr>
              <a:t>AGENDA</a:t>
            </a:r>
            <a:r>
              <a:rPr lang="en-US" sz="2800" dirty="0">
                <a:cs typeface="Arial"/>
              </a:rPr>
              <a:t> </a:t>
            </a:r>
            <a:endParaRPr lang="en-US" sz="2800" dirty="0"/>
          </a:p>
        </p:txBody>
      </p:sp>
      <p:sp>
        <p:nvSpPr>
          <p:cNvPr id="3" name="Content Placeholder 2">
            <a:extLst>
              <a:ext uri="{FF2B5EF4-FFF2-40B4-BE49-F238E27FC236}">
                <a16:creationId xmlns:a16="http://schemas.microsoft.com/office/drawing/2014/main" id="{0A50A51C-64F1-E345-9891-68F3C607B6A2}"/>
              </a:ext>
            </a:extLst>
          </p:cNvPr>
          <p:cNvSpPr>
            <a:spLocks noGrp="1"/>
          </p:cNvSpPr>
          <p:nvPr>
            <p:ph idx="1"/>
          </p:nvPr>
        </p:nvSpPr>
        <p:spPr/>
        <p:txBody>
          <a:bodyPr vert="horz" lIns="91440" tIns="45720" rIns="91440" bIns="45720" rtlCol="0" anchor="t">
            <a:normAutofit/>
          </a:bodyPr>
          <a:lstStyle/>
          <a:p>
            <a:pPr>
              <a:spcBef>
                <a:spcPct val="30000"/>
              </a:spcBef>
              <a:spcAft>
                <a:spcPct val="0"/>
              </a:spcAft>
              <a:defRPr/>
            </a:pPr>
            <a:endParaRPr lang="en-ZA" altLang="en-US" sz="1400" kern="0"/>
          </a:p>
          <a:p>
            <a:pPr>
              <a:spcBef>
                <a:spcPct val="30000"/>
              </a:spcBef>
              <a:spcAft>
                <a:spcPct val="0"/>
              </a:spcAft>
              <a:defRPr/>
            </a:pPr>
            <a:endParaRPr lang="en-ZA" altLang="en-US" sz="1400" kern="0"/>
          </a:p>
          <a:p>
            <a:pPr>
              <a:spcBef>
                <a:spcPct val="30000"/>
              </a:spcBef>
              <a:spcAft>
                <a:spcPct val="0"/>
              </a:spcAft>
            </a:pPr>
            <a:endParaRPr lang="en-ZA" sz="1400"/>
          </a:p>
          <a:p>
            <a:pPr marL="0" indent="0">
              <a:buNone/>
            </a:pPr>
            <a:endParaRPr lang="en-US"/>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2</a:t>
            </a:fld>
            <a:endParaRPr lang="en-ZA"/>
          </a:p>
        </p:txBody>
      </p:sp>
      <p:graphicFrame>
        <p:nvGraphicFramePr>
          <p:cNvPr id="4" name="Table 3">
            <a:extLst>
              <a:ext uri="{FF2B5EF4-FFF2-40B4-BE49-F238E27FC236}">
                <a16:creationId xmlns:a16="http://schemas.microsoft.com/office/drawing/2014/main" id="{E1811B84-EEBE-0AD7-394D-8F9FED1F34FD}"/>
              </a:ext>
            </a:extLst>
          </p:cNvPr>
          <p:cNvGraphicFramePr>
            <a:graphicFrameLocks noGrp="1"/>
          </p:cNvGraphicFramePr>
          <p:nvPr>
            <p:extLst>
              <p:ext uri="{D42A27DB-BD31-4B8C-83A1-F6EECF244321}">
                <p14:modId xmlns:p14="http://schemas.microsoft.com/office/powerpoint/2010/main" val="1485853551"/>
              </p:ext>
            </p:extLst>
          </p:nvPr>
        </p:nvGraphicFramePr>
        <p:xfrm>
          <a:off x="446467" y="1223493"/>
          <a:ext cx="11299063" cy="5307193"/>
        </p:xfrm>
        <a:graphic>
          <a:graphicData uri="http://schemas.openxmlformats.org/drawingml/2006/table">
            <a:tbl>
              <a:tblPr firstRow="1" firstCol="1" bandRow="1">
                <a:tableStyleId>{5C22544A-7EE6-4342-B048-85BDC9FD1C3A}</a:tableStyleId>
              </a:tblPr>
              <a:tblGrid>
                <a:gridCol w="3803847">
                  <a:extLst>
                    <a:ext uri="{9D8B030D-6E8A-4147-A177-3AD203B41FA5}">
                      <a16:colId xmlns:a16="http://schemas.microsoft.com/office/drawing/2014/main" val="265248782"/>
                    </a:ext>
                  </a:extLst>
                </a:gridCol>
                <a:gridCol w="3746756">
                  <a:extLst>
                    <a:ext uri="{9D8B030D-6E8A-4147-A177-3AD203B41FA5}">
                      <a16:colId xmlns:a16="http://schemas.microsoft.com/office/drawing/2014/main" val="461696628"/>
                    </a:ext>
                  </a:extLst>
                </a:gridCol>
                <a:gridCol w="3748460">
                  <a:extLst>
                    <a:ext uri="{9D8B030D-6E8A-4147-A177-3AD203B41FA5}">
                      <a16:colId xmlns:a16="http://schemas.microsoft.com/office/drawing/2014/main" val="3762603469"/>
                    </a:ext>
                  </a:extLst>
                </a:gridCol>
              </a:tblGrid>
              <a:tr h="411205">
                <a:tc>
                  <a:txBody>
                    <a:bodyPr/>
                    <a:lstStyle/>
                    <a:p>
                      <a:pPr marL="342900" indent="-342900">
                        <a:lnSpc>
                          <a:spcPct val="107000"/>
                        </a:lnSpc>
                        <a:spcAft>
                          <a:spcPts val="800"/>
                        </a:spcAft>
                        <a:buFont typeface="+mj-lt"/>
                        <a:buAutoNum type="arabicPeriod"/>
                      </a:pPr>
                      <a:r>
                        <a:rPr lang="en-ZA" sz="1800" kern="100" dirty="0">
                          <a:effectLst/>
                        </a:rPr>
                        <a:t>Welcome</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Nakedi Matata (BUYER)</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5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89127061"/>
                  </a:ext>
                </a:extLst>
              </a:tr>
              <a:tr h="427554">
                <a:tc>
                  <a:txBody>
                    <a:bodyPr/>
                    <a:lstStyle/>
                    <a:p>
                      <a:pPr marL="0" indent="0">
                        <a:lnSpc>
                          <a:spcPct val="107000"/>
                        </a:lnSpc>
                        <a:spcAft>
                          <a:spcPts val="800"/>
                        </a:spcAft>
                        <a:buFont typeface="+mj-lt"/>
                        <a:buNone/>
                      </a:pPr>
                      <a:r>
                        <a:rPr lang="en-ZA" sz="1800" kern="100" dirty="0">
                          <a:effectLst/>
                        </a:rPr>
                        <a:t>2. Safety Talk</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100" kern="100" dirty="0">
                          <a:effectLst/>
                        </a:rPr>
                        <a:t> </a:t>
                      </a:r>
                      <a:r>
                        <a:rPr lang="en-ZA" sz="1800" kern="100" dirty="0">
                          <a:solidFill>
                            <a:schemeClr val="dk1"/>
                          </a:solidFill>
                          <a:effectLst/>
                          <a:latin typeface="+mn-lt"/>
                          <a:ea typeface="+mn-ea"/>
                          <a:cs typeface="+mn-cs"/>
                        </a:rPr>
                        <a:t>All</a:t>
                      </a:r>
                    </a:p>
                  </a:txBody>
                  <a:tcPr marR="73025" marT="101600" marB="0"/>
                </a:tc>
                <a:tc>
                  <a:txBody>
                    <a:bodyPr/>
                    <a:lstStyle/>
                    <a:p>
                      <a:pPr marL="1270">
                        <a:lnSpc>
                          <a:spcPct val="107000"/>
                        </a:lnSpc>
                        <a:spcAft>
                          <a:spcPts val="800"/>
                        </a:spcAft>
                        <a:buNone/>
                      </a:pPr>
                      <a:r>
                        <a:rPr lang="en-ZA" sz="1800" kern="100" dirty="0">
                          <a:effectLst/>
                        </a:rPr>
                        <a:t>5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261355192"/>
                  </a:ext>
                </a:extLst>
              </a:tr>
              <a:tr h="427554">
                <a:tc>
                  <a:txBody>
                    <a:bodyPr/>
                    <a:lstStyle/>
                    <a:p>
                      <a:pPr marL="0" indent="0" algn="l" defTabSz="914400" rtl="0" eaLnBrk="1" latinLnBrk="0" hangingPunct="1">
                        <a:lnSpc>
                          <a:spcPct val="107000"/>
                        </a:lnSpc>
                        <a:spcAft>
                          <a:spcPts val="800"/>
                        </a:spcAft>
                        <a:buFont typeface="+mj-lt"/>
                        <a:buNone/>
                      </a:pPr>
                      <a:r>
                        <a:rPr lang="en-US" sz="1800" b="1" kern="100" dirty="0">
                          <a:solidFill>
                            <a:schemeClr val="lt1"/>
                          </a:solidFill>
                          <a:effectLst/>
                          <a:latin typeface="+mn-lt"/>
                          <a:ea typeface="+mn-ea"/>
                          <a:cs typeface="+mn-cs"/>
                        </a:rPr>
                        <a:t>3. Declaration of interest </a:t>
                      </a:r>
                      <a:endParaRPr lang="en-ZA" sz="1800" b="1" kern="100" dirty="0">
                        <a:solidFill>
                          <a:schemeClr val="lt1"/>
                        </a:solidFill>
                        <a:effectLst/>
                        <a:latin typeface="+mn-lt"/>
                        <a:ea typeface="+mn-ea"/>
                        <a:cs typeface="+mn-cs"/>
                      </a:endParaRPr>
                    </a:p>
                  </a:txBody>
                  <a:tcPr marR="73025" marT="101600" marB="0"/>
                </a:tc>
                <a:tc>
                  <a:txBody>
                    <a:bodyPr/>
                    <a:lstStyle/>
                    <a:p>
                      <a:pPr marL="0" algn="l" defTabSz="914400" rtl="0" eaLnBrk="1" latinLnBrk="0" hangingPunct="1">
                        <a:lnSpc>
                          <a:spcPct val="107000"/>
                        </a:lnSpc>
                        <a:spcAft>
                          <a:spcPts val="800"/>
                        </a:spcAft>
                        <a:buNone/>
                      </a:pPr>
                      <a:r>
                        <a:rPr lang="en-US" sz="1800" kern="100" dirty="0">
                          <a:solidFill>
                            <a:schemeClr val="dk1"/>
                          </a:solidFill>
                          <a:effectLst/>
                          <a:latin typeface="+mn-lt"/>
                          <a:ea typeface="+mn-ea"/>
                          <a:cs typeface="+mn-cs"/>
                        </a:rPr>
                        <a:t>ALL</a:t>
                      </a:r>
                      <a:endParaRPr lang="en-ZA" sz="1800" kern="100" dirty="0">
                        <a:solidFill>
                          <a:schemeClr val="dk1"/>
                        </a:solidFill>
                        <a:effectLst/>
                        <a:latin typeface="+mn-lt"/>
                        <a:ea typeface="+mn-ea"/>
                        <a:cs typeface="+mn-cs"/>
                      </a:endParaRPr>
                    </a:p>
                  </a:txBody>
                  <a:tcPr marR="73025" marT="101600" marB="0"/>
                </a:tc>
                <a:tc>
                  <a:txBody>
                    <a:bodyPr/>
                    <a:lstStyle/>
                    <a:p>
                      <a:pPr marL="0" algn="l" defTabSz="914400" rtl="0" eaLnBrk="1" latinLnBrk="0" hangingPunct="1">
                        <a:lnSpc>
                          <a:spcPct val="107000"/>
                        </a:lnSpc>
                        <a:spcAft>
                          <a:spcPts val="800"/>
                        </a:spcAft>
                        <a:buNone/>
                      </a:pPr>
                      <a:r>
                        <a:rPr lang="en-US" sz="1800" kern="100" dirty="0">
                          <a:solidFill>
                            <a:schemeClr val="dk1"/>
                          </a:solidFill>
                          <a:effectLst/>
                          <a:latin typeface="+mn-lt"/>
                          <a:ea typeface="+mn-ea"/>
                          <a:cs typeface="+mn-cs"/>
                        </a:rPr>
                        <a:t>5 Mins</a:t>
                      </a:r>
                      <a:endParaRPr lang="en-ZA" sz="1800" kern="100" dirty="0">
                        <a:solidFill>
                          <a:schemeClr val="dk1"/>
                        </a:solidFill>
                        <a:effectLst/>
                        <a:latin typeface="+mn-lt"/>
                        <a:ea typeface="+mn-ea"/>
                        <a:cs typeface="+mn-cs"/>
                      </a:endParaRPr>
                    </a:p>
                  </a:txBody>
                  <a:tcPr marR="73025" marT="101600" marB="0"/>
                </a:tc>
                <a:extLst>
                  <a:ext uri="{0D108BD9-81ED-4DB2-BD59-A6C34878D82A}">
                    <a16:rowId xmlns:a16="http://schemas.microsoft.com/office/drawing/2014/main" val="3441020469"/>
                  </a:ext>
                </a:extLst>
              </a:tr>
              <a:tr h="427554">
                <a:tc>
                  <a:txBody>
                    <a:bodyPr/>
                    <a:lstStyle/>
                    <a:p>
                      <a:pPr marL="0" indent="0">
                        <a:lnSpc>
                          <a:spcPct val="107000"/>
                        </a:lnSpc>
                        <a:spcAft>
                          <a:spcPts val="800"/>
                        </a:spcAft>
                        <a:buFont typeface="+mj-lt"/>
                        <a:buNone/>
                      </a:pPr>
                      <a:r>
                        <a:rPr lang="en-ZA" sz="1800" kern="100" dirty="0">
                          <a:effectLst/>
                        </a:rPr>
                        <a:t>4. Commercial</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Dawn Geeson</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45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3861869332"/>
                  </a:ext>
                </a:extLst>
              </a:tr>
              <a:tr h="427554">
                <a:tc>
                  <a:txBody>
                    <a:bodyPr/>
                    <a:lstStyle/>
                    <a:p>
                      <a:pPr marL="0" indent="0">
                        <a:lnSpc>
                          <a:spcPct val="107000"/>
                        </a:lnSpc>
                        <a:spcAft>
                          <a:spcPts val="800"/>
                        </a:spcAft>
                        <a:buFont typeface="+mj-lt"/>
                        <a:buNone/>
                      </a:pPr>
                      <a:r>
                        <a:rPr lang="en-ZA" sz="1800" kern="100" dirty="0">
                          <a:effectLst/>
                        </a:rPr>
                        <a:t>5. SD&amp;L</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Derna Edmund</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20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75285222"/>
                  </a:ext>
                </a:extLst>
              </a:tr>
              <a:tr h="427554">
                <a:tc>
                  <a:txBody>
                    <a:bodyPr/>
                    <a:lstStyle/>
                    <a:p>
                      <a:pPr marL="0" indent="0">
                        <a:lnSpc>
                          <a:spcPct val="107000"/>
                        </a:lnSpc>
                        <a:spcAft>
                          <a:spcPts val="800"/>
                        </a:spcAft>
                        <a:buFont typeface="+mj-lt"/>
                        <a:buNone/>
                      </a:pPr>
                      <a:r>
                        <a:rPr lang="en-ZA" sz="1800" b="1" kern="1200" dirty="0">
                          <a:solidFill>
                            <a:schemeClr val="lt1"/>
                          </a:solidFill>
                          <a:effectLst/>
                          <a:latin typeface="+mn-lt"/>
                          <a:ea typeface="+mn-ea"/>
                          <a:cs typeface="+mn-cs"/>
                        </a:rPr>
                        <a:t>6. Contracts Management </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Mandisa Nkosi</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20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242499849"/>
                  </a:ext>
                </a:extLst>
              </a:tr>
              <a:tr h="427554">
                <a:tc>
                  <a:txBody>
                    <a:bodyPr/>
                    <a:lstStyle/>
                    <a:p>
                      <a:pPr marL="0" indent="0">
                        <a:lnSpc>
                          <a:spcPct val="107000"/>
                        </a:lnSpc>
                        <a:spcAft>
                          <a:spcPts val="800"/>
                        </a:spcAft>
                        <a:buFont typeface="+mj-lt"/>
                        <a:buNone/>
                      </a:pPr>
                      <a:r>
                        <a:rPr lang="en-ZA" sz="1800" kern="100" dirty="0">
                          <a:effectLst/>
                        </a:rPr>
                        <a:t>6. Technical</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Shalen Goonoa</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30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1397865585"/>
                  </a:ext>
                </a:extLst>
              </a:tr>
              <a:tr h="427554">
                <a:tc>
                  <a:txBody>
                    <a:bodyPr/>
                    <a:lstStyle/>
                    <a:p>
                      <a:pPr marL="0" indent="0">
                        <a:lnSpc>
                          <a:spcPct val="107000"/>
                        </a:lnSpc>
                        <a:spcAft>
                          <a:spcPts val="800"/>
                        </a:spcAft>
                        <a:buFont typeface="+mj-lt"/>
                        <a:buNone/>
                      </a:pPr>
                      <a:r>
                        <a:rPr lang="en-ZA" sz="1800" kern="100" dirty="0">
                          <a:effectLst/>
                        </a:rPr>
                        <a:t>7. Finance</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Sipho Chili</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10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2766094634"/>
                  </a:ext>
                </a:extLst>
              </a:tr>
              <a:tr h="427554">
                <a:tc>
                  <a:txBody>
                    <a:bodyPr/>
                    <a:lstStyle/>
                    <a:p>
                      <a:pPr marL="0" indent="0">
                        <a:lnSpc>
                          <a:spcPct val="107000"/>
                        </a:lnSpc>
                        <a:spcAft>
                          <a:spcPts val="800"/>
                        </a:spcAft>
                        <a:buFont typeface="+mj-lt"/>
                        <a:buNone/>
                      </a:pPr>
                      <a:r>
                        <a:rPr lang="en-ZA" sz="1800" kern="100" dirty="0">
                          <a:effectLst/>
                        </a:rPr>
                        <a:t>8. Quality</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Noxolo Mngadi</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20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504732728"/>
                  </a:ext>
                </a:extLst>
              </a:tr>
              <a:tr h="427554">
                <a:tc>
                  <a:txBody>
                    <a:bodyPr/>
                    <a:lstStyle/>
                    <a:p>
                      <a:pPr marL="0" indent="0">
                        <a:lnSpc>
                          <a:spcPct val="107000"/>
                        </a:lnSpc>
                        <a:spcAft>
                          <a:spcPts val="800"/>
                        </a:spcAft>
                        <a:buFont typeface="+mj-lt"/>
                        <a:buNone/>
                      </a:pPr>
                      <a:r>
                        <a:rPr lang="en-ZA" sz="1800" kern="100" dirty="0">
                          <a:effectLst/>
                        </a:rPr>
                        <a:t>9. Environmental</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00" dirty="0">
                          <a:effectLst/>
                        </a:rPr>
                        <a:t>Benito Williams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20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2657850969"/>
                  </a:ext>
                </a:extLst>
              </a:tr>
              <a:tr h="524001">
                <a:tc>
                  <a:txBody>
                    <a:bodyPr/>
                    <a:lstStyle/>
                    <a:p>
                      <a:pPr marL="0" indent="0">
                        <a:lnSpc>
                          <a:spcPct val="107000"/>
                        </a:lnSpc>
                        <a:spcAft>
                          <a:spcPts val="800"/>
                        </a:spcAft>
                        <a:buFont typeface="+mj-lt"/>
                        <a:buNone/>
                      </a:pPr>
                      <a:r>
                        <a:rPr lang="en-ZA" sz="1800" kern="100" dirty="0">
                          <a:effectLst/>
                        </a:rPr>
                        <a:t>10. Safety</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a:lnSpc>
                          <a:spcPct val="107000"/>
                        </a:lnSpc>
                        <a:spcAft>
                          <a:spcPts val="800"/>
                        </a:spcAft>
                        <a:buNone/>
                      </a:pPr>
                      <a:r>
                        <a:rPr lang="en-ZA" sz="1800" kern="1200" dirty="0">
                          <a:solidFill>
                            <a:schemeClr val="dk1"/>
                          </a:solidFill>
                          <a:effectLst/>
                          <a:latin typeface="+mn-lt"/>
                          <a:ea typeface="+mn-ea"/>
                          <a:cs typeface="+mn-cs"/>
                        </a:rPr>
                        <a:t>Zakhona Dlamini</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tc>
                  <a:txBody>
                    <a:bodyPr/>
                    <a:lstStyle/>
                    <a:p>
                      <a:pPr marL="1270">
                        <a:lnSpc>
                          <a:spcPct val="107000"/>
                        </a:lnSpc>
                        <a:spcAft>
                          <a:spcPts val="800"/>
                        </a:spcAft>
                        <a:buNone/>
                      </a:pPr>
                      <a:r>
                        <a:rPr lang="en-ZA" sz="1800" kern="100" dirty="0">
                          <a:effectLst/>
                        </a:rPr>
                        <a:t>20 Mins</a:t>
                      </a:r>
                      <a:endParaRPr lang="en-ZA" sz="1100" kern="100" dirty="0">
                        <a:solidFill>
                          <a:srgbClr val="000000"/>
                        </a:solidFill>
                        <a:effectLst/>
                        <a:latin typeface="Calibri" panose="020F0502020204030204" pitchFamily="34" charset="0"/>
                        <a:ea typeface="Calibri" panose="020F0502020204030204" pitchFamily="34" charset="0"/>
                      </a:endParaRPr>
                    </a:p>
                  </a:txBody>
                  <a:tcPr marR="73025" marT="101600" marB="0"/>
                </a:tc>
                <a:extLst>
                  <a:ext uri="{0D108BD9-81ED-4DB2-BD59-A6C34878D82A}">
                    <a16:rowId xmlns:a16="http://schemas.microsoft.com/office/drawing/2014/main" val="4293571554"/>
                  </a:ext>
                </a:extLst>
              </a:tr>
              <a:tr h="524001">
                <a:tc>
                  <a:txBody>
                    <a:bodyPr/>
                    <a:lstStyle/>
                    <a:p>
                      <a:pPr marL="0" indent="0">
                        <a:lnSpc>
                          <a:spcPct val="107000"/>
                        </a:lnSpc>
                        <a:spcAft>
                          <a:spcPts val="800"/>
                        </a:spcAft>
                        <a:buFont typeface="+mj-lt"/>
                        <a:buNone/>
                      </a:pPr>
                      <a:r>
                        <a:rPr lang="en-ZA" sz="1800" b="1" kern="100" dirty="0">
                          <a:solidFill>
                            <a:schemeClr val="lt1"/>
                          </a:solidFill>
                          <a:effectLst/>
                          <a:latin typeface="+mn-lt"/>
                          <a:ea typeface="+mn-ea"/>
                          <a:cs typeface="+mn-cs"/>
                        </a:rPr>
                        <a:t>11</a:t>
                      </a:r>
                      <a:r>
                        <a:rPr lang="en-ZA" sz="1100" b="1" kern="100" dirty="0">
                          <a:solidFill>
                            <a:schemeClr val="lt1"/>
                          </a:solidFill>
                          <a:effectLst/>
                          <a:latin typeface="+mn-lt"/>
                          <a:ea typeface="+mn-ea"/>
                          <a:cs typeface="+mn-cs"/>
                        </a:rPr>
                        <a:t>. </a:t>
                      </a:r>
                      <a:r>
                        <a:rPr lang="en-ZA" sz="1800" b="1" kern="100" dirty="0">
                          <a:solidFill>
                            <a:schemeClr val="lt1"/>
                          </a:solidFill>
                          <a:effectLst/>
                          <a:latin typeface="+mn-lt"/>
                          <a:ea typeface="+mn-ea"/>
                          <a:cs typeface="+mn-cs"/>
                        </a:rPr>
                        <a:t>Closing </a:t>
                      </a:r>
                    </a:p>
                  </a:txBody>
                  <a:tcPr marR="73025" marT="101600" marB="0"/>
                </a:tc>
                <a:tc>
                  <a:txBody>
                    <a:bodyPr/>
                    <a:lstStyle/>
                    <a:p>
                      <a:pPr>
                        <a:lnSpc>
                          <a:spcPct val="107000"/>
                        </a:lnSpc>
                        <a:spcAft>
                          <a:spcPts val="800"/>
                        </a:spcAft>
                        <a:buNone/>
                      </a:pPr>
                      <a:r>
                        <a:rPr lang="en-ZA" sz="1100" kern="100" dirty="0">
                          <a:effectLst/>
                        </a:rPr>
                        <a:t> </a:t>
                      </a:r>
                      <a:r>
                        <a:rPr lang="en-ZA" sz="1800" kern="100" dirty="0">
                          <a:solidFill>
                            <a:schemeClr val="dk1"/>
                          </a:solidFill>
                          <a:effectLst/>
                          <a:latin typeface="+mn-lt"/>
                          <a:ea typeface="+mn-ea"/>
                          <a:cs typeface="+mn-cs"/>
                        </a:rPr>
                        <a:t>Nakedi Matata </a:t>
                      </a:r>
                    </a:p>
                  </a:txBody>
                  <a:tcPr marR="73025" marT="101600" marB="0"/>
                </a:tc>
                <a:tc>
                  <a:txBody>
                    <a:bodyPr/>
                    <a:lstStyle/>
                    <a:p>
                      <a:pPr>
                        <a:lnSpc>
                          <a:spcPct val="107000"/>
                        </a:lnSpc>
                        <a:spcAft>
                          <a:spcPts val="800"/>
                        </a:spcAft>
                        <a:buNone/>
                      </a:pPr>
                      <a:r>
                        <a:rPr lang="en-ZA" sz="1800" kern="100" dirty="0">
                          <a:solidFill>
                            <a:schemeClr val="dk1"/>
                          </a:solidFill>
                          <a:effectLst/>
                          <a:latin typeface="+mn-lt"/>
                          <a:ea typeface="+mn-ea"/>
                          <a:cs typeface="+mn-cs"/>
                        </a:rPr>
                        <a:t> 5 Minutes </a:t>
                      </a:r>
                    </a:p>
                  </a:txBody>
                  <a:tcPr marR="73025" marT="101600" marB="0"/>
                </a:tc>
                <a:extLst>
                  <a:ext uri="{0D108BD9-81ED-4DB2-BD59-A6C34878D82A}">
                    <a16:rowId xmlns:a16="http://schemas.microsoft.com/office/drawing/2014/main" val="2033309584"/>
                  </a:ext>
                </a:extLst>
              </a:tr>
            </a:tbl>
          </a:graphicData>
        </a:graphic>
      </p:graphicFrame>
    </p:spTree>
    <p:extLst>
      <p:ext uri="{BB962C8B-B14F-4D97-AF65-F5344CB8AC3E}">
        <p14:creationId xmlns:p14="http://schemas.microsoft.com/office/powerpoint/2010/main" val="394602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0A1AF3-327D-D16A-5D3F-16E548896453}"/>
              </a:ext>
            </a:extLst>
          </p:cNvPr>
          <p:cNvSpPr>
            <a:spLocks noGrp="1"/>
          </p:cNvSpPr>
          <p:nvPr>
            <p:ph idx="1"/>
          </p:nvPr>
        </p:nvSpPr>
        <p:spPr/>
        <p:txBody>
          <a:bodyPr>
            <a:normAutofit fontScale="92500"/>
          </a:bodyPr>
          <a:lstStyle/>
          <a:p>
            <a:pPr>
              <a:lnSpc>
                <a:spcPct val="100000"/>
              </a:lnSpc>
            </a:pPr>
            <a:r>
              <a:rPr lang="en-ZA" sz="3200" dirty="0">
                <a:solidFill>
                  <a:srgbClr val="1D3E88"/>
                </a:solidFill>
                <a:effectLst/>
                <a:latin typeface="Arial" panose="020B0604020202020204" pitchFamily="34" charset="0"/>
              </a:rPr>
              <a:t>To support Tenderers in </a:t>
            </a:r>
            <a:r>
              <a:rPr lang="en-ZA" sz="3200" dirty="0"/>
              <a:t>understanding the tender </a:t>
            </a:r>
            <a:r>
              <a:rPr lang="en-ZA" sz="3200" dirty="0">
                <a:solidFill>
                  <a:srgbClr val="1D3E88"/>
                </a:solidFill>
                <a:effectLst/>
                <a:latin typeface="Arial" panose="020B0604020202020204" pitchFamily="34" charset="0"/>
              </a:rPr>
              <a:t>requirements </a:t>
            </a:r>
          </a:p>
          <a:p>
            <a:pPr>
              <a:lnSpc>
                <a:spcPct val="100000"/>
              </a:lnSpc>
            </a:pPr>
            <a:r>
              <a:rPr lang="en-ZA" sz="3200" dirty="0">
                <a:solidFill>
                  <a:srgbClr val="1D3E88"/>
                </a:solidFill>
                <a:effectLst/>
                <a:latin typeface="Arial" panose="020B0604020202020204" pitchFamily="34" charset="0"/>
              </a:rPr>
              <a:t>To clarify the evaluation process and the different phases which the tender will undergo.</a:t>
            </a:r>
          </a:p>
          <a:p>
            <a:pPr algn="l" rtl="0" eaLnBrk="1" latinLnBrk="0" hangingPunct="1">
              <a:lnSpc>
                <a:spcPct val="100000"/>
              </a:lnSpc>
              <a:spcBef>
                <a:spcPts val="1000"/>
              </a:spcBef>
            </a:pPr>
            <a:r>
              <a:rPr lang="en-ZA" sz="3200" dirty="0">
                <a:solidFill>
                  <a:srgbClr val="1D3E88"/>
                </a:solidFill>
                <a:effectLst/>
                <a:latin typeface="Arial" panose="020B0604020202020204" pitchFamily="34" charset="0"/>
              </a:rPr>
              <a:t>To guide Tenderers on how to properly prepare the tender documents.</a:t>
            </a:r>
          </a:p>
          <a:p>
            <a:pPr>
              <a:lnSpc>
                <a:spcPct val="100000"/>
              </a:lnSpc>
            </a:pPr>
            <a:r>
              <a:rPr lang="en-ZA" sz="3200" dirty="0">
                <a:solidFill>
                  <a:srgbClr val="1D3E88"/>
                </a:solidFill>
                <a:effectLst/>
                <a:latin typeface="Arial" panose="020B0604020202020204" pitchFamily="34" charset="0"/>
              </a:rPr>
              <a:t>Suppliers are informed that all queries must be submitted exclusively in writing to the buyer, </a:t>
            </a:r>
            <a:r>
              <a:rPr lang="en-ZA" sz="3200" dirty="0">
                <a:hlinkClick r:id="rId2"/>
              </a:rPr>
              <a:t>matataon@eskom.co.za</a:t>
            </a:r>
            <a:endParaRPr lang="en-ZA" sz="3200" dirty="0"/>
          </a:p>
          <a:p>
            <a:pPr>
              <a:lnSpc>
                <a:spcPct val="100000"/>
              </a:lnSpc>
            </a:pPr>
            <a:r>
              <a:rPr lang="en-ZA" sz="3200" dirty="0">
                <a:solidFill>
                  <a:srgbClr val="1D3E88"/>
                </a:solidFill>
                <a:effectLst/>
                <a:latin typeface="Arial" panose="020B0604020202020204" pitchFamily="34" charset="0"/>
              </a:rPr>
              <a:t>All Clarification questions and answers will be published on the </a:t>
            </a:r>
            <a:r>
              <a:rPr lang="en-ZA" sz="3200" dirty="0"/>
              <a:t>Eskom Tender Bulletin and National Treasury e-Tender Portal</a:t>
            </a:r>
            <a:r>
              <a:rPr lang="en-ZA" sz="3200" dirty="0">
                <a:solidFill>
                  <a:srgbClr val="1D3E88"/>
                </a:solidFill>
                <a:effectLst/>
                <a:latin typeface="Arial" panose="020B0604020202020204" pitchFamily="34" charset="0"/>
              </a:rPr>
              <a:t>.</a:t>
            </a:r>
            <a:endParaRPr lang="en-US" sz="3200"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3</a:t>
            </a:fld>
            <a:endParaRPr lang="en-ZA"/>
          </a:p>
        </p:txBody>
      </p:sp>
      <p:sp>
        <p:nvSpPr>
          <p:cNvPr id="2" name="Title 1">
            <a:extLst>
              <a:ext uri="{FF2B5EF4-FFF2-40B4-BE49-F238E27FC236}">
                <a16:creationId xmlns:a16="http://schemas.microsoft.com/office/drawing/2014/main" id="{38FFCD6B-9FE8-D7A0-A749-2C4EED65C4EA}"/>
              </a:ext>
            </a:extLst>
          </p:cNvPr>
          <p:cNvSpPr>
            <a:spLocks noGrp="1"/>
          </p:cNvSpPr>
          <p:nvPr>
            <p:ph type="title"/>
          </p:nvPr>
        </p:nvSpPr>
        <p:spPr/>
        <p:txBody>
          <a:bodyPr/>
          <a:lstStyle/>
          <a:p>
            <a:r>
              <a:rPr lang="en-ZA" sz="3600" b="1" dirty="0"/>
              <a:t>PURPOSE OF THE MEETING</a:t>
            </a:r>
            <a:endParaRPr lang="en-US" sz="3600" b="1" dirty="0"/>
          </a:p>
        </p:txBody>
      </p:sp>
    </p:spTree>
    <p:extLst>
      <p:ext uri="{BB962C8B-B14F-4D97-AF65-F5344CB8AC3E}">
        <p14:creationId xmlns:p14="http://schemas.microsoft.com/office/powerpoint/2010/main" val="379890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5B562-6613-13E0-E1F2-98D41DBD4614}"/>
            </a:ext>
          </a:extLst>
        </p:cNvPr>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8A752791-5714-610C-2FF0-0F74B45F19C4}"/>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4</a:t>
            </a:fld>
            <a:endParaRPr lang="en-ZA"/>
          </a:p>
        </p:txBody>
      </p:sp>
      <p:sp>
        <p:nvSpPr>
          <p:cNvPr id="8" name="Content Placeholder 2">
            <a:extLst>
              <a:ext uri="{FF2B5EF4-FFF2-40B4-BE49-F238E27FC236}">
                <a16:creationId xmlns:a16="http://schemas.microsoft.com/office/drawing/2014/main" id="{C2DD50DB-CFBA-386F-E6C1-C07B2ECBB854}"/>
              </a:ext>
            </a:extLst>
          </p:cNvPr>
          <p:cNvSpPr>
            <a:spLocks noGrp="1"/>
          </p:cNvSpPr>
          <p:nvPr/>
        </p:nvSpPr>
        <p:spPr>
          <a:xfrm>
            <a:off x="361681" y="1223493"/>
            <a:ext cx="11383851" cy="485902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30000"/>
              </a:spcBef>
              <a:spcAft>
                <a:spcPct val="0"/>
              </a:spcAft>
              <a:defRPr/>
            </a:pPr>
            <a:endParaRPr lang="en-ZA" altLang="en-US" sz="1400" kern="0" dirty="0"/>
          </a:p>
          <a:p>
            <a:pPr>
              <a:spcBef>
                <a:spcPct val="30000"/>
              </a:spcBef>
              <a:spcAft>
                <a:spcPct val="0"/>
              </a:spcAft>
              <a:defRPr/>
            </a:pPr>
            <a:endParaRPr lang="en-ZA" altLang="en-US" sz="1400" kern="0"/>
          </a:p>
          <a:p>
            <a:pPr>
              <a:spcBef>
                <a:spcPct val="30000"/>
              </a:spcBef>
              <a:spcAft>
                <a:spcPct val="0"/>
              </a:spcAft>
            </a:pPr>
            <a:endParaRPr lang="en-ZA" sz="1400"/>
          </a:p>
          <a:p>
            <a:pPr marL="0" indent="0">
              <a:buNone/>
            </a:pPr>
            <a:endParaRPr lang="en-US"/>
          </a:p>
        </p:txBody>
      </p:sp>
      <p:sp>
        <p:nvSpPr>
          <p:cNvPr id="9" name="Content Placeholder 2">
            <a:extLst>
              <a:ext uri="{FF2B5EF4-FFF2-40B4-BE49-F238E27FC236}">
                <a16:creationId xmlns:a16="http://schemas.microsoft.com/office/drawing/2014/main" id="{3C204E40-2B54-901B-3501-8AC0F0738BD8}"/>
              </a:ext>
            </a:extLst>
          </p:cNvPr>
          <p:cNvSpPr>
            <a:spLocks noGrp="1"/>
          </p:cNvSpPr>
          <p:nvPr/>
        </p:nvSpPr>
        <p:spPr>
          <a:xfrm>
            <a:off x="373404" y="1223493"/>
            <a:ext cx="11372128" cy="397979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30000"/>
              </a:spcBef>
              <a:spcAft>
                <a:spcPct val="0"/>
              </a:spcAft>
              <a:defRPr/>
            </a:pPr>
            <a:endParaRPr lang="en-ZA" sz="1400"/>
          </a:p>
          <a:p>
            <a:pPr marL="0" indent="0">
              <a:buNone/>
            </a:pPr>
            <a:endParaRPr lang="en-US"/>
          </a:p>
        </p:txBody>
      </p:sp>
      <p:sp>
        <p:nvSpPr>
          <p:cNvPr id="6" name="Title 5">
            <a:extLst>
              <a:ext uri="{FF2B5EF4-FFF2-40B4-BE49-F238E27FC236}">
                <a16:creationId xmlns:a16="http://schemas.microsoft.com/office/drawing/2014/main" id="{FC66B58F-5F32-74FD-CA1E-19107454D403}"/>
              </a:ext>
            </a:extLst>
          </p:cNvPr>
          <p:cNvSpPr>
            <a:spLocks noGrp="1"/>
          </p:cNvSpPr>
          <p:nvPr>
            <p:ph type="title"/>
          </p:nvPr>
        </p:nvSpPr>
        <p:spPr/>
        <p:txBody>
          <a:bodyPr/>
          <a:lstStyle/>
          <a:p>
            <a:r>
              <a:rPr lang="en-ZA" sz="3600" b="1" dirty="0"/>
              <a:t>GROUND RULES</a:t>
            </a:r>
            <a:br>
              <a:rPr lang="en-ZA" dirty="0"/>
            </a:br>
            <a:endParaRPr lang="en-ZA" dirty="0"/>
          </a:p>
        </p:txBody>
      </p:sp>
      <p:sp>
        <p:nvSpPr>
          <p:cNvPr id="11" name="Content Placeholder 10">
            <a:extLst>
              <a:ext uri="{FF2B5EF4-FFF2-40B4-BE49-F238E27FC236}">
                <a16:creationId xmlns:a16="http://schemas.microsoft.com/office/drawing/2014/main" id="{F64BF749-2C8A-F923-A857-A0E2759A057D}"/>
              </a:ext>
            </a:extLst>
          </p:cNvPr>
          <p:cNvSpPr>
            <a:spLocks noGrp="1"/>
          </p:cNvSpPr>
          <p:nvPr>
            <p:ph idx="1"/>
          </p:nvPr>
        </p:nvSpPr>
        <p:spPr/>
        <p:txBody>
          <a:bodyPr>
            <a:normAutofit lnSpcReduction="10000"/>
          </a:bodyPr>
          <a:lstStyle/>
          <a:p>
            <a:pPr>
              <a:lnSpc>
                <a:spcPct val="100000"/>
              </a:lnSpc>
            </a:pPr>
            <a:r>
              <a:rPr lang="en-ZA" sz="3200" dirty="0"/>
              <a:t>The meeting is recorded </a:t>
            </a:r>
          </a:p>
          <a:p>
            <a:pPr>
              <a:lnSpc>
                <a:spcPct val="100000"/>
              </a:lnSpc>
            </a:pPr>
            <a:r>
              <a:rPr lang="en-ZA" sz="3200" dirty="0"/>
              <a:t>Keep our cameras switched off </a:t>
            </a:r>
          </a:p>
          <a:p>
            <a:pPr>
              <a:lnSpc>
                <a:spcPct val="100000"/>
              </a:lnSpc>
            </a:pPr>
            <a:r>
              <a:rPr lang="en-ZA" sz="3200" dirty="0"/>
              <a:t>Silence all mobile devices to avoid interruptions</a:t>
            </a:r>
          </a:p>
          <a:p>
            <a:pPr>
              <a:lnSpc>
                <a:spcPct val="100000"/>
              </a:lnSpc>
            </a:pPr>
            <a:r>
              <a:rPr lang="en-ZA" sz="3200" dirty="0"/>
              <a:t>Stay muted throughout the meeting </a:t>
            </a:r>
          </a:p>
          <a:p>
            <a:pPr>
              <a:lnSpc>
                <a:spcPct val="100000"/>
              </a:lnSpc>
            </a:pPr>
            <a:r>
              <a:rPr lang="en-ZA" sz="3200" dirty="0"/>
              <a:t>There will NOT be a Question and Answer Session</a:t>
            </a:r>
          </a:p>
          <a:p>
            <a:pPr>
              <a:lnSpc>
                <a:spcPct val="100000"/>
              </a:lnSpc>
            </a:pPr>
            <a:r>
              <a:rPr lang="en-ZA" sz="3200" dirty="0"/>
              <a:t>All questions for Clarification must be emailed to the buyer at </a:t>
            </a:r>
            <a:r>
              <a:rPr lang="en-ZA" sz="3200" dirty="0">
                <a:hlinkClick r:id="rId2"/>
              </a:rPr>
              <a:t>matataon@eskom.co.za</a:t>
            </a:r>
            <a:r>
              <a:rPr lang="en-ZA" sz="3200" dirty="0"/>
              <a:t>, responses to the Questions will be posted on the Eskom Tender Bulletin and National Treasury eTender Portal. </a:t>
            </a:r>
          </a:p>
          <a:p>
            <a:endParaRPr lang="en-ZA" dirty="0"/>
          </a:p>
        </p:txBody>
      </p:sp>
    </p:spTree>
    <p:extLst>
      <p:ext uri="{BB962C8B-B14F-4D97-AF65-F5344CB8AC3E}">
        <p14:creationId xmlns:p14="http://schemas.microsoft.com/office/powerpoint/2010/main" val="507105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9750-F360-F808-C134-435DC06A6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2DE65B-3E26-B361-533B-382C0304B6B2}"/>
              </a:ext>
            </a:extLst>
          </p:cNvPr>
          <p:cNvSpPr>
            <a:spLocks noGrp="1"/>
          </p:cNvSpPr>
          <p:nvPr>
            <p:ph type="title"/>
          </p:nvPr>
        </p:nvSpPr>
        <p:spPr/>
        <p:txBody>
          <a:bodyPr/>
          <a:lstStyle/>
          <a:p>
            <a:r>
              <a:rPr lang="en-US" sz="3600" b="1" dirty="0">
                <a:cs typeface="Arial"/>
              </a:rPr>
              <a:t>MINUTES OF THE MEETING </a:t>
            </a:r>
            <a:endParaRPr lang="en-US" sz="3600" dirty="0"/>
          </a:p>
        </p:txBody>
      </p:sp>
      <p:sp>
        <p:nvSpPr>
          <p:cNvPr id="3" name="Content Placeholder 2">
            <a:extLst>
              <a:ext uri="{FF2B5EF4-FFF2-40B4-BE49-F238E27FC236}">
                <a16:creationId xmlns:a16="http://schemas.microsoft.com/office/drawing/2014/main" id="{5C7497B9-F62A-BADC-400C-E6E1D1946AE0}"/>
              </a:ext>
            </a:extLst>
          </p:cNvPr>
          <p:cNvSpPr>
            <a:spLocks noGrp="1"/>
          </p:cNvSpPr>
          <p:nvPr>
            <p:ph idx="1"/>
          </p:nvPr>
        </p:nvSpPr>
        <p:spPr/>
        <p:txBody>
          <a:bodyPr vert="horz" lIns="91440" tIns="45720" rIns="91440" bIns="45720" rtlCol="0" anchor="t">
            <a:normAutofit/>
          </a:bodyPr>
          <a:lstStyle/>
          <a:p>
            <a:pPr>
              <a:spcBef>
                <a:spcPct val="30000"/>
              </a:spcBef>
              <a:spcAft>
                <a:spcPct val="0"/>
              </a:spcAft>
              <a:defRPr/>
            </a:pPr>
            <a:endParaRPr lang="en-ZA" altLang="en-US" sz="1400" kern="0" dirty="0"/>
          </a:p>
          <a:p>
            <a:pPr>
              <a:lnSpc>
                <a:spcPct val="150000"/>
              </a:lnSpc>
              <a:spcBef>
                <a:spcPct val="30000"/>
              </a:spcBef>
              <a:spcAft>
                <a:spcPct val="0"/>
              </a:spcAft>
              <a:defRPr/>
            </a:pPr>
            <a:r>
              <a:rPr lang="en-ZA" sz="3200" dirty="0"/>
              <a:t>The Presentation will be uploaded onto the Eskom Tender Bulletin and National Treasury e Tender Portal after the meeting. </a:t>
            </a:r>
          </a:p>
          <a:p>
            <a:pPr>
              <a:lnSpc>
                <a:spcPct val="150000"/>
              </a:lnSpc>
              <a:spcBef>
                <a:spcPct val="30000"/>
              </a:spcBef>
              <a:spcAft>
                <a:spcPct val="0"/>
              </a:spcAft>
              <a:defRPr/>
            </a:pPr>
            <a:r>
              <a:rPr lang="en-ZA" sz="3200" dirty="0"/>
              <a:t>The Presentation will serve as Minutes of Tender Clarification Meeting.</a:t>
            </a:r>
          </a:p>
          <a:p>
            <a:pPr>
              <a:lnSpc>
                <a:spcPct val="150000"/>
              </a:lnSpc>
              <a:spcBef>
                <a:spcPct val="30000"/>
              </a:spcBef>
              <a:spcAft>
                <a:spcPct val="0"/>
              </a:spcAft>
              <a:defRPr/>
            </a:pPr>
            <a:endParaRPr lang="en-ZA" altLang="en-US" sz="3600" kern="0" dirty="0"/>
          </a:p>
          <a:p>
            <a:pPr>
              <a:lnSpc>
                <a:spcPct val="150000"/>
              </a:lnSpc>
              <a:spcBef>
                <a:spcPct val="30000"/>
              </a:spcBef>
              <a:spcAft>
                <a:spcPct val="0"/>
              </a:spcAft>
              <a:defRPr/>
            </a:pPr>
            <a:endParaRPr lang="en-ZA" altLang="en-US" sz="3600" kern="0" dirty="0"/>
          </a:p>
          <a:p>
            <a:pPr>
              <a:spcBef>
                <a:spcPct val="30000"/>
              </a:spcBef>
              <a:spcAft>
                <a:spcPct val="0"/>
              </a:spcAft>
            </a:pPr>
            <a:endParaRPr lang="en-ZA" sz="1400" dirty="0"/>
          </a:p>
          <a:p>
            <a:pPr marL="0" indent="0">
              <a:buNone/>
            </a:pPr>
            <a:endParaRPr lang="en-US" dirty="0"/>
          </a:p>
        </p:txBody>
      </p:sp>
      <p:sp>
        <p:nvSpPr>
          <p:cNvPr id="5" name="Slide Number Placeholder 5">
            <a:extLst>
              <a:ext uri="{FF2B5EF4-FFF2-40B4-BE49-F238E27FC236}">
                <a16:creationId xmlns:a16="http://schemas.microsoft.com/office/drawing/2014/main" id="{154BCFEF-CFE4-A9A9-D250-93FCE30796DC}"/>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5</a:t>
            </a:fld>
            <a:endParaRPr lang="en-ZA"/>
          </a:p>
        </p:txBody>
      </p:sp>
    </p:spTree>
    <p:extLst>
      <p:ext uri="{BB962C8B-B14F-4D97-AF65-F5344CB8AC3E}">
        <p14:creationId xmlns:p14="http://schemas.microsoft.com/office/powerpoint/2010/main" val="2933667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63D09-06A9-F903-648E-EF9943F72202}"/>
              </a:ext>
            </a:extLst>
          </p:cNvPr>
          <p:cNvSpPr>
            <a:spLocks noGrp="1"/>
          </p:cNvSpPr>
          <p:nvPr>
            <p:ph type="title"/>
          </p:nvPr>
        </p:nvSpPr>
        <p:spPr/>
        <p:txBody>
          <a:bodyPr/>
          <a:lstStyle/>
          <a:p>
            <a:r>
              <a:rPr lang="en-ZA" sz="3600" b="1" dirty="0"/>
              <a:t>TENDER INFORMATION</a:t>
            </a:r>
          </a:p>
        </p:txBody>
      </p:sp>
      <p:sp>
        <p:nvSpPr>
          <p:cNvPr id="3" name="Content Placeholder 2">
            <a:extLst>
              <a:ext uri="{FF2B5EF4-FFF2-40B4-BE49-F238E27FC236}">
                <a16:creationId xmlns:a16="http://schemas.microsoft.com/office/drawing/2014/main" id="{ADB9A8F7-1C66-B2C3-523F-C615ED8549CF}"/>
              </a:ext>
            </a:extLst>
          </p:cNvPr>
          <p:cNvSpPr>
            <a:spLocks noGrp="1"/>
          </p:cNvSpPr>
          <p:nvPr>
            <p:ph idx="1"/>
          </p:nvPr>
        </p:nvSpPr>
        <p:spPr/>
        <p:txBody>
          <a:bodyPr>
            <a:normAutofit/>
          </a:bodyPr>
          <a:lstStyle/>
          <a:p>
            <a:pPr>
              <a:lnSpc>
                <a:spcPct val="100000"/>
              </a:lnSpc>
            </a:pPr>
            <a:r>
              <a:rPr lang="en-ZA" sz="2800" dirty="0"/>
              <a:t>Enquiry Number: E2863DXKZNOU</a:t>
            </a:r>
          </a:p>
          <a:p>
            <a:pPr>
              <a:lnSpc>
                <a:spcPct val="100000"/>
              </a:lnSpc>
            </a:pPr>
            <a:r>
              <a:rPr lang="en-ZA" sz="2800" dirty="0"/>
              <a:t>Closing Date: 22 June 2026</a:t>
            </a:r>
          </a:p>
          <a:p>
            <a:pPr>
              <a:lnSpc>
                <a:spcPct val="100000"/>
              </a:lnSpc>
            </a:pPr>
            <a:r>
              <a:rPr lang="en-ZA" sz="2800" dirty="0"/>
              <a:t>Contract Duration: Thirty (30) Months</a:t>
            </a:r>
          </a:p>
          <a:p>
            <a:pPr>
              <a:lnSpc>
                <a:spcPct val="100000"/>
              </a:lnSpc>
            </a:pPr>
            <a:r>
              <a:rPr lang="en-ZA" sz="2800" dirty="0"/>
              <a:t>Tender submissions must be uploaded via the Eskom Tender bulletin site on the Eskom E- tendering page by deadline date:  </a:t>
            </a:r>
            <a:r>
              <a:rPr lang="en-ZA" sz="2800" dirty="0">
                <a:hlinkClick r:id="rId2"/>
              </a:rPr>
              <a:t>https://etendering.eskom.co.za</a:t>
            </a:r>
            <a:endParaRPr lang="en-ZA" sz="2800" dirty="0"/>
          </a:p>
          <a:p>
            <a:pPr>
              <a:lnSpc>
                <a:spcPct val="100000"/>
              </a:lnSpc>
            </a:pPr>
            <a:r>
              <a:rPr lang="en-ZA" sz="2800" u="sng" dirty="0"/>
              <a:t>NO LATE TENDERS WILL BE ACCEPTED</a:t>
            </a:r>
            <a:r>
              <a:rPr lang="en-ZA" sz="2800" dirty="0"/>
              <a:t>. Only tenders submitted at the correct closing date and time will be accepted. </a:t>
            </a:r>
          </a:p>
          <a:p>
            <a:pPr marL="0" indent="0">
              <a:lnSpc>
                <a:spcPct val="100000"/>
              </a:lnSpc>
              <a:buNone/>
            </a:pPr>
            <a:r>
              <a:rPr lang="en-ZA" sz="2800" dirty="0"/>
              <a:t>Refer to Invitation to Tender.</a:t>
            </a:r>
          </a:p>
          <a:p>
            <a:endParaRPr lang="en-ZA" sz="3600" dirty="0"/>
          </a:p>
          <a:p>
            <a:endParaRPr lang="en-ZA" dirty="0"/>
          </a:p>
        </p:txBody>
      </p:sp>
    </p:spTree>
    <p:extLst>
      <p:ext uri="{BB962C8B-B14F-4D97-AF65-F5344CB8AC3E}">
        <p14:creationId xmlns:p14="http://schemas.microsoft.com/office/powerpoint/2010/main" val="2805176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F382C-296A-F9AB-2494-32A3350F754F}"/>
              </a:ext>
            </a:extLst>
          </p:cNvPr>
          <p:cNvSpPr>
            <a:spLocks noGrp="1"/>
          </p:cNvSpPr>
          <p:nvPr>
            <p:ph type="title"/>
          </p:nvPr>
        </p:nvSpPr>
        <p:spPr/>
        <p:txBody>
          <a:bodyPr/>
          <a:lstStyle/>
          <a:p>
            <a:r>
              <a:rPr lang="en-US" sz="3600" b="1" dirty="0"/>
              <a:t>TENDER EVALUATION </a:t>
            </a:r>
          </a:p>
        </p:txBody>
      </p:sp>
      <p:sp>
        <p:nvSpPr>
          <p:cNvPr id="5" name="Content Placeholder 4">
            <a:extLst>
              <a:ext uri="{FF2B5EF4-FFF2-40B4-BE49-F238E27FC236}">
                <a16:creationId xmlns:a16="http://schemas.microsoft.com/office/drawing/2014/main" id="{2E8C332D-1A4C-8C05-2D73-FD8B16D76FFA}"/>
              </a:ext>
            </a:extLst>
          </p:cNvPr>
          <p:cNvSpPr>
            <a:spLocks noGrp="1"/>
          </p:cNvSpPr>
          <p:nvPr>
            <p:ph idx="1"/>
          </p:nvPr>
        </p:nvSpPr>
        <p:spPr>
          <a:xfrm>
            <a:off x="361681" y="1114816"/>
            <a:ext cx="11383851" cy="5606659"/>
          </a:xfrm>
        </p:spPr>
        <p:txBody>
          <a:bodyPr>
            <a:normAutofit/>
          </a:bodyPr>
          <a:lstStyle/>
          <a:p>
            <a:pPr marL="0" indent="0">
              <a:buNone/>
            </a:pPr>
            <a:r>
              <a:rPr lang="en-ZA" sz="2800" b="1" u="sng" dirty="0"/>
              <a:t>Evaluation Process And Criteria </a:t>
            </a:r>
            <a:endParaRPr lang="en-ZA" sz="2800" dirty="0"/>
          </a:p>
          <a:p>
            <a:pPr marL="0" indent="0">
              <a:buNone/>
            </a:pPr>
            <a:r>
              <a:rPr lang="en-ZA" sz="2800" b="1" dirty="0"/>
              <a:t>Step 1</a:t>
            </a:r>
            <a:r>
              <a:rPr lang="en-ZA" sz="2800" dirty="0"/>
              <a:t>: Basic Compliance/ Mandatory Commercial Requirements</a:t>
            </a:r>
          </a:p>
          <a:p>
            <a:pPr marL="0" indent="0">
              <a:buNone/>
            </a:pPr>
            <a:r>
              <a:rPr lang="en-ZA" sz="2800" b="1" dirty="0"/>
              <a:t>Step 2</a:t>
            </a:r>
            <a:r>
              <a:rPr lang="en-ZA" sz="2800" dirty="0"/>
              <a:t>: Functionality/Technical</a:t>
            </a:r>
          </a:p>
          <a:p>
            <a:pPr marL="0" indent="0">
              <a:buNone/>
            </a:pPr>
            <a:r>
              <a:rPr lang="en-ZA" sz="2800" b="1" dirty="0"/>
              <a:t>Step 3</a:t>
            </a:r>
            <a:r>
              <a:rPr lang="en-ZA" sz="2800" dirty="0"/>
              <a:t>: Price Analysis</a:t>
            </a:r>
          </a:p>
          <a:p>
            <a:pPr marL="0" indent="0">
              <a:buNone/>
            </a:pPr>
            <a:r>
              <a:rPr lang="en-ZA" sz="2800" b="1" dirty="0"/>
              <a:t>Step 4</a:t>
            </a:r>
            <a:r>
              <a:rPr lang="en-ZA" sz="2800" dirty="0"/>
              <a:t>: Drawing of lots (If applicable) </a:t>
            </a:r>
          </a:p>
          <a:p>
            <a:pPr marL="0" indent="0">
              <a:buNone/>
            </a:pPr>
            <a:r>
              <a:rPr lang="en-ZA" sz="2800" b="1" dirty="0"/>
              <a:t>Step 5</a:t>
            </a:r>
            <a:r>
              <a:rPr lang="en-ZA" sz="2800" dirty="0"/>
              <a:t>: Contractual Requirements: </a:t>
            </a:r>
          </a:p>
          <a:p>
            <a:r>
              <a:rPr lang="en-ZA" sz="2800" dirty="0"/>
              <a:t>Occupational Health and Safety </a:t>
            </a:r>
          </a:p>
          <a:p>
            <a:r>
              <a:rPr lang="en-ZA" sz="2800" dirty="0"/>
              <a:t>Environmental </a:t>
            </a:r>
          </a:p>
          <a:p>
            <a:r>
              <a:rPr lang="en-ZA" sz="2800" dirty="0"/>
              <a:t>Quality </a:t>
            </a:r>
          </a:p>
          <a:p>
            <a:r>
              <a:rPr lang="en-ZA" sz="2800" dirty="0"/>
              <a:t>SDL&amp;I Undertaking</a:t>
            </a:r>
          </a:p>
        </p:txBody>
      </p:sp>
      <p:sp>
        <p:nvSpPr>
          <p:cNvPr id="7" name="Slide Number Placeholder 5">
            <a:extLst>
              <a:ext uri="{FF2B5EF4-FFF2-40B4-BE49-F238E27FC236}">
                <a16:creationId xmlns:a16="http://schemas.microsoft.com/office/drawing/2014/main" id="{4AD0B430-38BD-E9AC-6414-6AAF42AFC92A}"/>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7</a:t>
            </a:fld>
            <a:endParaRPr lang="en-ZA"/>
          </a:p>
        </p:txBody>
      </p:sp>
    </p:spTree>
    <p:extLst>
      <p:ext uri="{BB962C8B-B14F-4D97-AF65-F5344CB8AC3E}">
        <p14:creationId xmlns:p14="http://schemas.microsoft.com/office/powerpoint/2010/main" val="1056968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300E8-1A85-9CF7-BBCA-5E415C8DE4AC}"/>
              </a:ext>
            </a:extLst>
          </p:cNvPr>
          <p:cNvSpPr>
            <a:spLocks noGrp="1"/>
          </p:cNvSpPr>
          <p:nvPr>
            <p:ph type="title"/>
          </p:nvPr>
        </p:nvSpPr>
        <p:spPr/>
        <p:txBody>
          <a:bodyPr/>
          <a:lstStyle/>
          <a:p>
            <a:r>
              <a:rPr lang="en-US" sz="3600" b="1" dirty="0"/>
              <a:t>TENDER EVALUATION </a:t>
            </a:r>
            <a:endParaRPr lang="en-ZA" sz="3600" dirty="0"/>
          </a:p>
        </p:txBody>
      </p:sp>
      <p:sp>
        <p:nvSpPr>
          <p:cNvPr id="3" name="Content Placeholder 2">
            <a:extLst>
              <a:ext uri="{FF2B5EF4-FFF2-40B4-BE49-F238E27FC236}">
                <a16:creationId xmlns:a16="http://schemas.microsoft.com/office/drawing/2014/main" id="{F19B296F-90E1-2F71-EBD7-DBCB1D09E2B3}"/>
              </a:ext>
            </a:extLst>
          </p:cNvPr>
          <p:cNvSpPr>
            <a:spLocks noGrp="1"/>
          </p:cNvSpPr>
          <p:nvPr>
            <p:ph idx="1"/>
          </p:nvPr>
        </p:nvSpPr>
        <p:spPr>
          <a:xfrm>
            <a:off x="361681" y="1077238"/>
            <a:ext cx="11383851" cy="5423770"/>
          </a:xfrm>
        </p:spPr>
        <p:txBody>
          <a:bodyPr>
            <a:normAutofit fontScale="92500" lnSpcReduction="20000"/>
          </a:bodyPr>
          <a:lstStyle/>
          <a:p>
            <a:pPr marL="0" indent="0">
              <a:buNone/>
            </a:pPr>
            <a:r>
              <a:rPr lang="en-US" sz="1900" b="1" u="sng" dirty="0"/>
              <a:t>BASIC COMPLIANCE AND MANDATORY EVALUATION  </a:t>
            </a:r>
          </a:p>
          <a:p>
            <a:r>
              <a:rPr lang="en-US" sz="1500" dirty="0"/>
              <a:t>Basic Compliance – (As per </a:t>
            </a:r>
            <a:r>
              <a:rPr lang="en-ZA" sz="1500" b="1" u="sng" dirty="0"/>
              <a:t>Page 8 of 69 </a:t>
            </a:r>
            <a:r>
              <a:rPr lang="en-ZA" sz="1500" dirty="0"/>
              <a:t>of the Invitation To Tender) </a:t>
            </a:r>
          </a:p>
          <a:p>
            <a:r>
              <a:rPr lang="en-ZA" sz="1500" dirty="0"/>
              <a:t>Mandatory Tender Returnables – (As per </a:t>
            </a:r>
            <a:r>
              <a:rPr lang="en-ZA" sz="1500" b="1" u="sng" dirty="0"/>
              <a:t>Page 9 of 69 </a:t>
            </a:r>
            <a:r>
              <a:rPr lang="en-ZA" sz="1500" dirty="0"/>
              <a:t>of the Invitation To Tender) </a:t>
            </a:r>
          </a:p>
          <a:p>
            <a:endParaRPr lang="en-US" sz="1500" dirty="0"/>
          </a:p>
          <a:p>
            <a:pPr marL="0" indent="0">
              <a:buNone/>
            </a:pPr>
            <a:r>
              <a:rPr lang="en-US" sz="1900" b="1" u="sng" dirty="0"/>
              <a:t>FUNCTIONALITY </a:t>
            </a:r>
          </a:p>
          <a:p>
            <a:r>
              <a:rPr lang="en-US" sz="1500" dirty="0"/>
              <a:t>Functionality will be evaluated as 100% technical requirements </a:t>
            </a:r>
          </a:p>
          <a:p>
            <a:r>
              <a:rPr lang="en-US" sz="1500" dirty="0"/>
              <a:t>Suppliers who meet the threshold of 75% will proceed to the next stage of the evaluation process </a:t>
            </a:r>
          </a:p>
          <a:p>
            <a:pPr marL="0" indent="0">
              <a:buNone/>
            </a:pPr>
            <a:endParaRPr lang="en-US" sz="1500" dirty="0"/>
          </a:p>
          <a:p>
            <a:pPr marL="0" indent="0">
              <a:buNone/>
            </a:pPr>
            <a:r>
              <a:rPr lang="en-US" sz="1900" b="1" u="sng" dirty="0"/>
              <a:t>PPPFA</a:t>
            </a:r>
          </a:p>
          <a:p>
            <a:r>
              <a:rPr lang="en-US" sz="1300" dirty="0"/>
              <a:t>Preference Point Scoring System (ranking of retenders) </a:t>
            </a:r>
          </a:p>
          <a:p>
            <a:r>
              <a:rPr lang="en-US" sz="1300" dirty="0"/>
              <a:t>As per Item </a:t>
            </a:r>
            <a:r>
              <a:rPr lang="en-ZA" sz="1300" dirty="0"/>
              <a:t>3.19 on </a:t>
            </a:r>
            <a:r>
              <a:rPr lang="en-ZA" sz="1300" b="1" u="sng" dirty="0"/>
              <a:t>Page 16 of 69 </a:t>
            </a:r>
            <a:r>
              <a:rPr lang="en-ZA" sz="1300" dirty="0"/>
              <a:t>of the Invitation to Tender </a:t>
            </a:r>
          </a:p>
          <a:p>
            <a:pPr marL="0" indent="0">
              <a:buNone/>
            </a:pPr>
            <a:endParaRPr lang="en-ZA" sz="1300" dirty="0"/>
          </a:p>
          <a:p>
            <a:pPr marL="0" indent="0">
              <a:buNone/>
            </a:pPr>
            <a:r>
              <a:rPr lang="en-ZA" sz="1900" b="1" u="sng" dirty="0"/>
              <a:t>CONTRACTUAL REQUIREMENTS </a:t>
            </a:r>
          </a:p>
          <a:p>
            <a:r>
              <a:rPr lang="en-ZA" sz="1500" dirty="0"/>
              <a:t>Occupational Health and Safety </a:t>
            </a:r>
          </a:p>
          <a:p>
            <a:r>
              <a:rPr lang="en-ZA" sz="1500" dirty="0"/>
              <a:t>Environmental </a:t>
            </a:r>
          </a:p>
          <a:p>
            <a:r>
              <a:rPr lang="en-ZA" sz="1500" dirty="0"/>
              <a:t>Quality </a:t>
            </a:r>
          </a:p>
          <a:p>
            <a:r>
              <a:rPr lang="en-ZA" sz="1500" dirty="0"/>
              <a:t>SDL&amp;I Undertaking</a:t>
            </a:r>
          </a:p>
          <a:p>
            <a:pPr marL="0" indent="0">
              <a:buNone/>
            </a:pPr>
            <a:r>
              <a:rPr lang="en-ZA" sz="1900" b="1" dirty="0"/>
              <a:t>NB: Suppliers are to meet the above Contractual Requirements Prior to Recommendation for Contract Award.</a:t>
            </a:r>
          </a:p>
          <a:p>
            <a:endParaRPr lang="en-ZA" dirty="0"/>
          </a:p>
          <a:p>
            <a:endParaRPr lang="en-ZA" dirty="0"/>
          </a:p>
        </p:txBody>
      </p:sp>
    </p:spTree>
    <p:extLst>
      <p:ext uri="{BB962C8B-B14F-4D97-AF65-F5344CB8AC3E}">
        <p14:creationId xmlns:p14="http://schemas.microsoft.com/office/powerpoint/2010/main" val="101829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6FFBA-50DC-5764-B6AD-FD98D3673E56}"/>
              </a:ext>
            </a:extLst>
          </p:cNvPr>
          <p:cNvSpPr>
            <a:spLocks noGrp="1"/>
          </p:cNvSpPr>
          <p:nvPr>
            <p:ph type="title"/>
          </p:nvPr>
        </p:nvSpPr>
        <p:spPr/>
        <p:txBody>
          <a:bodyPr/>
          <a:lstStyle/>
          <a:p>
            <a:r>
              <a:rPr lang="en-ZA" sz="3600" b="1" dirty="0"/>
              <a:t>EVALUATION OF PRICE</a:t>
            </a:r>
          </a:p>
        </p:txBody>
      </p:sp>
      <p:sp>
        <p:nvSpPr>
          <p:cNvPr id="3" name="Content Placeholder 2">
            <a:extLst>
              <a:ext uri="{FF2B5EF4-FFF2-40B4-BE49-F238E27FC236}">
                <a16:creationId xmlns:a16="http://schemas.microsoft.com/office/drawing/2014/main" id="{DB19C089-A71D-333F-77F8-9B70785A4663}"/>
              </a:ext>
            </a:extLst>
          </p:cNvPr>
          <p:cNvSpPr>
            <a:spLocks noGrp="1"/>
          </p:cNvSpPr>
          <p:nvPr>
            <p:ph idx="1"/>
          </p:nvPr>
        </p:nvSpPr>
        <p:spPr>
          <a:xfrm>
            <a:off x="361681" y="1223492"/>
            <a:ext cx="11383851" cy="5277515"/>
          </a:xfrm>
        </p:spPr>
        <p:txBody>
          <a:bodyPr>
            <a:normAutofit fontScale="92500"/>
          </a:bodyPr>
          <a:lstStyle/>
          <a:p>
            <a:pPr marL="0" indent="0">
              <a:lnSpc>
                <a:spcPct val="120000"/>
              </a:lnSpc>
              <a:buNone/>
            </a:pPr>
            <a:r>
              <a:rPr lang="en-ZA" sz="2000" b="1" dirty="0"/>
              <a:t>Prices will be evaluated as follows:</a:t>
            </a:r>
          </a:p>
          <a:p>
            <a:pPr marL="342900" indent="-342900">
              <a:lnSpc>
                <a:spcPct val="120000"/>
              </a:lnSpc>
              <a:buFont typeface="+mj-lt"/>
              <a:buAutoNum type="arabicPeriod"/>
            </a:pPr>
            <a:r>
              <a:rPr lang="en-ZA" sz="1800" dirty="0"/>
              <a:t>Inclusive of VAT.</a:t>
            </a:r>
          </a:p>
          <a:p>
            <a:pPr marL="342900" indent="-342900">
              <a:lnSpc>
                <a:spcPct val="120000"/>
              </a:lnSpc>
              <a:buFont typeface="+mj-lt"/>
              <a:buAutoNum type="arabicPeriod"/>
            </a:pPr>
            <a:r>
              <a:rPr lang="en-ZA" sz="1800" dirty="0"/>
              <a:t>Corrected for arithmetical errors.</a:t>
            </a:r>
          </a:p>
          <a:p>
            <a:pPr marL="342900" indent="-342900">
              <a:lnSpc>
                <a:spcPct val="120000"/>
              </a:lnSpc>
              <a:buFont typeface="+mj-lt"/>
              <a:buAutoNum type="arabicPeriod"/>
            </a:pPr>
            <a:r>
              <a:rPr lang="en-ZA" sz="1800" dirty="0"/>
              <a:t>Excluding contingencies in any bill of quantities or activity</a:t>
            </a:r>
          </a:p>
          <a:p>
            <a:pPr marL="342900" indent="-342900">
              <a:lnSpc>
                <a:spcPct val="120000"/>
              </a:lnSpc>
              <a:buFont typeface="+mj-lt"/>
              <a:buAutoNum type="arabicPeriod"/>
            </a:pPr>
            <a:r>
              <a:rPr lang="en-ZA" sz="1800" dirty="0"/>
              <a:t>Adjusted for any other acceptable variations, deviations, or alternative tenders submitted; and</a:t>
            </a:r>
          </a:p>
          <a:p>
            <a:pPr marL="342900" indent="-342900">
              <a:lnSpc>
                <a:spcPct val="120000"/>
              </a:lnSpc>
              <a:buFont typeface="+mj-lt"/>
              <a:buAutoNum type="arabicPeriod"/>
            </a:pPr>
            <a:r>
              <a:rPr lang="en-ZA" sz="1800" dirty="0"/>
              <a:t>Making a comparison of the Net Present Value of each adjusted tender based on the tendered programme (if provided) and prices, on the estimated effect of Price Adjustment Factors and rate of exchange fluctuations (if applicable) and on other evaluation parameters relating to uncertainty and risk, where applicable.</a:t>
            </a:r>
          </a:p>
          <a:p>
            <a:pPr marL="342900" indent="-342900">
              <a:lnSpc>
                <a:spcPct val="120000"/>
              </a:lnSpc>
              <a:buFont typeface="+mj-lt"/>
              <a:buAutoNum type="arabicPeriod"/>
            </a:pPr>
            <a:r>
              <a:rPr lang="en-ZA" sz="1800" dirty="0"/>
              <a:t>Unconditional discounts will be taken into account for evaluation purposes.</a:t>
            </a:r>
          </a:p>
          <a:p>
            <a:pPr marL="342900" indent="-342900">
              <a:lnSpc>
                <a:spcPct val="120000"/>
              </a:lnSpc>
              <a:buFont typeface="+mj-lt"/>
              <a:buAutoNum type="arabicPeriod"/>
            </a:pPr>
            <a:r>
              <a:rPr lang="en-ZA" sz="1800" dirty="0"/>
              <a:t>Conditional discounts will not be taken into account for evaluation purposes but will be implemented when payment is affected.</a:t>
            </a:r>
          </a:p>
          <a:p>
            <a:pPr marL="0" indent="0">
              <a:lnSpc>
                <a:spcPct val="120000"/>
              </a:lnSpc>
              <a:buNone/>
            </a:pPr>
            <a:r>
              <a:rPr lang="en-ZA" sz="1800" dirty="0"/>
              <a:t>The scoring will be based on the Price and BEE using the 80/20 rule. 80/20 preference point system is applicable for procurement of goods or services with Rand value equals to or below R50 million inclusive of VAT.</a:t>
            </a:r>
          </a:p>
        </p:txBody>
      </p:sp>
    </p:spTree>
    <p:extLst>
      <p:ext uri="{BB962C8B-B14F-4D97-AF65-F5344CB8AC3E}">
        <p14:creationId xmlns:p14="http://schemas.microsoft.com/office/powerpoint/2010/main" val="16409416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heme/theme1.xml><?xml version="1.0" encoding="utf-8"?>
<a:theme xmlns:a="http://schemas.openxmlformats.org/drawingml/2006/main" name="Office Theme">
  <a:themeElements>
    <a:clrScheme name="Eskom Wide">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858705"/>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2.xml><?xml version="1.0" encoding="utf-8"?>
<a:theme xmlns:a="http://schemas.openxmlformats.org/drawingml/2006/main" name="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4dbca21-f2bd-46c3-8661-a868e9bb899c" xsi:nil="true"/>
    <lcf76f155ced4ddcb4097134ff3c332f xmlns="3866e4d5-944d-4053-8460-e635d4a23d3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E1C797E46223444B9B64BC687590A08" ma:contentTypeVersion="12" ma:contentTypeDescription="Create a new document." ma:contentTypeScope="" ma:versionID="d93d8c918bdd3477ffd1a90989731fb8">
  <xsd:schema xmlns:xsd="http://www.w3.org/2001/XMLSchema" xmlns:xs="http://www.w3.org/2001/XMLSchema" xmlns:p="http://schemas.microsoft.com/office/2006/metadata/properties" xmlns:ns2="3866e4d5-944d-4053-8460-e635d4a23d3e" xmlns:ns3="d4dbca21-f2bd-46c3-8661-a868e9bb899c" targetNamespace="http://schemas.microsoft.com/office/2006/metadata/properties" ma:root="true" ma:fieldsID="9f937e2f7dcf84e3e218396dae335c53" ns2:_="" ns3:_="">
    <xsd:import namespace="3866e4d5-944d-4053-8460-e635d4a23d3e"/>
    <xsd:import namespace="d4dbca21-f2bd-46c3-8661-a868e9bb89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66e4d5-944d-4053-8460-e635d4a23d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5fa3029-581b-4330-9c67-5ed5a891eaa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4dbca21-f2bd-46c3-8661-a868e9bb89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692dc8e-7366-4d36-bb8c-c87750d4fcbc}" ma:internalName="TaxCatchAll" ma:showField="CatchAllData" ma:web="d4dbca21-f2bd-46c3-8661-a868e9bb89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75ADF6-FF55-4FFC-BA53-8A77FEA89285}">
  <ds:schemaRefs>
    <ds:schemaRef ds:uri="http://schemas.microsoft.com/sharepoint/v3/contenttype/forms"/>
  </ds:schemaRefs>
</ds:datastoreItem>
</file>

<file path=customXml/itemProps2.xml><?xml version="1.0" encoding="utf-8"?>
<ds:datastoreItem xmlns:ds="http://schemas.openxmlformats.org/officeDocument/2006/customXml" ds:itemID="{B33A1265-97A7-4CBC-A6B2-2EEAB6A71AD7}">
  <ds:schemaRefs>
    <ds:schemaRef ds:uri="2c7ddca0-f18f-4514-89ec-cfc256175ba5"/>
    <ds:schemaRef ds:uri="3866e4d5-944d-4053-8460-e635d4a23d3e"/>
    <ds:schemaRef ds:uri="d4dbca21-f2bd-46c3-8661-a868e9bb899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EE507EE-A15D-49C1-A032-C5D0791A1F68}">
  <ds:schemaRefs>
    <ds:schemaRef ds:uri="3866e4d5-944d-4053-8460-e635d4a23d3e"/>
    <ds:schemaRef ds:uri="d4dbca21-f2bd-46c3-8661-a868e9bb89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654</TotalTime>
  <Words>906</Words>
  <Application>Microsoft Office PowerPoint</Application>
  <PresentationFormat>Widescreen</PresentationFormat>
  <Paragraphs>132</Paragraphs>
  <Slides>13</Slides>
  <Notes>0</Notes>
  <HiddenSlides>5</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20" baseType="lpstr">
      <vt:lpstr>Arial</vt:lpstr>
      <vt:lpstr>Calibri</vt:lpstr>
      <vt:lpstr>Courier New</vt:lpstr>
      <vt:lpstr>Wingdings</vt:lpstr>
      <vt:lpstr>Office Theme</vt:lpstr>
      <vt:lpstr>Content Slide Master</vt:lpstr>
      <vt:lpstr>think-cell Slide</vt:lpstr>
      <vt:lpstr>COMMERCIAL – CLARIFICATION PRESENTATION:E2863DXKZNOU</vt:lpstr>
      <vt:lpstr>AGENDA </vt:lpstr>
      <vt:lpstr>PURPOSE OF THE MEETING</vt:lpstr>
      <vt:lpstr>GROUND RULES </vt:lpstr>
      <vt:lpstr>MINUTES OF THE MEETING </vt:lpstr>
      <vt:lpstr>TENDER INFORMATION</vt:lpstr>
      <vt:lpstr>TENDER EVALUATION </vt:lpstr>
      <vt:lpstr>TENDER EVALUATION </vt:lpstr>
      <vt:lpstr>EVALUATION OF PRICE</vt:lpstr>
      <vt:lpstr>RANKING OF TENDERS</vt:lpstr>
      <vt:lpstr>RANKING OF TENDERS</vt:lpstr>
      <vt:lpstr>GENERAL</vt:lpstr>
      <vt:lpstr>Conclusion</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White 16x9</dc:title>
  <dc:creator>Hanlie Smit</dc:creator>
  <cp:lastModifiedBy>Nakedi Matata</cp:lastModifiedBy>
  <cp:revision>338</cp:revision>
  <dcterms:created xsi:type="dcterms:W3CDTF">2020-01-06T09:48:40Z</dcterms:created>
  <dcterms:modified xsi:type="dcterms:W3CDTF">2026-06-09T07:41:49Z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0x0101004E1C797E46223444B9B64BC687590A08</vt:lpwstr>
  </property>
  <property fmtid="{D5CDD505-2E9C-101B-9397-08002B2CF9AE}" pid="3" name="MediaServiceImageTags">
    <vt:lpwstr/>
  </property>
</Properties>
</file>