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</p:sldMasterIdLst>
  <p:notesMasterIdLst>
    <p:notesMasterId r:id="rId26"/>
  </p:notesMasterIdLst>
  <p:sldIdLst>
    <p:sldId id="295" r:id="rId7"/>
    <p:sldId id="311" r:id="rId8"/>
    <p:sldId id="280" r:id="rId9"/>
    <p:sldId id="299" r:id="rId10"/>
    <p:sldId id="300" r:id="rId11"/>
    <p:sldId id="429" r:id="rId12"/>
    <p:sldId id="428" r:id="rId13"/>
    <p:sldId id="303" r:id="rId14"/>
    <p:sldId id="304" r:id="rId15"/>
    <p:sldId id="456" r:id="rId16"/>
    <p:sldId id="457" r:id="rId17"/>
    <p:sldId id="458" r:id="rId18"/>
    <p:sldId id="306" r:id="rId19"/>
    <p:sldId id="307" r:id="rId20"/>
    <p:sldId id="308" r:id="rId21"/>
    <p:sldId id="309" r:id="rId22"/>
    <p:sldId id="310" r:id="rId23"/>
    <p:sldId id="453" r:id="rId24"/>
    <p:sldId id="298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92"/>
    <a:srgbClr val="0000CC"/>
    <a:srgbClr val="0000FF"/>
    <a:srgbClr val="0033CC"/>
    <a:srgbClr val="256EFF"/>
    <a:srgbClr val="000099"/>
    <a:srgbClr val="000000"/>
    <a:srgbClr val="00518E"/>
    <a:srgbClr val="83725B"/>
    <a:srgbClr val="CDB6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rna Edmund" userId="8ae1355e-c8a6-4788-a0e0-221b2ff68eae" providerId="ADAL" clId="{5E7A7B28-AE8F-4DC8-8882-1C5E3467B0AE}"/>
    <pc:docChg chg="custSel modSld">
      <pc:chgData name="Derna Edmund" userId="8ae1355e-c8a6-4788-a0e0-221b2ff68eae" providerId="ADAL" clId="{5E7A7B28-AE8F-4DC8-8882-1C5E3467B0AE}" dt="2026-06-09T08:52:27.731" v="42" actId="20577"/>
      <pc:docMkLst>
        <pc:docMk/>
      </pc:docMkLst>
      <pc:sldChg chg="modSp mod">
        <pc:chgData name="Derna Edmund" userId="8ae1355e-c8a6-4788-a0e0-221b2ff68eae" providerId="ADAL" clId="{5E7A7B28-AE8F-4DC8-8882-1C5E3467B0AE}" dt="2026-06-09T08:52:27.731" v="42" actId="20577"/>
        <pc:sldMkLst>
          <pc:docMk/>
          <pc:sldMk cId="335524044" sldId="295"/>
        </pc:sldMkLst>
        <pc:spChg chg="mod">
          <ac:chgData name="Derna Edmund" userId="8ae1355e-c8a6-4788-a0e0-221b2ff68eae" providerId="ADAL" clId="{5E7A7B28-AE8F-4DC8-8882-1C5E3467B0AE}" dt="2026-06-09T08:52:27.731" v="42" actId="20577"/>
          <ac:spMkLst>
            <pc:docMk/>
            <pc:sldMk cId="335524044" sldId="295"/>
            <ac:spMk id="2" creationId="{5D783981-0676-B4BE-E2C1-016DCD399B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2026/06/09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BA004961-8F84-7A00-8084-71130F12F4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B39C5-994B-4D30-B7BB-8FAFD465CE90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C99AB108-623D-D261-2707-01DD55F339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D5CB53E0-3A7F-22D0-AF82-073D9D1265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79A43-8250-4DCD-AC9C-B2D671242491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169328236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D6CD6050-C93E-A5B8-ADF6-8A85984741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F35CD-80D1-43E2-8AED-2F85150E75A9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54091759-B64F-79AC-D3D0-C8FB7A3C51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DF69C725-7FEF-838A-D5BB-AA00D0DE74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37D6E-1147-4983-A909-34E85D4AD803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3987325035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866B8207-2CCB-7838-8910-34CC5D8305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9403C-5057-48AF-A23F-ADC616D86E41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8" name="Rectangle 38">
            <a:extLst>
              <a:ext uri="{FF2B5EF4-FFF2-40B4-BE49-F238E27FC236}">
                <a16:creationId xmlns:a16="http://schemas.microsoft.com/office/drawing/2014/main" id="{7424858F-34A0-D719-FB0F-50D01164DF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Rectangle 39">
            <a:extLst>
              <a:ext uri="{FF2B5EF4-FFF2-40B4-BE49-F238E27FC236}">
                <a16:creationId xmlns:a16="http://schemas.microsoft.com/office/drawing/2014/main" id="{300D94CB-3811-91D5-B91B-87F88DBD3B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CA7D3-C855-4E01-B85C-9F0996878EFC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085072766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7">
            <a:extLst>
              <a:ext uri="{FF2B5EF4-FFF2-40B4-BE49-F238E27FC236}">
                <a16:creationId xmlns:a16="http://schemas.microsoft.com/office/drawing/2014/main" id="{9A5A5AD2-9CD6-ABF8-BAE5-728A8A9E52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88BE5-34EB-4351-80E0-196F66B3AEC0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4" name="Rectangle 38">
            <a:extLst>
              <a:ext uri="{FF2B5EF4-FFF2-40B4-BE49-F238E27FC236}">
                <a16:creationId xmlns:a16="http://schemas.microsoft.com/office/drawing/2014/main" id="{51342BE2-9319-1EB4-0089-4066337F6B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7B263147-A4BF-4571-54FF-98DB4543C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27130-99C8-4351-8A08-A5A4854E355D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137214989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>
            <a:extLst>
              <a:ext uri="{FF2B5EF4-FFF2-40B4-BE49-F238E27FC236}">
                <a16:creationId xmlns:a16="http://schemas.microsoft.com/office/drawing/2014/main" id="{D2FEF5D4-ADA8-8FC0-69E0-27746AD357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D121E-8E88-48E8-BFA6-68800D5FA146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3" name="Rectangle 38">
            <a:extLst>
              <a:ext uri="{FF2B5EF4-FFF2-40B4-BE49-F238E27FC236}">
                <a16:creationId xmlns:a16="http://schemas.microsoft.com/office/drawing/2014/main" id="{463CED6A-5200-7598-C26A-9F29E5C6B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39">
            <a:extLst>
              <a:ext uri="{FF2B5EF4-FFF2-40B4-BE49-F238E27FC236}">
                <a16:creationId xmlns:a16="http://schemas.microsoft.com/office/drawing/2014/main" id="{54F494BA-9CF2-4975-F2CD-1EC022FA3A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EAA9F-6554-4118-979D-6189A566211F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95341898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7D6C01A9-79DC-C52B-061A-8C06F1310D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A7C65-2960-4D52-82C3-B279B21AF196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8BD2D6BB-4E38-D4A0-7E5C-5C49DAAEEA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20D7A7E9-4CD2-3A6E-4EBD-6F8777C711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D1942-9B4D-473D-9C36-22ABE9898D5E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69140288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DAD0F328-4287-17A9-57EE-8E23C39CA4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6A260-B8EE-4696-81A6-18F9889090D9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5165E6A6-80AC-F29E-C513-90D0754A74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7D9F2D25-72F2-9749-FB5F-BA9D29CF10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950DB-E61F-4D00-9BFC-A7687B020C1D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983474557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3083B0B1-28D9-36A6-51B8-62FA59608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3A8BC-04D8-410E-B9DC-D54BD16507DF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792392ED-C89E-5D89-9D12-7154EE3550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22A696BD-5BEE-7331-FCDB-B092F0E74E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DF136-EBBC-4AF4-B489-2B41B91A9C77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701183562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0C4A2F8D-0E63-CEC3-4EF9-8087E18BD2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39784-5088-4178-B171-8B15027862FA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DE6D5EEB-12B6-358F-7F41-821B680245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2FDFBCD4-CF51-3482-B96E-106407ACD4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7C16B-F754-4E82-81BB-826F53CDF9CA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1864570622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BE14B35F-E497-C078-5767-0B56C2E71B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15292-04B2-4C4F-AFBD-047B3BEC21C1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94AC6AB9-FAE1-85A0-FC52-A3B7CB1D0E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>
            <a:extLst>
              <a:ext uri="{FF2B5EF4-FFF2-40B4-BE49-F238E27FC236}">
                <a16:creationId xmlns:a16="http://schemas.microsoft.com/office/drawing/2014/main" id="{42AC0943-B10F-1A9B-573F-94BC49D478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B19DF-EA33-4EDB-9606-A5FE93D0A6D8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40881953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82085" y="1436689"/>
            <a:ext cx="11171767" cy="5045075"/>
          </a:xfrm>
        </p:spPr>
        <p:txBody>
          <a:bodyPr/>
          <a:lstStyle/>
          <a:p>
            <a:pPr lvl="0"/>
            <a:endParaRPr lang="en-ZA" noProof="0" dirty="0"/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F218A551-E8F9-B8B2-2F29-F92F4E1615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F52AE-01E9-45DD-8E04-6A124FD4F9A8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44F3CBA1-0F7A-E843-ABDE-65E5AC3BAC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73E2C0DB-1A44-A50B-F9FD-8A2BC25721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35058-1B9B-4F64-823C-84C5242A6C7C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366415836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0">
            <a:extLst>
              <a:ext uri="{FF2B5EF4-FFF2-40B4-BE49-F238E27FC236}">
                <a16:creationId xmlns:a16="http://schemas.microsoft.com/office/drawing/2014/main" id="{8B78B1AA-470E-5A18-AC4E-7B13C129235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3" name="Picture 148" descr="logo small">
              <a:extLst>
                <a:ext uri="{FF2B5EF4-FFF2-40B4-BE49-F238E27FC236}">
                  <a16:creationId xmlns:a16="http://schemas.microsoft.com/office/drawing/2014/main" id="{7B6BEAFA-001B-1F0C-5775-D3E84A5C1A2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91">
              <a:extLst>
                <a:ext uri="{FF2B5EF4-FFF2-40B4-BE49-F238E27FC236}">
                  <a16:creationId xmlns:a16="http://schemas.microsoft.com/office/drawing/2014/main" id="{018C33B6-83F9-2B50-EED4-B2EFA05181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pic>
          <p:nvPicPr>
            <p:cNvPr id="5" name="Picture 23" descr="dd">
              <a:extLst>
                <a:ext uri="{FF2B5EF4-FFF2-40B4-BE49-F238E27FC236}">
                  <a16:creationId xmlns:a16="http://schemas.microsoft.com/office/drawing/2014/main" id="{DC4C25A0-E3F3-E11F-881D-9A9AED800F9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Oval 101">
              <a:extLst>
                <a:ext uri="{FF2B5EF4-FFF2-40B4-BE49-F238E27FC236}">
                  <a16:creationId xmlns:a16="http://schemas.microsoft.com/office/drawing/2014/main" id="{995D9D10-99B5-9FE6-A2DE-99066173EB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7" name="Oval 102" descr="coolers">
              <a:extLst>
                <a:ext uri="{FF2B5EF4-FFF2-40B4-BE49-F238E27FC236}">
                  <a16:creationId xmlns:a16="http://schemas.microsoft.com/office/drawing/2014/main" id="{B9EE9CE9-2D67-BA56-B8DC-CAB88BDB43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8" name="Oval 103">
              <a:extLst>
                <a:ext uri="{FF2B5EF4-FFF2-40B4-BE49-F238E27FC236}">
                  <a16:creationId xmlns:a16="http://schemas.microsoft.com/office/drawing/2014/main" id="{A9841658-E867-5EFB-5B02-95E44A3DB5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9" name="Oval 104">
              <a:extLst>
                <a:ext uri="{FF2B5EF4-FFF2-40B4-BE49-F238E27FC236}">
                  <a16:creationId xmlns:a16="http://schemas.microsoft.com/office/drawing/2014/main" id="{44C34687-CC7E-F190-D923-6914697FED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0" name="Oval 105">
              <a:extLst>
                <a:ext uri="{FF2B5EF4-FFF2-40B4-BE49-F238E27FC236}">
                  <a16:creationId xmlns:a16="http://schemas.microsoft.com/office/drawing/2014/main" id="{9A475D01-E7D3-EB23-7A55-C4158A294A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1" name="Oval 106">
              <a:extLst>
                <a:ext uri="{FF2B5EF4-FFF2-40B4-BE49-F238E27FC236}">
                  <a16:creationId xmlns:a16="http://schemas.microsoft.com/office/drawing/2014/main" id="{F761727C-7F38-BDC0-0C9E-5656E4AFE7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2" name="Oval 107">
              <a:extLst>
                <a:ext uri="{FF2B5EF4-FFF2-40B4-BE49-F238E27FC236}">
                  <a16:creationId xmlns:a16="http://schemas.microsoft.com/office/drawing/2014/main" id="{945D301B-54A4-17E4-567D-A5A1E7FB66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3" name="Oval 108">
              <a:extLst>
                <a:ext uri="{FF2B5EF4-FFF2-40B4-BE49-F238E27FC236}">
                  <a16:creationId xmlns:a16="http://schemas.microsoft.com/office/drawing/2014/main" id="{F3CA0B1D-2D5A-3240-6F69-2E39D04BB0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4" name="Oval 109">
              <a:extLst>
                <a:ext uri="{FF2B5EF4-FFF2-40B4-BE49-F238E27FC236}">
                  <a16:creationId xmlns:a16="http://schemas.microsoft.com/office/drawing/2014/main" id="{0C8E9800-61D9-B767-F3EA-117834F92FF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5" name="Oval 110">
              <a:extLst>
                <a:ext uri="{FF2B5EF4-FFF2-40B4-BE49-F238E27FC236}">
                  <a16:creationId xmlns:a16="http://schemas.microsoft.com/office/drawing/2014/main" id="{309FA59E-5340-160E-E8F0-74C032DA62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6" name="Oval 111">
              <a:extLst>
                <a:ext uri="{FF2B5EF4-FFF2-40B4-BE49-F238E27FC236}">
                  <a16:creationId xmlns:a16="http://schemas.microsoft.com/office/drawing/2014/main" id="{C4B3E6CC-FB31-D05B-3090-BAF523F3AE2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7" name="Oval 112">
              <a:extLst>
                <a:ext uri="{FF2B5EF4-FFF2-40B4-BE49-F238E27FC236}">
                  <a16:creationId xmlns:a16="http://schemas.microsoft.com/office/drawing/2014/main" id="{895835A4-6EFB-2EBF-AD4F-78C621E8DD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8" name="Oval 113">
              <a:extLst>
                <a:ext uri="{FF2B5EF4-FFF2-40B4-BE49-F238E27FC236}">
                  <a16:creationId xmlns:a16="http://schemas.microsoft.com/office/drawing/2014/main" id="{3E33B944-BE68-1469-11B4-81E884CE05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19" name="Oval 114">
              <a:extLst>
                <a:ext uri="{FF2B5EF4-FFF2-40B4-BE49-F238E27FC236}">
                  <a16:creationId xmlns:a16="http://schemas.microsoft.com/office/drawing/2014/main" id="{36144E79-C6F7-82D8-126D-0B43C8E791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0" name="Oval 115">
              <a:extLst>
                <a:ext uri="{FF2B5EF4-FFF2-40B4-BE49-F238E27FC236}">
                  <a16:creationId xmlns:a16="http://schemas.microsoft.com/office/drawing/2014/main" id="{3822E2C8-B7E6-445F-87F3-51C36B36279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1" name="Oval 116">
              <a:extLst>
                <a:ext uri="{FF2B5EF4-FFF2-40B4-BE49-F238E27FC236}">
                  <a16:creationId xmlns:a16="http://schemas.microsoft.com/office/drawing/2014/main" id="{5A6C4700-0A92-0007-5F2A-557E354BC5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2" name="Oval 117">
              <a:extLst>
                <a:ext uri="{FF2B5EF4-FFF2-40B4-BE49-F238E27FC236}">
                  <a16:creationId xmlns:a16="http://schemas.microsoft.com/office/drawing/2014/main" id="{5F25F292-DB9D-E1B1-8C35-813F0DE1CC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3" name="Oval 118" descr="face">
              <a:extLst>
                <a:ext uri="{FF2B5EF4-FFF2-40B4-BE49-F238E27FC236}">
                  <a16:creationId xmlns:a16="http://schemas.microsoft.com/office/drawing/2014/main" id="{C6B14A01-756F-4954-1160-405D45C3CC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4" name="Oval 119">
              <a:extLst>
                <a:ext uri="{FF2B5EF4-FFF2-40B4-BE49-F238E27FC236}">
                  <a16:creationId xmlns:a16="http://schemas.microsoft.com/office/drawing/2014/main" id="{F22D9ADF-87EA-275B-0CCA-DEED422593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5" name="Oval 120">
              <a:extLst>
                <a:ext uri="{FF2B5EF4-FFF2-40B4-BE49-F238E27FC236}">
                  <a16:creationId xmlns:a16="http://schemas.microsoft.com/office/drawing/2014/main" id="{94333508-2DFA-AB73-38CF-2F063591CB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6" name="Oval 121">
              <a:extLst>
                <a:ext uri="{FF2B5EF4-FFF2-40B4-BE49-F238E27FC236}">
                  <a16:creationId xmlns:a16="http://schemas.microsoft.com/office/drawing/2014/main" id="{CC412125-CF5E-2685-DABF-D5F26F68BD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7" name="Oval 122">
              <a:extLst>
                <a:ext uri="{FF2B5EF4-FFF2-40B4-BE49-F238E27FC236}">
                  <a16:creationId xmlns:a16="http://schemas.microsoft.com/office/drawing/2014/main" id="{6B938EC0-CC78-386F-BA1E-359BC2BCF1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8" name="Oval 123">
              <a:extLst>
                <a:ext uri="{FF2B5EF4-FFF2-40B4-BE49-F238E27FC236}">
                  <a16:creationId xmlns:a16="http://schemas.microsoft.com/office/drawing/2014/main" id="{A7F0ACBB-C357-132A-23C6-C6E9EB3C5E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29" name="Oval 124">
              <a:extLst>
                <a:ext uri="{FF2B5EF4-FFF2-40B4-BE49-F238E27FC236}">
                  <a16:creationId xmlns:a16="http://schemas.microsoft.com/office/drawing/2014/main" id="{B84D0CE2-B89C-1137-3D20-3D3FA5445C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0" name="Oval 125">
              <a:extLst>
                <a:ext uri="{FF2B5EF4-FFF2-40B4-BE49-F238E27FC236}">
                  <a16:creationId xmlns:a16="http://schemas.microsoft.com/office/drawing/2014/main" id="{BA58CA84-EB23-A1D2-7A3F-3546CE0F52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1" name="Oval 126">
              <a:extLst>
                <a:ext uri="{FF2B5EF4-FFF2-40B4-BE49-F238E27FC236}">
                  <a16:creationId xmlns:a16="http://schemas.microsoft.com/office/drawing/2014/main" id="{793FA2D5-6022-82D8-FEA8-C643FD0E06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2" name="Oval 127">
              <a:extLst>
                <a:ext uri="{FF2B5EF4-FFF2-40B4-BE49-F238E27FC236}">
                  <a16:creationId xmlns:a16="http://schemas.microsoft.com/office/drawing/2014/main" id="{56167432-FB27-69D2-081B-ABFD227D08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3" name="Oval 128" descr="new smal workers">
              <a:extLst>
                <a:ext uri="{FF2B5EF4-FFF2-40B4-BE49-F238E27FC236}">
                  <a16:creationId xmlns:a16="http://schemas.microsoft.com/office/drawing/2014/main" id="{96337DB7-81E5-F0AB-7723-BB1330181C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4" name="Oval 129">
              <a:extLst>
                <a:ext uri="{FF2B5EF4-FFF2-40B4-BE49-F238E27FC236}">
                  <a16:creationId xmlns:a16="http://schemas.microsoft.com/office/drawing/2014/main" id="{90C374BA-9BEF-880A-CFF5-4B568ABAA7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5" name="Oval 130">
              <a:extLst>
                <a:ext uri="{FF2B5EF4-FFF2-40B4-BE49-F238E27FC236}">
                  <a16:creationId xmlns:a16="http://schemas.microsoft.com/office/drawing/2014/main" id="{DDFF90F2-F3F5-7C7E-AE5A-3DBAEA6644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6" name="Oval 131">
              <a:extLst>
                <a:ext uri="{FF2B5EF4-FFF2-40B4-BE49-F238E27FC236}">
                  <a16:creationId xmlns:a16="http://schemas.microsoft.com/office/drawing/2014/main" id="{3D8EF0A6-1C44-E574-9F60-3DADB68CDD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7" name="Oval 132">
              <a:extLst>
                <a:ext uri="{FF2B5EF4-FFF2-40B4-BE49-F238E27FC236}">
                  <a16:creationId xmlns:a16="http://schemas.microsoft.com/office/drawing/2014/main" id="{3E73EE57-9154-3F27-3D26-05BE7E037A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8" name="Oval 133">
              <a:extLst>
                <a:ext uri="{FF2B5EF4-FFF2-40B4-BE49-F238E27FC236}">
                  <a16:creationId xmlns:a16="http://schemas.microsoft.com/office/drawing/2014/main" id="{615092B4-92B7-6B3C-33A5-B0C8AF725B8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39" name="Oval 134">
              <a:extLst>
                <a:ext uri="{FF2B5EF4-FFF2-40B4-BE49-F238E27FC236}">
                  <a16:creationId xmlns:a16="http://schemas.microsoft.com/office/drawing/2014/main" id="{F7D8D5D8-AB21-6C2E-3411-CC6C4F83DE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0" name="Oval 135">
              <a:extLst>
                <a:ext uri="{FF2B5EF4-FFF2-40B4-BE49-F238E27FC236}">
                  <a16:creationId xmlns:a16="http://schemas.microsoft.com/office/drawing/2014/main" id="{6E069D2F-DCC7-8214-7CA1-F7595BBF5C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1" name="Oval 136">
              <a:extLst>
                <a:ext uri="{FF2B5EF4-FFF2-40B4-BE49-F238E27FC236}">
                  <a16:creationId xmlns:a16="http://schemas.microsoft.com/office/drawing/2014/main" id="{F642DB4B-7084-B1C8-E848-8629506B15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2" name="Oval 137">
              <a:extLst>
                <a:ext uri="{FF2B5EF4-FFF2-40B4-BE49-F238E27FC236}">
                  <a16:creationId xmlns:a16="http://schemas.microsoft.com/office/drawing/2014/main" id="{2285B11F-2AE0-7E34-2545-F9622DF49D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3" name="Oval 138" descr="boom">
              <a:extLst>
                <a:ext uri="{FF2B5EF4-FFF2-40B4-BE49-F238E27FC236}">
                  <a16:creationId xmlns:a16="http://schemas.microsoft.com/office/drawing/2014/main" id="{4514B57F-5C9D-7AB9-5F5C-B5B0CC8891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4" name="Oval 139">
              <a:extLst>
                <a:ext uri="{FF2B5EF4-FFF2-40B4-BE49-F238E27FC236}">
                  <a16:creationId xmlns:a16="http://schemas.microsoft.com/office/drawing/2014/main" id="{2C2109FF-C5AD-0F25-465C-98322C8653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5" name="Oval 140">
              <a:extLst>
                <a:ext uri="{FF2B5EF4-FFF2-40B4-BE49-F238E27FC236}">
                  <a16:creationId xmlns:a16="http://schemas.microsoft.com/office/drawing/2014/main" id="{0BF0C432-E73E-00DD-9A2D-B85237ABDC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  <p:sp>
          <p:nvSpPr>
            <p:cNvPr id="46" name="Oval 141">
              <a:extLst>
                <a:ext uri="{FF2B5EF4-FFF2-40B4-BE49-F238E27FC236}">
                  <a16:creationId xmlns:a16="http://schemas.microsoft.com/office/drawing/2014/main" id="{D8B87DD7-F69A-16F7-5938-F473D492A4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 dirty="0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390010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CEAF75F6-5AA8-20C9-2732-A05F664B51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C8D52-DCF7-4266-A976-DCAF38C84B09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B4136E7A-76C6-49F6-D970-B70A94A7B9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BFEFC8CF-A327-44D3-5268-B2D7942034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D95E1-849E-4009-925A-B7D4F85D4E36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127649852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>
            <a:extLst>
              <a:ext uri="{FF2B5EF4-FFF2-40B4-BE49-F238E27FC236}">
                <a16:creationId xmlns:a16="http://schemas.microsoft.com/office/drawing/2014/main" id="{6BBFBC1C-6CBA-B217-71F7-3A0D9B71F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7" descr="topsolid">
            <a:extLst>
              <a:ext uri="{FF2B5EF4-FFF2-40B4-BE49-F238E27FC236}">
                <a16:creationId xmlns:a16="http://schemas.microsoft.com/office/drawing/2014/main" id="{29BE77EF-2243-0E07-D3AD-FA1009F5A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>
            <a:extLst>
              <a:ext uri="{FF2B5EF4-FFF2-40B4-BE49-F238E27FC236}">
                <a16:creationId xmlns:a16="http://schemas.microsoft.com/office/drawing/2014/main" id="{B3BC834A-E389-0F5E-1021-766EA87183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title style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E2884861-1AEA-9D4B-AFC3-69F6B8724D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text styles</a:t>
            </a:r>
          </a:p>
          <a:p>
            <a:pPr lvl="1"/>
            <a:r>
              <a:rPr lang="en-ZA" altLang="en-US"/>
              <a:t>Second level</a:t>
            </a:r>
          </a:p>
          <a:p>
            <a:pPr lvl="2"/>
            <a:r>
              <a:rPr lang="en-ZA" altLang="en-US"/>
              <a:t>Third level</a:t>
            </a:r>
          </a:p>
          <a:p>
            <a:pPr lvl="3"/>
            <a:r>
              <a:rPr lang="en-ZA" altLang="en-US"/>
              <a:t>Fourth level</a:t>
            </a:r>
          </a:p>
          <a:p>
            <a:pPr lvl="4"/>
            <a:r>
              <a:rPr lang="en-ZA" altLang="en-US"/>
              <a:t>Fifth level</a:t>
            </a:r>
          </a:p>
        </p:txBody>
      </p:sp>
      <p:sp>
        <p:nvSpPr>
          <p:cNvPr id="1061" name="Rectangle 37">
            <a:extLst>
              <a:ext uri="{FF2B5EF4-FFF2-40B4-BE49-F238E27FC236}">
                <a16:creationId xmlns:a16="http://schemas.microsoft.com/office/drawing/2014/main" id="{56333B75-E1FF-4873-C7EE-709F269F27F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E150D6-233D-47D8-ACB3-183E9C9BBB18}" type="datetime1">
              <a:rPr lang="en-ZA"/>
              <a:pPr>
                <a:defRPr/>
              </a:pPr>
              <a:t>2026/06/09</a:t>
            </a:fld>
            <a:endParaRPr lang="en-ZA" dirty="0"/>
          </a:p>
        </p:txBody>
      </p:sp>
      <p:sp>
        <p:nvSpPr>
          <p:cNvPr id="1062" name="Rectangle 38">
            <a:extLst>
              <a:ext uri="{FF2B5EF4-FFF2-40B4-BE49-F238E27FC236}">
                <a16:creationId xmlns:a16="http://schemas.microsoft.com/office/drawing/2014/main" id="{35BFDFAB-B418-9C37-31D8-16959B5EAB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5" y="6453189"/>
            <a:ext cx="3839633" cy="2682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>
            <a:extLst>
              <a:ext uri="{FF2B5EF4-FFF2-40B4-BE49-F238E27FC236}">
                <a16:creationId xmlns:a16="http://schemas.microsoft.com/office/drawing/2014/main" id="{1691CFA5-DB03-E825-7E53-E36BA70B41C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3485AD28-5593-45B2-8A20-65065997F189}" type="slidenum">
              <a:rPr lang="en-ZA" altLang="en-US"/>
              <a:pPr>
                <a:defRPr/>
              </a:pPr>
              <a:t>‹#›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207096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238" y="2005985"/>
            <a:ext cx="7295501" cy="676275"/>
          </a:xfrm>
        </p:spPr>
        <p:txBody>
          <a:bodyPr>
            <a:noAutofit/>
          </a:bodyPr>
          <a:lstStyle/>
          <a:p>
            <a:pPr algn="just">
              <a:buNone/>
            </a:pPr>
            <a:br>
              <a:rPr lang="en-US" sz="2200" dirty="0"/>
            </a:br>
            <a:r>
              <a:rPr lang="en-US" sz="2000" dirty="0"/>
              <a:t>Supplier Development Localisation &amp; Industrialisation (SDL&amp;I) </a:t>
            </a:r>
            <a:r>
              <a:rPr lang="en-US" sz="2000" dirty="0" err="1"/>
              <a:t>CentralEast</a:t>
            </a:r>
            <a:r>
              <a:rPr lang="en-US" sz="2000" dirty="0"/>
              <a:t> Cluster – Electrification </a:t>
            </a:r>
            <a:r>
              <a:rPr lang="en-US" sz="2000"/>
              <a:t>Household Connections</a:t>
            </a:r>
            <a:endParaRPr lang="en-US" sz="2000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0238" y="2924226"/>
            <a:ext cx="7295501" cy="365126"/>
          </a:xfrm>
        </p:spPr>
        <p:txBody>
          <a:bodyPr/>
          <a:lstStyle/>
          <a:p>
            <a:r>
              <a:rPr lang="en-US" dirty="0"/>
              <a:t>Derna Edmund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Date: 09 June 2026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5F77460-8E9F-1567-7170-702027539A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1208-B0E8-4007-C7A2-5E9E0474E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Documents to be Submitted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FC965-2E1A-AC3F-EBFD-FDD461BA3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ZA" sz="2800" b="0" i="0" u="none" strike="noStrike" kern="1200" cap="none" spc="0" normalizeH="0" baseline="0" noProof="0" dirty="0">
                <a:ln>
                  <a:noFill/>
                </a:ln>
                <a:solidFill>
                  <a:srgbClr val="1D3E88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Proof of ownership / shareholding (preferably CIPC documentation) inclusive of shareholding breakdown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ZA" sz="2800" b="0" i="0" u="none" strike="noStrike" kern="1200" cap="none" spc="0" normalizeH="0" baseline="0" noProof="0" dirty="0">
                <a:ln>
                  <a:noFill/>
                </a:ln>
                <a:solidFill>
                  <a:srgbClr val="1D3E88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Shareholders certificates where applicable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ZA" sz="2800" b="0" i="0" u="none" strike="noStrike" kern="1200" cap="none" spc="0" normalizeH="0" baseline="0" noProof="0" dirty="0">
                <a:ln>
                  <a:noFill/>
                </a:ln>
                <a:solidFill>
                  <a:srgbClr val="1D3E88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 copies of shareholder(s) or owners of the business</a:t>
            </a:r>
            <a:endParaRPr kumimoji="0" lang="en-ZA" sz="2800" b="0" i="0" u="none" strike="noStrike" kern="1200" cap="none" spc="0" normalizeH="0" baseline="0" noProof="0" dirty="0">
              <a:ln>
                <a:noFill/>
              </a:ln>
              <a:solidFill>
                <a:srgbClr val="1D3E88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ZA" sz="2800" b="0" i="0" u="none" strike="noStrike" kern="1200" cap="none" spc="0" normalizeH="0" baseline="0" noProof="0" dirty="0">
                <a:ln>
                  <a:noFill/>
                </a:ln>
                <a:solidFill>
                  <a:srgbClr val="1D3E88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Proof of disability of owner of the company (where applicable)</a:t>
            </a:r>
            <a:endParaRPr kumimoji="0" lang="en-ZA" sz="2800" b="0" i="0" u="none" strike="noStrike" kern="1200" cap="none" spc="0" normalizeH="0" baseline="0" noProof="0" dirty="0">
              <a:ln>
                <a:noFill/>
              </a:ln>
              <a:solidFill>
                <a:srgbClr val="1D3E88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47206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5018F-2E39-18E0-6BA5-B6E89806C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Designated Sectors</a:t>
            </a:r>
            <a:endParaRPr lang="en-ZA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80CE632-89A7-5988-2A5F-B1C60B1A4B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354892"/>
              </p:ext>
            </p:extLst>
          </p:nvPr>
        </p:nvGraphicFramePr>
        <p:xfrm>
          <a:off x="568412" y="1416908"/>
          <a:ext cx="8400488" cy="4349578"/>
        </p:xfrm>
        <a:graphic>
          <a:graphicData uri="http://schemas.openxmlformats.org/drawingml/2006/table">
            <a:tbl>
              <a:tblPr firstRow="1" firstCol="1" bandRow="1"/>
              <a:tblGrid>
                <a:gridCol w="3256436">
                  <a:extLst>
                    <a:ext uri="{9D8B030D-6E8A-4147-A177-3AD203B41FA5}">
                      <a16:colId xmlns:a16="http://schemas.microsoft.com/office/drawing/2014/main" val="2369798056"/>
                    </a:ext>
                  </a:extLst>
                </a:gridCol>
                <a:gridCol w="4028684">
                  <a:extLst>
                    <a:ext uri="{9D8B030D-6E8A-4147-A177-3AD203B41FA5}">
                      <a16:colId xmlns:a16="http://schemas.microsoft.com/office/drawing/2014/main" val="1751365485"/>
                    </a:ext>
                  </a:extLst>
                </a:gridCol>
                <a:gridCol w="1115368">
                  <a:extLst>
                    <a:ext uri="{9D8B030D-6E8A-4147-A177-3AD203B41FA5}">
                      <a16:colId xmlns:a16="http://schemas.microsoft.com/office/drawing/2014/main" val="4107743204"/>
                    </a:ext>
                  </a:extLst>
                </a:gridCol>
              </a:tblGrid>
              <a:tr h="38974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Commodity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Threshold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121971"/>
                  </a:ext>
                </a:extLst>
              </a:tr>
              <a:tr h="171488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Powerline Hardware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Powerline Line Hardware, Distribution Line Hardware (including steel powerline hardware and aluminium powerline hardware), and electrical insulators of composite polymer materials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997914"/>
                  </a:ext>
                </a:extLst>
              </a:tr>
              <a:tr h="38974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Electrical and telecom cables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 Voltage Cable, Medium Voltage Cable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021252"/>
                  </a:ext>
                </a:extLst>
              </a:tr>
              <a:tr h="38974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Transformers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0 Transformers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714385"/>
                  </a:ext>
                </a:extLst>
              </a:tr>
              <a:tr h="6859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Cement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Cem I - Pure </a:t>
                      </a:r>
                      <a:r>
                        <a:rPr lang="en-ZA" sz="1600" b="0" dirty="0" err="1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portland</a:t>
                      </a:r>
                      <a:r>
                        <a:rPr lang="en-ZA" sz="1600" b="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cement with a 95-100% clinker.</a:t>
                      </a:r>
                      <a:endParaRPr lang="en-ZA" sz="1600" b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7129383"/>
                  </a:ext>
                </a:extLst>
              </a:tr>
              <a:tr h="77949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Plastic Pipes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Polyvinyl chloride (PVC) pipes, High density polyethylene (HDPE) pipes</a:t>
                      </a:r>
                      <a:endParaRPr lang="en-ZA" sz="1600" b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ZA" sz="1600" b="0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ZA" sz="1600" b="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3807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636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5848A-A5EA-3FD9-E3A6-8E8047EEC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Designated Sector Continued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86064-983B-D6DF-5ACA-B416620E8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Below Documents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D3E88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are mandatory prior to contract award.</a:t>
            </a:r>
            <a:endParaRPr kumimoji="0" lang="en-US" altLang="en-US" sz="18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SBD 6.2 – Declaration form 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Annexure C (Local Content Declaration Summary Schedule)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Exemption Letter (If applicable) obtained from DTIC</a:t>
            </a:r>
          </a:p>
          <a:p>
            <a:pPr marL="265113" marR="0" lvl="0" indent="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Below Documents are not Mandatory but are used to complete Annexure C    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Annexure D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Annexure E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Please refer to the additional documents on the Tender Bulletin: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IP Guideline (Assist to complete annexure C)                                                                                                       </a:t>
            </a:r>
          </a:p>
          <a:p>
            <a:pPr marL="266700" marR="0" lvl="0" indent="-266700" algn="l" defTabSz="914400" rtl="0" eaLnBrk="0" fontAlgn="base" latinLnBrk="0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SzTx/>
              <a:buFontTx/>
              <a:buChar char="•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National Treasury Designated Sectors Circulars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714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Local Procurement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13</a:t>
            </a:fld>
            <a:endParaRPr lang="en-ZA" dirty="0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805C6283-3004-44F3-AD60-DDFA23BFB3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7273296"/>
              </p:ext>
            </p:extLst>
          </p:nvPr>
        </p:nvGraphicFramePr>
        <p:xfrm>
          <a:off x="529390" y="1628775"/>
          <a:ext cx="11119888" cy="2943225"/>
        </p:xfrm>
        <a:graphic>
          <a:graphicData uri="http://schemas.openxmlformats.org/drawingml/2006/table">
            <a:tbl>
              <a:tblPr firstRow="1" firstCol="1" bandRow="1"/>
              <a:tblGrid>
                <a:gridCol w="393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0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0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869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Local Procurement Content 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Eskom target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Tenderer Proposal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6317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236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Procurement spend on entities with a minimum 51% black ownership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14</a:t>
            </a:fld>
            <a:endParaRPr lang="en-ZA" dirty="0"/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F6FD72A9-5E98-41DD-AF28-751FFD7845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079047"/>
              </p:ext>
            </p:extLst>
          </p:nvPr>
        </p:nvGraphicFramePr>
        <p:xfrm>
          <a:off x="468313" y="1557338"/>
          <a:ext cx="11277218" cy="4319585"/>
        </p:xfrm>
        <a:graphic>
          <a:graphicData uri="http://schemas.openxmlformats.org/drawingml/2006/table">
            <a:tbl>
              <a:tblPr firstRow="1" firstCol="1" bandRow="1"/>
              <a:tblGrid>
                <a:gridCol w="4951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1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3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2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Procurement from Designated Group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Eskom Target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Tenderer Proposal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43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Owned 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4.0%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43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Women Owned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3.0%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43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Youth Owned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2.0%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43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Persons with Disability</a:t>
                      </a:r>
                      <a:endParaRPr lang="en-Z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1.0%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664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Jobs Created and Retained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15</a:t>
            </a:fld>
            <a:endParaRPr lang="en-ZA" dirty="0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54D2EBA6-2662-48D7-B960-60EA2CD967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1364962"/>
              </p:ext>
            </p:extLst>
          </p:nvPr>
        </p:nvGraphicFramePr>
        <p:xfrm>
          <a:off x="900112" y="1700213"/>
          <a:ext cx="10791424" cy="2943976"/>
        </p:xfrm>
        <a:graphic>
          <a:graphicData uri="http://schemas.openxmlformats.org/drawingml/2006/table">
            <a:tbl>
              <a:tblPr firstRow="1" firstCol="1" bandRow="1"/>
              <a:tblGrid>
                <a:gridCol w="5395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5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5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Jobs to be created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Jobs to be retained 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84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400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Skills Targets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AF3B20-3A67-19E3-6B15-1A7FF634B5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1400" b="1" u="sng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buNone/>
            </a:pPr>
            <a:endParaRPr lang="en-US" b="1" u="sng"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sz="1400" b="1" u="sng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b="1" u="sng"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sz="1400" b="1" u="sng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b="1" u="sng"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sz="1400" b="1" u="sng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b="1" u="sng">
                <a:ea typeface="Times New Roman" panose="02020603050405020304" pitchFamily="18" charset="0"/>
              </a:rPr>
              <a:t>     </a:t>
            </a:r>
          </a:p>
          <a:p>
            <a:pPr algn="just">
              <a:lnSpc>
                <a:spcPct val="150000"/>
              </a:lnSpc>
              <a:buNone/>
            </a:pPr>
            <a:endParaRPr lang="en-US" sz="1400" b="1" u="sng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ZA"/>
              <a:t>      </a:t>
            </a:r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16</a:t>
            </a:fld>
            <a:endParaRPr lang="en-ZA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4D50C3B4-8FA8-5B67-331B-8B5664299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151928" y="3035636"/>
            <a:ext cx="42634120" cy="62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3B7B72C-2860-5536-FC04-4061F5CB6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360070"/>
              </p:ext>
            </p:extLst>
          </p:nvPr>
        </p:nvGraphicFramePr>
        <p:xfrm>
          <a:off x="446468" y="1317072"/>
          <a:ext cx="10694112" cy="3134439"/>
        </p:xfrm>
        <a:graphic>
          <a:graphicData uri="http://schemas.openxmlformats.org/drawingml/2006/table">
            <a:tbl>
              <a:tblPr firstRow="1" firstCol="1" bandRow="1"/>
              <a:tblGrid>
                <a:gridCol w="10694112">
                  <a:extLst>
                    <a:ext uri="{9D8B030D-6E8A-4147-A177-3AD203B41FA5}">
                      <a16:colId xmlns:a16="http://schemas.microsoft.com/office/drawing/2014/main" val="813582666"/>
                    </a:ext>
                  </a:extLst>
                </a:gridCol>
              </a:tblGrid>
              <a:tr h="44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  <a:tabLst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Skill type / Occupation</a:t>
                      </a:r>
                      <a:endParaRPr lang="en-Z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833139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 Electrical Engineering (TVET/FET College)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412669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 Electrical Engineering (TVET/FET College)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5951183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 Electrical Engineering (TVET/FET College)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909305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 Electrical Engineering (TVET/FET College)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165803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N5 Electrical Engineering (TVET/FET College)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5748362"/>
                  </a:ext>
                </a:extLst>
              </a:tr>
              <a:tr h="447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N6 Electrical Engineering (TVET/FET College)</a:t>
                      </a:r>
                      <a:endParaRPr lang="en-Z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951860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CB6CA4BD-9A03-76B8-FED6-85AF78CBC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81" y="4823362"/>
            <a:ext cx="8523034" cy="93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68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Bidder’s Document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17</a:t>
            </a:fld>
            <a:endParaRPr lang="en-ZA" dirty="0"/>
          </a:p>
        </p:txBody>
      </p:sp>
      <p:graphicFrame>
        <p:nvGraphicFramePr>
          <p:cNvPr id="11" name="Content Placeholder 5">
            <a:extLst>
              <a:ext uri="{FF2B5EF4-FFF2-40B4-BE49-F238E27FC236}">
                <a16:creationId xmlns:a16="http://schemas.microsoft.com/office/drawing/2014/main" id="{AC1D267C-987F-4459-A9BA-651308E1B7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1796225"/>
              </p:ext>
            </p:extLst>
          </p:nvPr>
        </p:nvGraphicFramePr>
        <p:xfrm>
          <a:off x="436563" y="1484313"/>
          <a:ext cx="11308968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11308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86">
                <a:tc>
                  <a:txBody>
                    <a:bodyPr/>
                    <a:lstStyle/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Name of tenderer: 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2" marR="669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72">
                <a:tc>
                  <a:txBody>
                    <a:bodyPr/>
                    <a:lstStyle/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Tenderer representative: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Representative signature: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2" marR="669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43">
                <a:tc>
                  <a:txBody>
                    <a:bodyPr/>
                    <a:lstStyle/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2" marR="669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86">
                <a:tc>
                  <a:txBody>
                    <a:bodyPr/>
                    <a:lstStyle/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Date: </a:t>
                      </a:r>
                      <a:endParaRPr lang="en-Z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912" marR="669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462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5BD8A-A87F-7C1A-9B1F-CAFCB6CDB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TO NOTE: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21208-F7A5-DC58-AC1E-967B24B07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All companies awarded a contract with Eskom need to be compliant throughout the contract period.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Documents that need to remain compliant are as follows:</a:t>
            </a:r>
          </a:p>
          <a:p>
            <a:endParaRPr lang="en-US" sz="2000" dirty="0"/>
          </a:p>
          <a:p>
            <a:pPr marL="800100" lvl="1" indent="-342900">
              <a:buAutoNum type="arabicPeriod"/>
            </a:pPr>
            <a:r>
              <a:rPr lang="en-US" sz="2000" dirty="0"/>
              <a:t>Letter of Good Standing (COIDA)</a:t>
            </a:r>
          </a:p>
          <a:p>
            <a:pPr marL="800100" lvl="1" indent="-342900">
              <a:buAutoNum type="arabicPeriod"/>
            </a:pPr>
            <a:r>
              <a:rPr lang="en-US" sz="2000" dirty="0"/>
              <a:t>BBBEE Certificate / Sworn Affidavit</a:t>
            </a:r>
          </a:p>
          <a:p>
            <a:pPr marL="800100" lvl="1" indent="-342900">
              <a:buAutoNum type="arabicPeriod"/>
            </a:pPr>
            <a:r>
              <a:rPr lang="en-US" sz="2000" dirty="0"/>
              <a:t>Taxes to be up to date with SARS</a:t>
            </a:r>
          </a:p>
          <a:p>
            <a:pPr marL="800100" lvl="1" indent="-342900">
              <a:buAutoNum type="arabicPeriod"/>
            </a:pPr>
            <a:r>
              <a:rPr lang="en-US" sz="2000" dirty="0"/>
              <a:t>Annual return needs to </a:t>
            </a:r>
            <a:r>
              <a:rPr lang="en-US" sz="2000"/>
              <a:t>remain up to </a:t>
            </a:r>
            <a:r>
              <a:rPr lang="en-US" sz="2000" dirty="0"/>
              <a:t>date with CIPC</a:t>
            </a:r>
          </a:p>
          <a:p>
            <a:pPr marL="457200" lvl="1" indent="0">
              <a:buNone/>
            </a:pP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Any Changes in ownership needs to be communicated to Eskom Procurement Department as soon as possible to allow Eskom to complete the </a:t>
            </a:r>
            <a:r>
              <a:rPr lang="en-US" sz="2000" b="1" dirty="0"/>
              <a:t>Due Dilligence </a:t>
            </a:r>
            <a:r>
              <a:rPr lang="en-US" sz="2000" dirty="0"/>
              <a:t>process</a:t>
            </a:r>
            <a:r>
              <a:rPr lang="en-US" sz="2400" dirty="0"/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Failure to adhere to the above could result in task orders and payment been delayed.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65021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DC2FB7-74F8-06E4-4917-0D216147B7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9CB3681-172E-C17E-FCE3-2BB8DA8179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5" name="Picture Placeholder 9">
            <a:extLst>
              <a:ext uri="{FF2B5EF4-FFF2-40B4-BE49-F238E27FC236}">
                <a16:creationId xmlns:a16="http://schemas.microsoft.com/office/drawing/2014/main" id="{F61363E0-1DBE-46E6-A8FB-284841EECD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197" y="3384045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</p:pic>
      <p:pic>
        <p:nvPicPr>
          <p:cNvPr id="6" name="Picture Placeholder 13">
            <a:extLst>
              <a:ext uri="{FF2B5EF4-FFF2-40B4-BE49-F238E27FC236}">
                <a16:creationId xmlns:a16="http://schemas.microsoft.com/office/drawing/2014/main" id="{170BFCB5-FADF-4EDE-AA03-1933F26331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3198" y="1620520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SDL&amp;I Checklist – This check list can be used for guidance on submission of documents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2</a:t>
            </a:fld>
            <a:endParaRPr lang="en-ZA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6DEECE7B-B524-CCDD-0829-EBCD0EF8EA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0763746"/>
              </p:ext>
            </p:extLst>
          </p:nvPr>
        </p:nvGraphicFramePr>
        <p:xfrm>
          <a:off x="361680" y="1178560"/>
          <a:ext cx="11210560" cy="5030653"/>
        </p:xfrm>
        <a:graphic>
          <a:graphicData uri="http://schemas.openxmlformats.org/drawingml/2006/table">
            <a:tbl>
              <a:tblPr firstRow="1" firstCol="1" bandRow="1"/>
              <a:tblGrid>
                <a:gridCol w="662013">
                  <a:extLst>
                    <a:ext uri="{9D8B030D-6E8A-4147-A177-3AD203B41FA5}">
                      <a16:colId xmlns:a16="http://schemas.microsoft.com/office/drawing/2014/main" val="2459708443"/>
                    </a:ext>
                  </a:extLst>
                </a:gridCol>
                <a:gridCol w="9654825">
                  <a:extLst>
                    <a:ext uri="{9D8B030D-6E8A-4147-A177-3AD203B41FA5}">
                      <a16:colId xmlns:a16="http://schemas.microsoft.com/office/drawing/2014/main" val="179797122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256495631"/>
                    </a:ext>
                  </a:extLst>
                </a:gridCol>
              </a:tblGrid>
              <a:tr h="706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Documents to complete /sign and submit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Tick Box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455921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SDL&amp;I Bidder’s Document 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478342"/>
                  </a:ext>
                </a:extLst>
              </a:tr>
              <a:tr h="60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Valid B-BBEE certificate issued by a SANAS accredited verification agency / Valid sworn affidavit / BBBEE Certificate issued by CIPC for EME companies 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737007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CIPC Registration Document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85823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Identity Documents of shareholder(s)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7529084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Shares Certificate where applicable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641595"/>
                  </a:ext>
                </a:extLst>
              </a:tr>
              <a:tr h="399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Latest Financial Statements corresponding to the financial date reflected on the sworn affidavit</a:t>
                      </a: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651076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SBD 6.2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907874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Annexure C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440195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Annexure D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068723"/>
                  </a:ext>
                </a:extLst>
              </a:tr>
              <a:tr h="466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Annexure E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364560"/>
                  </a:ext>
                </a:extLst>
              </a:tr>
              <a:tr h="466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Proof of sub-contracting agreement/s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7619216"/>
                  </a:ext>
                </a:extLst>
              </a:tr>
              <a:tr h="537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ZA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Sub-contractor/s valid B-BBEE certificate issued by a SANAS accredited verification agency / valid sworn affidavit / BBBEE Certificate issued by CIPC for EME companies</a:t>
                      </a:r>
                      <a:endParaRPr lang="en-ZA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ZA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79" marR="68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460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74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Preferential Scoring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3</a:t>
            </a:fld>
            <a:endParaRPr lang="en-ZA" dirty="0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2612F201-F2E5-40CE-996C-1EA3061D2E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839559"/>
              </p:ext>
            </p:extLst>
          </p:nvPr>
        </p:nvGraphicFramePr>
        <p:xfrm>
          <a:off x="538999" y="1484313"/>
          <a:ext cx="11134343" cy="4608510"/>
        </p:xfrm>
        <a:graphic>
          <a:graphicData uri="http://schemas.openxmlformats.org/drawingml/2006/table">
            <a:tbl>
              <a:tblPr firstRow="1" firstCol="1" bandRow="1"/>
              <a:tblGrid>
                <a:gridCol w="4384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8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027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480"/>
                        </a:spcBef>
                      </a:pPr>
                      <a:r>
                        <a:rPr lang="en-US" sz="20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B-BBEE Status Level of Contributor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725B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480"/>
                        </a:spcBef>
                      </a:pPr>
                      <a:r>
                        <a:rPr lang="en-US" sz="20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points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480"/>
                        </a:spcBef>
                      </a:pPr>
                      <a:r>
                        <a:rPr lang="en-US" sz="20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(90/10 system)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725B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480"/>
                        </a:spcBef>
                      </a:pPr>
                      <a:r>
                        <a:rPr lang="en-US" sz="20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points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480"/>
                        </a:spcBef>
                      </a:pPr>
                      <a:r>
                        <a:rPr lang="en-US" sz="20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(80/20 system)</a:t>
                      </a:r>
                      <a:endParaRPr lang="en-Z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72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Z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  <a:tabLst>
                          <a:tab pos="409575" algn="l"/>
                          <a:tab pos="788670" algn="ctr"/>
                        </a:tabLst>
                      </a:pPr>
                      <a:r>
                        <a:rPr lang="en-US" sz="16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Z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313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Non-compliant contributor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Z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575"/>
                        </a:spcBef>
                      </a:pPr>
                      <a:r>
                        <a:rPr lang="en-US" sz="1600" kern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Z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9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SDL&amp;I Requirements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4</a:t>
            </a:fld>
            <a:endParaRPr lang="en-Z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449221-F78A-497E-919A-E92C012E9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sz="1800" b="1" u="sng" dirty="0">
                <a:ea typeface="Times New Roman"/>
              </a:rPr>
              <a:t>NO PREQUALIFICATION CRITERIA:</a:t>
            </a:r>
            <a:endParaRPr lang="en-ZA" sz="1800" dirty="0">
              <a:ea typeface="Times New Roman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ZA" sz="1600" dirty="0">
                <a:ea typeface="Calibri"/>
              </a:rPr>
              <a:t>This enquiry is open to EME, QSE and LME Service Providers </a:t>
            </a:r>
          </a:p>
          <a:p>
            <a:pPr marL="0" indent="0">
              <a:lnSpc>
                <a:spcPct val="100000"/>
              </a:lnSpc>
              <a:buFontTx/>
              <a:buNone/>
              <a:defRPr/>
            </a:pPr>
            <a:r>
              <a:rPr lang="en-US" sz="1800" b="1" u="sng" dirty="0"/>
              <a:t>REQUIREMENT</a:t>
            </a:r>
          </a:p>
          <a:p>
            <a:pPr marL="0" indent="0">
              <a:lnSpc>
                <a:spcPct val="100000"/>
              </a:lnSpc>
              <a:buFontTx/>
              <a:buNone/>
              <a:defRPr/>
            </a:pPr>
            <a:r>
              <a:rPr lang="en-US" sz="1800" b="1" u="sng" dirty="0"/>
              <a:t>All Tenderers must submit proof of their BBBEE Status based on the turnover on their Financial Statements (this is to verify that you are submitting the correct sworn affidavit)</a:t>
            </a:r>
          </a:p>
          <a:p>
            <a:pPr marL="450850" lvl="1"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ea typeface="Calibri"/>
                <a:cs typeface="Times New Roman"/>
              </a:rPr>
              <a:t> EME (up to R10 Million) </a:t>
            </a:r>
            <a:r>
              <a:rPr lang="en-US" sz="1600" dirty="0">
                <a:ea typeface="Calibri"/>
                <a:cs typeface="Times New Roman"/>
              </a:rPr>
              <a:t>- Valid copy of  Sworn Affidavit or valid copy of BBBEE Certificate issued by CIPC</a:t>
            </a:r>
          </a:p>
          <a:p>
            <a:pPr marL="450850" lvl="1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  <a:defRPr/>
            </a:pPr>
            <a:r>
              <a:rPr lang="en-US" sz="1600" dirty="0">
                <a:ea typeface="Calibri"/>
                <a:cs typeface="Times New Roman"/>
              </a:rPr>
              <a:t> </a:t>
            </a:r>
            <a:r>
              <a:rPr lang="en-US" sz="1600" b="1" dirty="0">
                <a:ea typeface="Calibri"/>
                <a:cs typeface="Times New Roman"/>
              </a:rPr>
              <a:t>QSE (Above R10 Million and up to R50 million) </a:t>
            </a:r>
            <a:r>
              <a:rPr lang="en-US" sz="1600" dirty="0">
                <a:ea typeface="Calibri"/>
                <a:cs typeface="Times New Roman"/>
              </a:rPr>
              <a:t>- Valid copy of Sworn Affidavit/ Valid copy of BBBEE Certificate issued by a SANAS  accredited verification agency </a:t>
            </a:r>
          </a:p>
          <a:p>
            <a:pPr marL="465137" lvl="1" indent="-285750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  <a:defRPr/>
            </a:pPr>
            <a:r>
              <a:rPr lang="en-US" sz="1600" dirty="0">
                <a:ea typeface="Calibri"/>
                <a:cs typeface="Times New Roman"/>
              </a:rPr>
              <a:t> </a:t>
            </a:r>
            <a:r>
              <a:rPr lang="en-US" sz="1600" b="1" dirty="0">
                <a:ea typeface="Calibri"/>
                <a:cs typeface="Times New Roman"/>
              </a:rPr>
              <a:t>LME (Above R50 Million) </a:t>
            </a:r>
            <a:r>
              <a:rPr lang="en-US" sz="1600" dirty="0">
                <a:ea typeface="Calibri"/>
                <a:cs typeface="Times New Roman"/>
              </a:rPr>
              <a:t>- Valid copy of BBBEE Certificate issued by a SANAS accredited verification agency </a:t>
            </a:r>
          </a:p>
          <a:p>
            <a:pPr marL="465137" lvl="1" indent="-285750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  <a:defRPr/>
            </a:pPr>
            <a:r>
              <a:rPr lang="en-US" sz="1600" dirty="0">
                <a:ea typeface="Calibri"/>
                <a:cs typeface="Times New Roman"/>
              </a:rPr>
              <a:t>Joint Ventures - Valid copy of BBBEE Certificate (</a:t>
            </a:r>
            <a:r>
              <a:rPr lang="en-US" sz="1600" b="1" dirty="0">
                <a:ea typeface="Calibri"/>
                <a:cs typeface="Times New Roman"/>
              </a:rPr>
              <a:t>in the name of the Joint Venture</a:t>
            </a:r>
            <a:r>
              <a:rPr lang="en-US" sz="1600" dirty="0">
                <a:ea typeface="Calibri"/>
                <a:cs typeface="Times New Roman"/>
              </a:rPr>
              <a:t>) issued by a SANAS accredited verification agency </a:t>
            </a:r>
          </a:p>
        </p:txBody>
      </p:sp>
    </p:spTree>
    <p:extLst>
      <p:ext uri="{BB962C8B-B14F-4D97-AF65-F5344CB8AC3E}">
        <p14:creationId xmlns:p14="http://schemas.microsoft.com/office/powerpoint/2010/main" val="1261569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Key Elements on how to complete a Sworn Affidavit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5</a:t>
            </a:fld>
            <a:endParaRPr lang="en-Z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449221-F78A-497E-919A-E92C012E9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altLang="en-US" sz="1200" b="1" dirty="0">
                <a:latin typeface="+mj-lt"/>
              </a:rPr>
              <a:t>Tenderers submitting B-BBEE Sworn Affidavits must ensure that the affidavits meet the following key pointers to ensure their validity</a:t>
            </a:r>
            <a:r>
              <a:rPr lang="en-US" altLang="en-US" sz="1200" dirty="0">
                <a:latin typeface="+mj-lt"/>
              </a:rPr>
              <a:t>:</a:t>
            </a:r>
            <a:endParaRPr lang="en-ZA" sz="1200" dirty="0">
              <a:latin typeface="+mj-lt"/>
            </a:endParaRP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a) Name/s of deponent as they appear in the identity document and the identity number. 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b</a:t>
            </a:r>
            <a:r>
              <a:rPr lang="en-US" sz="1200" b="1" dirty="0">
                <a:latin typeface="+mj-lt"/>
              </a:rPr>
              <a:t>) </a:t>
            </a:r>
            <a:r>
              <a:rPr lang="en-US" sz="1200" dirty="0">
                <a:latin typeface="+mj-lt"/>
              </a:rPr>
              <a:t>Designation of the deponent as the director, owner or member must be indicated in order to know that person is duly  authorized to depose of an affidavit. </a:t>
            </a:r>
            <a:r>
              <a:rPr lang="en-US" sz="1200" b="1" dirty="0">
                <a:latin typeface="+mj-lt"/>
              </a:rPr>
              <a:t>(Underline or circle </a:t>
            </a:r>
            <a:r>
              <a:rPr lang="en-ZA" sz="1200" b="1" dirty="0">
                <a:latin typeface="+mj-lt"/>
              </a:rPr>
              <a:t>whichever is applicable). </a:t>
            </a:r>
            <a:endParaRPr lang="en-ZA" sz="1200" dirty="0">
              <a:latin typeface="+mj-lt"/>
            </a:endParaRP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c) Name of enterprise as per enterprise registration documents issued by the CIPC, where applicable, and enterprise business address. 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d) Percentage of black ownership, black female ownership and designated group. In the case of specialised enterprises as per Statement 004, the percentage of black beneficiaries must be reflected. (</a:t>
            </a:r>
            <a:r>
              <a:rPr lang="en-US" sz="1200" b="1" dirty="0">
                <a:latin typeface="+mj-lt"/>
              </a:rPr>
              <a:t>No blank spaces to be left</a:t>
            </a:r>
            <a:r>
              <a:rPr lang="en-US" sz="1200" dirty="0">
                <a:latin typeface="+mj-lt"/>
              </a:rPr>
              <a:t>). 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e)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Indicate total revenue for the year under review and whether it is based on audited financial statements or financial statements. </a:t>
            </a:r>
            <a:r>
              <a:rPr lang="en-US" sz="1200" b="1" dirty="0">
                <a:latin typeface="+mj-lt"/>
              </a:rPr>
              <a:t>(Underline the applicable option). </a:t>
            </a:r>
            <a:endParaRPr lang="en-US" sz="1200" dirty="0">
              <a:latin typeface="+mj-lt"/>
            </a:endParaRP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f)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Financial year end as per the enterprise’s registration documents, which was used to determine the total revenue. (Financial year end to be stipulated by </a:t>
            </a:r>
            <a:r>
              <a:rPr lang="en-US" sz="1200" b="1" dirty="0">
                <a:latin typeface="+mj-lt"/>
              </a:rPr>
              <a:t>day/month/year). </a:t>
            </a:r>
            <a:endParaRPr lang="en-US" sz="1200" dirty="0">
              <a:latin typeface="+mj-lt"/>
            </a:endParaRP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g) B-BBEE Status level. An enterprise can only have one status level. 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h) Empowering supplier status must be indicated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 err="1">
                <a:latin typeface="+mj-lt"/>
              </a:rPr>
              <a:t>i</a:t>
            </a:r>
            <a:r>
              <a:rPr lang="en-US" sz="1200" dirty="0">
                <a:latin typeface="+mj-lt"/>
              </a:rPr>
              <a:t>)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Date deponent signed and date of Commissioner of Oath must be the same. </a:t>
            </a:r>
            <a:r>
              <a:rPr lang="en-US" sz="1200" b="1" dirty="0">
                <a:latin typeface="+mj-lt"/>
              </a:rPr>
              <a:t>(The sworn Affidavit must be signed in    the presence of the Commissioner of Oath). </a:t>
            </a:r>
            <a:endParaRPr lang="en-US" sz="1200" dirty="0">
              <a:latin typeface="+mj-lt"/>
            </a:endParaRP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j) Commissioner of Oath cannot be an employee or ex officio of the enterprise because, a person cannot by law, commission a sworn affidavit in which they have an interest 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en-US" sz="1200" dirty="0">
                <a:latin typeface="+mj-lt"/>
              </a:rPr>
              <a:t>K) Sworn Affidavits attested / signed by a Commissioner of Oaths as a true copy </a:t>
            </a:r>
            <a:r>
              <a:rPr lang="en-US" sz="1200" b="1" dirty="0">
                <a:latin typeface="+mj-lt"/>
              </a:rPr>
              <a:t>stamp </a:t>
            </a:r>
            <a:r>
              <a:rPr lang="en-US" sz="1200" dirty="0">
                <a:latin typeface="+mj-lt"/>
              </a:rPr>
              <a:t>will not be accepted </a:t>
            </a:r>
            <a:endParaRPr lang="en-US" alt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733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C5432-E2A7-99E8-02E6-1AB15E880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Example on How to Complete a Sworn Affidavit  - page 1</a:t>
            </a:r>
            <a:endParaRPr lang="en-ZA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D59A8E-5312-B4B2-8A14-F1A9299E6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7274" y="1041009"/>
            <a:ext cx="7582485" cy="5042292"/>
          </a:xfrm>
        </p:spPr>
      </p:pic>
    </p:spTree>
    <p:extLst>
      <p:ext uri="{BB962C8B-B14F-4D97-AF65-F5344CB8AC3E}">
        <p14:creationId xmlns:p14="http://schemas.microsoft.com/office/powerpoint/2010/main" val="4255017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F8256-621E-B27F-60AB-2330FF8BF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Example on How to Complete a Sworn Affidavit – page 2</a:t>
            </a:r>
            <a:endParaRPr lang="en-ZA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52F759-5ABD-2C70-63AD-B3832F425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3545" y="1208629"/>
            <a:ext cx="8299938" cy="4874672"/>
          </a:xfrm>
        </p:spPr>
      </p:pic>
    </p:spTree>
    <p:extLst>
      <p:ext uri="{BB962C8B-B14F-4D97-AF65-F5344CB8AC3E}">
        <p14:creationId xmlns:p14="http://schemas.microsoft.com/office/powerpoint/2010/main" val="3112037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 of a BBBEE Certificate for Exempted Micro Enterprises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8</a:t>
            </a:fld>
            <a:endParaRPr lang="en-ZA" dirty="0"/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D22A2023-8271-431F-BCA8-1085E0DDF33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0617" y="1022278"/>
            <a:ext cx="4010766" cy="5629953"/>
          </a:xfrm>
        </p:spPr>
      </p:pic>
    </p:spTree>
    <p:extLst>
      <p:ext uri="{BB962C8B-B14F-4D97-AF65-F5344CB8AC3E}">
        <p14:creationId xmlns:p14="http://schemas.microsoft.com/office/powerpoint/2010/main" val="3648825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 of a BEE Certificate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F1F094-5331-2964-1B3F-709AA9296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9</a:t>
            </a:fld>
            <a:endParaRPr lang="en-ZA" dirty="0"/>
          </a:p>
        </p:txBody>
      </p:sp>
      <p:pic>
        <p:nvPicPr>
          <p:cNvPr id="9" name="Content Placeholder 7">
            <a:extLst>
              <a:ext uri="{FF2B5EF4-FFF2-40B4-BE49-F238E27FC236}">
                <a16:creationId xmlns:a16="http://schemas.microsoft.com/office/drawing/2014/main" id="{7E7F97B1-B9DB-4A8E-B8B4-5688C12A6B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98064" y="1081458"/>
            <a:ext cx="4395871" cy="5688143"/>
          </a:xfrm>
        </p:spPr>
      </p:pic>
    </p:spTree>
    <p:extLst>
      <p:ext uri="{BB962C8B-B14F-4D97-AF65-F5344CB8AC3E}">
        <p14:creationId xmlns:p14="http://schemas.microsoft.com/office/powerpoint/2010/main" val="10283787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allery_x0020_Keywords xmlns="b066638b-8533-4687-a48b-8877f492106b" xsi:nil="true"/>
    <ImageCreateDate xmlns="9AA987DC-C9A7-4495-B0EB-A7EB0F9343F3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B0A6D8BFE48B5B4C98C9B506E18E4C4F" ma:contentTypeVersion="2" ma:contentTypeDescription="Upload an image." ma:contentTypeScope="" ma:versionID="faf5921d99471c51c746d233a2595df0">
  <xsd:schema xmlns:xsd="http://www.w3.org/2001/XMLSchema" xmlns:xs="http://www.w3.org/2001/XMLSchema" xmlns:p="http://schemas.microsoft.com/office/2006/metadata/properties" xmlns:ns1="http://schemas.microsoft.com/sharepoint/v3" xmlns:ns2="9AA987DC-C9A7-4495-B0EB-A7EB0F9343F3" xmlns:ns3="http://schemas.microsoft.com/sharepoint/v3/fields" xmlns:ns4="b066638b-8533-4687-a48b-8877f492106b" targetNamespace="http://schemas.microsoft.com/office/2006/metadata/properties" ma:root="true" ma:fieldsID="83d4262b44be4079de954f019704b229" ns1:_="" ns2:_="" ns3:_="" ns4:_="">
    <xsd:import namespace="http://schemas.microsoft.com/sharepoint/v3"/>
    <xsd:import namespace="9AA987DC-C9A7-4495-B0EB-A7EB0F9343F3"/>
    <xsd:import namespace="http://schemas.microsoft.com/sharepoint/v3/fields"/>
    <xsd:import namespace="b066638b-8533-4687-a48b-8877f492106b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4:Gallery_x0020_Keywor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987DC-C9A7-4495-B0EB-A7EB0F9343F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6638b-8533-4687-a48b-8877f492106b" elementFormDefault="qualified">
    <xsd:import namespace="http://schemas.microsoft.com/office/2006/documentManagement/types"/>
    <xsd:import namespace="http://schemas.microsoft.com/office/infopath/2007/PartnerControls"/>
    <xsd:element name="Gallery_x0020_Keywords" ma:index="29" nillable="true" ma:displayName="Gallery Keywords" ma:internalName="Gallery_x0020_Keyword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0325F2-1199-4A7E-B87D-734C0A3EB286}">
  <ds:schemaRefs>
    <ds:schemaRef ds:uri="http://schemas.microsoft.com/office/2006/metadata/properties"/>
    <ds:schemaRef ds:uri="http://schemas.microsoft.com/office/infopath/2007/PartnerControls"/>
    <ds:schemaRef ds:uri="b066638b-8533-4687-a48b-8877f492106b"/>
    <ds:schemaRef ds:uri="9AA987DC-C9A7-4495-B0EB-A7EB0F9343F3"/>
    <ds:schemaRef ds:uri="http://schemas.microsoft.com/sharepoint/v3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C14A18-89E5-4E51-A111-2EDA3AAE8F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A987DC-C9A7-4495-B0EB-A7EB0F9343F3"/>
    <ds:schemaRef ds:uri="http://schemas.microsoft.com/sharepoint/v3/fields"/>
    <ds:schemaRef ds:uri="b066638b-8533-4687-a48b-8877f49210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5543</TotalTime>
  <Words>1203</Words>
  <Application>Microsoft Office PowerPoint</Application>
  <PresentationFormat>Widescreen</PresentationFormat>
  <Paragraphs>212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Courier New</vt:lpstr>
      <vt:lpstr>Symbol</vt:lpstr>
      <vt:lpstr>Times New Roman</vt:lpstr>
      <vt:lpstr>Wingdings</vt:lpstr>
      <vt:lpstr>Office Theme</vt:lpstr>
      <vt:lpstr>Content Slide Master</vt:lpstr>
      <vt:lpstr>Default Design</vt:lpstr>
      <vt:lpstr>think-cell Slide</vt:lpstr>
      <vt:lpstr> Supplier Development Localisation &amp; Industrialisation (SDL&amp;I) CentralEast Cluster – Electrification Household Connections</vt:lpstr>
      <vt:lpstr>SDL&amp;I Checklist – This check list can be used for guidance on submission of documents</vt:lpstr>
      <vt:lpstr>Preferential Scoring</vt:lpstr>
      <vt:lpstr>SDL&amp;I Requirements</vt:lpstr>
      <vt:lpstr>Key Elements on how to complete a Sworn Affidavit</vt:lpstr>
      <vt:lpstr>Example on How to Complete a Sworn Affidavit  - page 1</vt:lpstr>
      <vt:lpstr>Example on How to Complete a Sworn Affidavit – page 2</vt:lpstr>
      <vt:lpstr>Example of a BBBEE Certificate for Exempted Micro Enterprises</vt:lpstr>
      <vt:lpstr>Example of a BEE Certificate</vt:lpstr>
      <vt:lpstr>Supporting Documents to be Submitted</vt:lpstr>
      <vt:lpstr>Designated Sectors</vt:lpstr>
      <vt:lpstr>Designated Sector Continued</vt:lpstr>
      <vt:lpstr>Local Procurement</vt:lpstr>
      <vt:lpstr>Procurement spend on entities with a minimum 51% black ownership</vt:lpstr>
      <vt:lpstr>Jobs Created and Retained</vt:lpstr>
      <vt:lpstr>Skills Targets</vt:lpstr>
      <vt:lpstr>Bidder’s Document</vt:lpstr>
      <vt:lpstr>INFORMATION TO NOTE:</vt:lpstr>
      <vt:lpstr>Conclusion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Hanlie Smit</dc:creator>
  <cp:lastModifiedBy>Derna Edmund</cp:lastModifiedBy>
  <cp:revision>61</cp:revision>
  <dcterms:created xsi:type="dcterms:W3CDTF">2020-01-06T09:48:40Z</dcterms:created>
  <dcterms:modified xsi:type="dcterms:W3CDTF">2026-06-09T08:52:30Z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0x0101009148F5A04DDD49CBA7127AADA5FB792B00AADE34325A8B49CDA8BB4DB53328F21400B0A6D8BFE48B5B4C98C9B506E18E4C4F</vt:lpwstr>
  </property>
</Properties>
</file>