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256" r:id="rId5"/>
    <p:sldId id="637" r:id="rId6"/>
    <p:sldId id="671" r:id="rId7"/>
    <p:sldId id="257" r:id="rId8"/>
    <p:sldId id="258" r:id="rId9"/>
    <p:sldId id="259" r:id="rId10"/>
    <p:sldId id="261" r:id="rId11"/>
    <p:sldId id="262" r:id="rId12"/>
    <p:sldId id="263" r:id="rId13"/>
    <p:sldId id="264" r:id="rId14"/>
    <p:sldId id="266" r:id="rId15"/>
    <p:sldId id="267" r:id="rId16"/>
    <p:sldId id="268" r:id="rId17"/>
    <p:sldId id="269" r:id="rId18"/>
    <p:sldId id="270" r:id="rId19"/>
    <p:sldId id="272" r:id="rId20"/>
    <p:sldId id="273" r:id="rId21"/>
    <p:sldId id="775" r:id="rId22"/>
    <p:sldId id="275" r:id="rId23"/>
    <p:sldId id="330" r:id="rId24"/>
    <p:sldId id="477" r:id="rId25"/>
    <p:sldId id="478" r:id="rId26"/>
    <p:sldId id="613" r:id="rId27"/>
    <p:sldId id="614" r:id="rId28"/>
    <p:sldId id="479" r:id="rId29"/>
    <p:sldId id="311" r:id="rId30"/>
    <p:sldId id="278" r:id="rId31"/>
    <p:sldId id="332" r:id="rId32"/>
    <p:sldId id="281" r:id="rId33"/>
    <p:sldId id="293" r:id="rId34"/>
    <p:sldId id="294" r:id="rId35"/>
    <p:sldId id="295" r:id="rId36"/>
    <p:sldId id="331" r:id="rId37"/>
    <p:sldId id="765" r:id="rId38"/>
    <p:sldId id="766" r:id="rId39"/>
    <p:sldId id="296" r:id="rId40"/>
    <p:sldId id="725" r:id="rId41"/>
    <p:sldId id="298" r:id="rId42"/>
    <p:sldId id="726" r:id="rId43"/>
    <p:sldId id="735" r:id="rId44"/>
    <p:sldId id="313" r:id="rId45"/>
    <p:sldId id="314" r:id="rId46"/>
    <p:sldId id="315" r:id="rId47"/>
    <p:sldId id="316" r:id="rId48"/>
    <p:sldId id="317" r:id="rId49"/>
    <p:sldId id="318" r:id="rId50"/>
    <p:sldId id="319" r:id="rId51"/>
    <p:sldId id="322" r:id="rId52"/>
    <p:sldId id="327" r:id="rId53"/>
    <p:sldId id="781" r:id="rId54"/>
    <p:sldId id="323" r:id="rId55"/>
    <p:sldId id="324" r:id="rId56"/>
    <p:sldId id="771" r:id="rId57"/>
    <p:sldId id="776" r:id="rId58"/>
    <p:sldId id="777" r:id="rId59"/>
    <p:sldId id="325" r:id="rId60"/>
    <p:sldId id="773" r:id="rId61"/>
    <p:sldId id="326" r:id="rId62"/>
    <p:sldId id="790" r:id="rId63"/>
    <p:sldId id="791" r:id="rId64"/>
    <p:sldId id="328" r:id="rId65"/>
    <p:sldId id="782" r:id="rId66"/>
    <p:sldId id="783" r:id="rId67"/>
    <p:sldId id="784" r:id="rId68"/>
    <p:sldId id="785" r:id="rId69"/>
    <p:sldId id="786" r:id="rId70"/>
    <p:sldId id="787" r:id="rId71"/>
    <p:sldId id="788" r:id="rId72"/>
    <p:sldId id="789" r:id="rId73"/>
    <p:sldId id="792" r:id="rId74"/>
    <p:sldId id="774" r:id="rId75"/>
    <p:sldId id="749" r:id="rId76"/>
    <p:sldId id="763" r:id="rId77"/>
    <p:sldId id="310" r:id="rId78"/>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pho Nephembani (ER)" initials="MN("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2D69B"/>
    <a:srgbClr val="FFFFFF"/>
    <a:srgbClr val="C5FFF7"/>
    <a:srgbClr val="006E5E"/>
    <a:srgbClr val="326C52"/>
    <a:srgbClr val="4F816E"/>
    <a:srgbClr val="0562C1"/>
    <a:srgbClr val="FF0000"/>
    <a:srgbClr val="F05B18"/>
    <a:srgbClr val="893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4"/>
    <p:restoredTop sz="94694"/>
  </p:normalViewPr>
  <p:slideViewPr>
    <p:cSldViewPr>
      <p:cViewPr varScale="1">
        <p:scale>
          <a:sx n="69" d="100"/>
          <a:sy n="69" d="100"/>
        </p:scale>
        <p:origin x="1704"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inash Ramroop" userId="22f9618f-5c28-4517-88ce-6a15dc9fbafb" providerId="ADAL" clId="{8DB4A98D-73AC-41F1-ABFE-3BB5646670FF}"/>
    <pc:docChg chg="delSld">
      <pc:chgData name="Avinash Ramroop" userId="22f9618f-5c28-4517-88ce-6a15dc9fbafb" providerId="ADAL" clId="{8DB4A98D-73AC-41F1-ABFE-3BB5646670FF}" dt="2026-06-08T13:50:25.446" v="0" actId="2696"/>
      <pc:docMkLst>
        <pc:docMk/>
      </pc:docMkLst>
      <pc:sldChg chg="del">
        <pc:chgData name="Avinash Ramroop" userId="22f9618f-5c28-4517-88ce-6a15dc9fbafb" providerId="ADAL" clId="{8DB4A98D-73AC-41F1-ABFE-3BB5646670FF}" dt="2026-06-08T13:50:25.446" v="0" actId="2696"/>
        <pc:sldMkLst>
          <pc:docMk/>
          <pc:sldMk cId="2372573949" sldId="7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70A68B2D-B868-4D82-B834-F7B42BA2A3C2}" type="datetimeFigureOut">
              <a:rPr lang="en-ZA" smtClean="0"/>
              <a:t>2026/06/08</a:t>
            </a:fld>
            <a:endParaRPr lang="en-ZA"/>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6CFFE28D-7165-4593-A983-7EA37EB4A839}" type="slidenum">
              <a:rPr lang="en-ZA" smtClean="0"/>
              <a:t>‹#›</a:t>
            </a:fld>
            <a:endParaRPr lang="en-ZA"/>
          </a:p>
        </p:txBody>
      </p:sp>
    </p:spTree>
    <p:extLst>
      <p:ext uri="{BB962C8B-B14F-4D97-AF65-F5344CB8AC3E}">
        <p14:creationId xmlns:p14="http://schemas.microsoft.com/office/powerpoint/2010/main" val="56769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FE28D-7165-4593-A983-7EA37EB4A839}" type="slidenum">
              <a:rPr lang="en-ZA" smtClean="0"/>
              <a:t>1</a:t>
            </a:fld>
            <a:endParaRPr lang="en-ZA"/>
          </a:p>
        </p:txBody>
      </p:sp>
    </p:spTree>
    <p:extLst>
      <p:ext uri="{BB962C8B-B14F-4D97-AF65-F5344CB8AC3E}">
        <p14:creationId xmlns:p14="http://schemas.microsoft.com/office/powerpoint/2010/main" val="423241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Tree>
    <p:extLst>
      <p:ext uri="{BB962C8B-B14F-4D97-AF65-F5344CB8AC3E}">
        <p14:creationId xmlns:p14="http://schemas.microsoft.com/office/powerpoint/2010/main" val="337837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FFE28D-7165-4593-A983-7EA37EB4A839}" type="slidenum">
              <a:rPr lang="en-ZA" smtClean="0"/>
              <a:t>12</a:t>
            </a:fld>
            <a:endParaRPr lang="en-ZA"/>
          </a:p>
        </p:txBody>
      </p:sp>
    </p:spTree>
    <p:extLst>
      <p:ext uri="{BB962C8B-B14F-4D97-AF65-F5344CB8AC3E}">
        <p14:creationId xmlns:p14="http://schemas.microsoft.com/office/powerpoint/2010/main" val="388973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CFFE28D-7165-4593-A983-7EA37EB4A839}" type="slidenum">
              <a:rPr lang="en-ZA" smtClean="0"/>
              <a:t>53</a:t>
            </a:fld>
            <a:endParaRPr lang="en-ZA"/>
          </a:p>
        </p:txBody>
      </p:sp>
    </p:spTree>
    <p:extLst>
      <p:ext uri="{BB962C8B-B14F-4D97-AF65-F5344CB8AC3E}">
        <p14:creationId xmlns:p14="http://schemas.microsoft.com/office/powerpoint/2010/main" val="233614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CFFE28D-7165-4593-A983-7EA37EB4A839}" type="slidenum">
              <a:rPr lang="en-ZA" smtClean="0"/>
              <a:t>54</a:t>
            </a:fld>
            <a:endParaRPr lang="en-ZA"/>
          </a:p>
        </p:txBody>
      </p:sp>
    </p:spTree>
    <p:extLst>
      <p:ext uri="{BB962C8B-B14F-4D97-AF65-F5344CB8AC3E}">
        <p14:creationId xmlns:p14="http://schemas.microsoft.com/office/powerpoint/2010/main" val="9661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CFFE28D-7165-4593-A983-7EA37EB4A839}" type="slidenum">
              <a:rPr lang="en-ZA" smtClean="0"/>
              <a:t>74</a:t>
            </a:fld>
            <a:endParaRPr lang="en-ZA"/>
          </a:p>
        </p:txBody>
      </p:sp>
    </p:spTree>
    <p:extLst>
      <p:ext uri="{BB962C8B-B14F-4D97-AF65-F5344CB8AC3E}">
        <p14:creationId xmlns:p14="http://schemas.microsoft.com/office/powerpoint/2010/main" val="413774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6" name="Holder 6"/>
          <p:cNvSpPr>
            <a:spLocks noGrp="1"/>
          </p:cNvSpPr>
          <p:nvPr>
            <p:ph type="sldNum" sz="quarter" idx="7"/>
          </p:nvPr>
        </p:nvSpPr>
        <p:spPr/>
        <p:txBody>
          <a:bodyPr lIns="0" tIns="0" rIns="0" bIns="0"/>
          <a:lstStyle>
            <a:lvl1pPr>
              <a:defRPr sz="1200" b="0" i="0">
                <a:solidFill>
                  <a:srgbClr val="A5A5A5"/>
                </a:solidFill>
                <a:latin typeface="Times New Roman"/>
                <a:cs typeface="Times New Roman"/>
              </a:defRPr>
            </a:lvl1pPr>
          </a:lstStyle>
          <a:p>
            <a:pPr marL="25400">
              <a:lnSpc>
                <a:spcPts val="141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6" name="Holder 6"/>
          <p:cNvSpPr>
            <a:spLocks noGrp="1"/>
          </p:cNvSpPr>
          <p:nvPr>
            <p:ph type="sldNum" sz="quarter" idx="7"/>
          </p:nvPr>
        </p:nvSpPr>
        <p:spPr/>
        <p:txBody>
          <a:bodyPr lIns="0" tIns="0" rIns="0" bIns="0"/>
          <a:lstStyle>
            <a:lvl1pPr>
              <a:defRPr sz="1200" b="0" i="0">
                <a:solidFill>
                  <a:srgbClr val="A5A5A5"/>
                </a:solidFill>
                <a:latin typeface="Times New Roman"/>
                <a:cs typeface="Times New Roman"/>
              </a:defRPr>
            </a:lvl1pPr>
          </a:lstStyle>
          <a:p>
            <a:pPr marL="25400">
              <a:lnSpc>
                <a:spcPts val="141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7" name="Holder 7"/>
          <p:cNvSpPr>
            <a:spLocks noGrp="1"/>
          </p:cNvSpPr>
          <p:nvPr>
            <p:ph type="sldNum" sz="quarter" idx="7"/>
          </p:nvPr>
        </p:nvSpPr>
        <p:spPr/>
        <p:txBody>
          <a:bodyPr lIns="0" tIns="0" rIns="0" bIns="0"/>
          <a:lstStyle>
            <a:lvl1pPr>
              <a:defRPr sz="1200" b="0" i="0">
                <a:solidFill>
                  <a:srgbClr val="A5A5A5"/>
                </a:solidFill>
                <a:latin typeface="Times New Roman"/>
                <a:cs typeface="Times New Roman"/>
              </a:defRPr>
            </a:lvl1pPr>
          </a:lstStyle>
          <a:p>
            <a:pPr marL="25400">
              <a:lnSpc>
                <a:spcPts val="141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45720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solidFill>
            <a:srgbClr val="FDFDFD"/>
          </a:solidFill>
        </p:spPr>
        <p:txBody>
          <a:bodyPr wrap="square" lIns="0" tIns="0" rIns="0" bIns="0" rtlCol="0"/>
          <a:lstStyle/>
          <a:p>
            <a:endParaRPr/>
          </a:p>
        </p:txBody>
      </p:sp>
      <p:sp>
        <p:nvSpPr>
          <p:cNvPr id="18" name="bk object 18"/>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ln w="21336">
            <a:solidFill>
              <a:srgbClr val="FDFDFD"/>
            </a:solidFill>
          </a:ln>
        </p:spPr>
        <p:txBody>
          <a:bodyPr wrap="square" lIns="0" tIns="0" rIns="0" bIns="0" rtlCol="0"/>
          <a:lstStyle/>
          <a:p>
            <a:endParaRPr/>
          </a:p>
        </p:txBody>
      </p:sp>
      <p:sp>
        <p:nvSpPr>
          <p:cNvPr id="19" name="bk object 19"/>
          <p:cNvSpPr/>
          <p:nvPr/>
        </p:nvSpPr>
        <p:spPr>
          <a:xfrm>
            <a:off x="8033004" y="6097524"/>
            <a:ext cx="1069975" cy="629920"/>
          </a:xfrm>
          <a:custGeom>
            <a:avLst/>
            <a:gdLst/>
            <a:ahLst/>
            <a:cxnLst/>
            <a:rect l="l" t="t" r="r" b="b"/>
            <a:pathLst>
              <a:path w="1069975" h="629920">
                <a:moveTo>
                  <a:pt x="466344" y="629412"/>
                </a:moveTo>
                <a:lnTo>
                  <a:pt x="0" y="629412"/>
                </a:lnTo>
                <a:lnTo>
                  <a:pt x="737616" y="0"/>
                </a:lnTo>
                <a:lnTo>
                  <a:pt x="827532" y="0"/>
                </a:lnTo>
                <a:lnTo>
                  <a:pt x="815340" y="24384"/>
                </a:lnTo>
                <a:lnTo>
                  <a:pt x="980485" y="24384"/>
                </a:lnTo>
                <a:lnTo>
                  <a:pt x="983861" y="47244"/>
                </a:lnTo>
                <a:lnTo>
                  <a:pt x="801624" y="47244"/>
                </a:lnTo>
                <a:lnTo>
                  <a:pt x="763524" y="114300"/>
                </a:lnTo>
                <a:lnTo>
                  <a:pt x="993766" y="114300"/>
                </a:lnTo>
                <a:lnTo>
                  <a:pt x="1002544" y="173736"/>
                </a:lnTo>
                <a:lnTo>
                  <a:pt x="728472" y="173736"/>
                </a:lnTo>
                <a:lnTo>
                  <a:pt x="646176" y="316992"/>
                </a:lnTo>
                <a:lnTo>
                  <a:pt x="1023703" y="316992"/>
                </a:lnTo>
                <a:lnTo>
                  <a:pt x="1036534" y="403860"/>
                </a:lnTo>
                <a:lnTo>
                  <a:pt x="597408" y="403860"/>
                </a:lnTo>
                <a:lnTo>
                  <a:pt x="466344" y="629412"/>
                </a:lnTo>
                <a:close/>
              </a:path>
              <a:path w="1069975" h="629920">
                <a:moveTo>
                  <a:pt x="980485" y="24384"/>
                </a:moveTo>
                <a:lnTo>
                  <a:pt x="854964" y="24384"/>
                </a:lnTo>
                <a:lnTo>
                  <a:pt x="861060" y="0"/>
                </a:lnTo>
                <a:lnTo>
                  <a:pt x="976884" y="0"/>
                </a:lnTo>
                <a:lnTo>
                  <a:pt x="980485" y="24384"/>
                </a:lnTo>
                <a:close/>
              </a:path>
              <a:path w="1069975" h="629920">
                <a:moveTo>
                  <a:pt x="993766" y="114300"/>
                </a:moveTo>
                <a:lnTo>
                  <a:pt x="829056" y="114300"/>
                </a:lnTo>
                <a:lnTo>
                  <a:pt x="848868" y="47244"/>
                </a:lnTo>
                <a:lnTo>
                  <a:pt x="983861" y="47244"/>
                </a:lnTo>
                <a:lnTo>
                  <a:pt x="993766" y="114300"/>
                </a:lnTo>
                <a:close/>
              </a:path>
              <a:path w="1069975" h="629920">
                <a:moveTo>
                  <a:pt x="1023703" y="316992"/>
                </a:moveTo>
                <a:lnTo>
                  <a:pt x="769620" y="316992"/>
                </a:lnTo>
                <a:lnTo>
                  <a:pt x="812292" y="173736"/>
                </a:lnTo>
                <a:lnTo>
                  <a:pt x="1002544" y="173736"/>
                </a:lnTo>
                <a:lnTo>
                  <a:pt x="1023703" y="316992"/>
                </a:lnTo>
                <a:close/>
              </a:path>
              <a:path w="1069975" h="629920">
                <a:moveTo>
                  <a:pt x="1069848" y="629412"/>
                </a:moveTo>
                <a:lnTo>
                  <a:pt x="678180" y="629412"/>
                </a:lnTo>
                <a:lnTo>
                  <a:pt x="743712" y="403860"/>
                </a:lnTo>
                <a:lnTo>
                  <a:pt x="1036534" y="403860"/>
                </a:lnTo>
                <a:lnTo>
                  <a:pt x="1069848" y="629412"/>
                </a:lnTo>
                <a:close/>
              </a:path>
            </a:pathLst>
          </a:custGeom>
          <a:solidFill>
            <a:srgbClr val="2D2A31"/>
          </a:solidFill>
        </p:spPr>
        <p:txBody>
          <a:bodyPr wrap="square" lIns="0" tIns="0" rIns="0" bIns="0" rtlCol="0"/>
          <a:lstStyle/>
          <a:p>
            <a:endParaRPr/>
          </a:p>
        </p:txBody>
      </p:sp>
      <p:sp>
        <p:nvSpPr>
          <p:cNvPr id="20" name="bk object 20"/>
          <p:cNvSpPr/>
          <p:nvPr/>
        </p:nvSpPr>
        <p:spPr>
          <a:xfrm>
            <a:off x="7761732" y="6097523"/>
            <a:ext cx="948055" cy="629920"/>
          </a:xfrm>
          <a:custGeom>
            <a:avLst/>
            <a:gdLst/>
            <a:ahLst/>
            <a:cxnLst/>
            <a:rect l="l" t="t" r="r" b="b"/>
            <a:pathLst>
              <a:path w="948054" h="629920">
                <a:moveTo>
                  <a:pt x="0" y="629412"/>
                </a:moveTo>
                <a:lnTo>
                  <a:pt x="0" y="0"/>
                </a:lnTo>
                <a:lnTo>
                  <a:pt x="947928" y="0"/>
                </a:lnTo>
                <a:lnTo>
                  <a:pt x="0" y="629412"/>
                </a:lnTo>
                <a:close/>
              </a:path>
            </a:pathLst>
          </a:custGeom>
          <a:solidFill>
            <a:srgbClr val="006E5E"/>
          </a:solidFill>
        </p:spPr>
        <p:txBody>
          <a:bodyPr wrap="square" lIns="0" tIns="0" rIns="0" bIns="0" rtlCol="0"/>
          <a:lstStyle/>
          <a:p>
            <a:endParaRPr/>
          </a:p>
        </p:txBody>
      </p:sp>
      <p:sp>
        <p:nvSpPr>
          <p:cNvPr id="21" name="bk object 21"/>
          <p:cNvSpPr/>
          <p:nvPr/>
        </p:nvSpPr>
        <p:spPr>
          <a:xfrm>
            <a:off x="9052560" y="6097523"/>
            <a:ext cx="289560" cy="629920"/>
          </a:xfrm>
          <a:custGeom>
            <a:avLst/>
            <a:gdLst/>
            <a:ahLst/>
            <a:cxnLst/>
            <a:rect l="l" t="t" r="r" b="b"/>
            <a:pathLst>
              <a:path w="289559" h="629920">
                <a:moveTo>
                  <a:pt x="289559" y="629412"/>
                </a:moveTo>
                <a:lnTo>
                  <a:pt x="195071" y="629412"/>
                </a:lnTo>
                <a:lnTo>
                  <a:pt x="0" y="0"/>
                </a:lnTo>
                <a:lnTo>
                  <a:pt x="289559" y="0"/>
                </a:lnTo>
                <a:lnTo>
                  <a:pt x="289559" y="629412"/>
                </a:lnTo>
                <a:close/>
              </a:path>
            </a:pathLst>
          </a:custGeom>
          <a:solidFill>
            <a:srgbClr val="F05B18"/>
          </a:solidFill>
        </p:spPr>
        <p:txBody>
          <a:bodyPr wrap="square" lIns="0" tIns="0" rIns="0" bIns="0" rtlCol="0"/>
          <a:lstStyle/>
          <a:p>
            <a:endParaRPr/>
          </a:p>
        </p:txBody>
      </p:sp>
      <p:sp>
        <p:nvSpPr>
          <p:cNvPr id="22" name="bk object 22"/>
          <p:cNvSpPr/>
          <p:nvPr/>
        </p:nvSpPr>
        <p:spPr>
          <a:xfrm>
            <a:off x="7760207" y="6993635"/>
            <a:ext cx="1577340" cy="94487"/>
          </a:xfrm>
          <a:prstGeom prst="rect">
            <a:avLst/>
          </a:prstGeom>
          <a:blipFill>
            <a:blip r:embed="rId3" cstate="print"/>
            <a:stretch>
              <a:fillRect/>
            </a:stretch>
          </a:blipFill>
        </p:spPr>
        <p:txBody>
          <a:bodyPr wrap="square" lIns="0" tIns="0" rIns="0" bIns="0" rtlCol="0"/>
          <a:lstStyle/>
          <a:p>
            <a:endParaRPr/>
          </a:p>
        </p:txBody>
      </p:sp>
      <p:sp>
        <p:nvSpPr>
          <p:cNvPr id="23" name="bk object 23"/>
          <p:cNvSpPr/>
          <p:nvPr/>
        </p:nvSpPr>
        <p:spPr>
          <a:xfrm>
            <a:off x="7767828" y="6865620"/>
            <a:ext cx="1576070" cy="94615"/>
          </a:xfrm>
          <a:custGeom>
            <a:avLst/>
            <a:gdLst/>
            <a:ahLst/>
            <a:cxnLst/>
            <a:rect l="l" t="t" r="r" b="b"/>
            <a:pathLst>
              <a:path w="1576070" h="94615">
                <a:moveTo>
                  <a:pt x="1507235" y="92964"/>
                </a:moveTo>
                <a:lnTo>
                  <a:pt x="1495043" y="92964"/>
                </a:lnTo>
                <a:lnTo>
                  <a:pt x="1524000" y="6096"/>
                </a:lnTo>
                <a:lnTo>
                  <a:pt x="1524000" y="3048"/>
                </a:lnTo>
                <a:lnTo>
                  <a:pt x="1525523" y="1524"/>
                </a:lnTo>
                <a:lnTo>
                  <a:pt x="1543811" y="1524"/>
                </a:lnTo>
                <a:lnTo>
                  <a:pt x="1545335" y="3048"/>
                </a:lnTo>
                <a:lnTo>
                  <a:pt x="1545335" y="6096"/>
                </a:lnTo>
                <a:lnTo>
                  <a:pt x="1547474" y="12192"/>
                </a:lnTo>
                <a:lnTo>
                  <a:pt x="1533143" y="12192"/>
                </a:lnTo>
                <a:lnTo>
                  <a:pt x="1530095" y="19812"/>
                </a:lnTo>
                <a:lnTo>
                  <a:pt x="1519427" y="53340"/>
                </a:lnTo>
                <a:lnTo>
                  <a:pt x="1561912" y="53340"/>
                </a:lnTo>
                <a:lnTo>
                  <a:pt x="1566190" y="65532"/>
                </a:lnTo>
                <a:lnTo>
                  <a:pt x="1516379" y="65532"/>
                </a:lnTo>
                <a:lnTo>
                  <a:pt x="1507235" y="92964"/>
                </a:lnTo>
                <a:close/>
              </a:path>
              <a:path w="1576070" h="94615">
                <a:moveTo>
                  <a:pt x="1561912" y="53340"/>
                </a:moveTo>
                <a:lnTo>
                  <a:pt x="1549907" y="53340"/>
                </a:lnTo>
                <a:lnTo>
                  <a:pt x="1539239" y="19812"/>
                </a:lnTo>
                <a:lnTo>
                  <a:pt x="1537716" y="16764"/>
                </a:lnTo>
                <a:lnTo>
                  <a:pt x="1537716" y="13716"/>
                </a:lnTo>
                <a:lnTo>
                  <a:pt x="1536191" y="12192"/>
                </a:lnTo>
                <a:lnTo>
                  <a:pt x="1547474" y="12192"/>
                </a:lnTo>
                <a:lnTo>
                  <a:pt x="1561912" y="53340"/>
                </a:lnTo>
                <a:close/>
              </a:path>
              <a:path w="1576070" h="94615">
                <a:moveTo>
                  <a:pt x="1575816" y="92964"/>
                </a:moveTo>
                <a:lnTo>
                  <a:pt x="1562100" y="92964"/>
                </a:lnTo>
                <a:lnTo>
                  <a:pt x="1552955" y="65532"/>
                </a:lnTo>
                <a:lnTo>
                  <a:pt x="1566190" y="65532"/>
                </a:lnTo>
                <a:lnTo>
                  <a:pt x="1575816" y="92964"/>
                </a:lnTo>
                <a:close/>
              </a:path>
              <a:path w="1576070" h="94615">
                <a:moveTo>
                  <a:pt x="1458467" y="94487"/>
                </a:moveTo>
                <a:lnTo>
                  <a:pt x="1441822" y="91820"/>
                </a:lnTo>
                <a:lnTo>
                  <a:pt x="1430464" y="83439"/>
                </a:lnTo>
                <a:lnTo>
                  <a:pt x="1423963" y="68770"/>
                </a:lnTo>
                <a:lnTo>
                  <a:pt x="1421891" y="47244"/>
                </a:lnTo>
                <a:lnTo>
                  <a:pt x="1423963" y="25074"/>
                </a:lnTo>
                <a:lnTo>
                  <a:pt x="1430464" y="10477"/>
                </a:lnTo>
                <a:lnTo>
                  <a:pt x="1441822" y="2452"/>
                </a:lnTo>
                <a:lnTo>
                  <a:pt x="1458467" y="0"/>
                </a:lnTo>
                <a:lnTo>
                  <a:pt x="1466587" y="261"/>
                </a:lnTo>
                <a:lnTo>
                  <a:pt x="1473136" y="952"/>
                </a:lnTo>
                <a:lnTo>
                  <a:pt x="1478827" y="1928"/>
                </a:lnTo>
                <a:lnTo>
                  <a:pt x="1484375" y="3048"/>
                </a:lnTo>
                <a:lnTo>
                  <a:pt x="1482851"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2559"/>
                </a:lnTo>
                <a:lnTo>
                  <a:pt x="1473898" y="93535"/>
                </a:lnTo>
                <a:lnTo>
                  <a:pt x="1466825" y="94225"/>
                </a:lnTo>
                <a:lnTo>
                  <a:pt x="1458467" y="94487"/>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1524"/>
                </a:lnTo>
                <a:lnTo>
                  <a:pt x="1400555" y="1524"/>
                </a:lnTo>
                <a:lnTo>
                  <a:pt x="1400555" y="92964"/>
                </a:lnTo>
                <a:close/>
              </a:path>
              <a:path w="1576070" h="94615">
                <a:moveTo>
                  <a:pt x="1315211" y="92964"/>
                </a:moveTo>
                <a:lnTo>
                  <a:pt x="1303019" y="92964"/>
                </a:lnTo>
                <a:lnTo>
                  <a:pt x="1303019" y="1524"/>
                </a:lnTo>
                <a:lnTo>
                  <a:pt x="1309735" y="643"/>
                </a:lnTo>
                <a:lnTo>
                  <a:pt x="1316736" y="190"/>
                </a:lnTo>
                <a:lnTo>
                  <a:pt x="1324879" y="23"/>
                </a:lnTo>
                <a:lnTo>
                  <a:pt x="1335023" y="0"/>
                </a:lnTo>
                <a:lnTo>
                  <a:pt x="1348549" y="1285"/>
                </a:lnTo>
                <a:lnTo>
                  <a:pt x="1357502" y="5715"/>
                </a:lnTo>
                <a:lnTo>
                  <a:pt x="1361308" y="12192"/>
                </a:lnTo>
                <a:lnTo>
                  <a:pt x="1315211" y="12192"/>
                </a:lnTo>
                <a:lnTo>
                  <a:pt x="1315211" y="44196"/>
                </a:lnTo>
                <a:lnTo>
                  <a:pt x="1360153" y="44196"/>
                </a:lnTo>
                <a:lnTo>
                  <a:pt x="1356264" y="48006"/>
                </a:lnTo>
                <a:lnTo>
                  <a:pt x="1348739" y="50292"/>
                </a:lnTo>
                <a:lnTo>
                  <a:pt x="1351787" y="51816"/>
                </a:lnTo>
                <a:lnTo>
                  <a:pt x="1355852" y="54864"/>
                </a:lnTo>
                <a:lnTo>
                  <a:pt x="1315211" y="54864"/>
                </a:lnTo>
                <a:lnTo>
                  <a:pt x="1315211" y="92964"/>
                </a:lnTo>
                <a:close/>
              </a:path>
              <a:path w="1576070" h="94615">
                <a:moveTo>
                  <a:pt x="1360153" y="44196"/>
                </a:moveTo>
                <a:lnTo>
                  <a:pt x="1335023" y="44196"/>
                </a:lnTo>
                <a:lnTo>
                  <a:pt x="1347216" y="42672"/>
                </a:lnTo>
                <a:lnTo>
                  <a:pt x="1351787" y="39624"/>
                </a:lnTo>
                <a:lnTo>
                  <a:pt x="1351787" y="15240"/>
                </a:lnTo>
                <a:lnTo>
                  <a:pt x="1347216" y="12192"/>
                </a:lnTo>
                <a:lnTo>
                  <a:pt x="1361308" y="12192"/>
                </a:lnTo>
                <a:lnTo>
                  <a:pt x="1362455" y="14144"/>
                </a:lnTo>
                <a:lnTo>
                  <a:pt x="1363979" y="27432"/>
                </a:lnTo>
                <a:lnTo>
                  <a:pt x="1363312" y="36576"/>
                </a:lnTo>
                <a:lnTo>
                  <a:pt x="1360931" y="43434"/>
                </a:lnTo>
                <a:lnTo>
                  <a:pt x="1360153" y="44196"/>
                </a:lnTo>
                <a:close/>
              </a:path>
              <a:path w="1576070" h="94615">
                <a:moveTo>
                  <a:pt x="1368551" y="92964"/>
                </a:moveTo>
                <a:lnTo>
                  <a:pt x="1354835" y="92964"/>
                </a:lnTo>
                <a:lnTo>
                  <a:pt x="1345691" y="64008"/>
                </a:lnTo>
                <a:lnTo>
                  <a:pt x="1344167" y="57912"/>
                </a:lnTo>
                <a:lnTo>
                  <a:pt x="1339595" y="54864"/>
                </a:lnTo>
                <a:lnTo>
                  <a:pt x="1355852" y="54864"/>
                </a:lnTo>
                <a:lnTo>
                  <a:pt x="1357884" y="56387"/>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2192"/>
                </a:lnTo>
                <a:lnTo>
                  <a:pt x="1243584" y="12192"/>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64335" y="1524"/>
                </a:lnTo>
                <a:lnTo>
                  <a:pt x="1181100" y="1524"/>
                </a:lnTo>
                <a:lnTo>
                  <a:pt x="1184148" y="3048"/>
                </a:lnTo>
                <a:lnTo>
                  <a:pt x="1185671" y="6096"/>
                </a:lnTo>
                <a:lnTo>
                  <a:pt x="1187596" y="12192"/>
                </a:lnTo>
                <a:lnTo>
                  <a:pt x="1171955" y="12192"/>
                </a:lnTo>
                <a:lnTo>
                  <a:pt x="1168907" y="19812"/>
                </a:lnTo>
                <a:lnTo>
                  <a:pt x="1158239" y="53340"/>
                </a:lnTo>
                <a:lnTo>
                  <a:pt x="1200591" y="53340"/>
                </a:lnTo>
                <a:lnTo>
                  <a:pt x="1204441" y="65532"/>
                </a:lnTo>
                <a:lnTo>
                  <a:pt x="1155191" y="65532"/>
                </a:lnTo>
                <a:lnTo>
                  <a:pt x="1146048" y="92964"/>
                </a:lnTo>
                <a:close/>
              </a:path>
              <a:path w="1576070" h="94615">
                <a:moveTo>
                  <a:pt x="1200591" y="53340"/>
                </a:moveTo>
                <a:lnTo>
                  <a:pt x="1187195" y="53340"/>
                </a:lnTo>
                <a:lnTo>
                  <a:pt x="1176527" y="19812"/>
                </a:lnTo>
                <a:lnTo>
                  <a:pt x="1176527" y="16764"/>
                </a:lnTo>
                <a:lnTo>
                  <a:pt x="1175003" y="13716"/>
                </a:lnTo>
                <a:lnTo>
                  <a:pt x="1175003" y="12192"/>
                </a:lnTo>
                <a:lnTo>
                  <a:pt x="1187596" y="12192"/>
                </a:lnTo>
                <a:lnTo>
                  <a:pt x="1200591" y="53340"/>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1524"/>
                </a:lnTo>
                <a:lnTo>
                  <a:pt x="1007364" y="1524"/>
                </a:lnTo>
                <a:lnTo>
                  <a:pt x="1007364" y="38100"/>
                </a:lnTo>
                <a:lnTo>
                  <a:pt x="1060703" y="38100"/>
                </a:lnTo>
                <a:lnTo>
                  <a:pt x="1060703" y="50292"/>
                </a:lnTo>
                <a:lnTo>
                  <a:pt x="1007364" y="50292"/>
                </a:lnTo>
                <a:lnTo>
                  <a:pt x="1007364" y="92964"/>
                </a:lnTo>
                <a:close/>
              </a:path>
              <a:path w="1576070" h="94615">
                <a:moveTo>
                  <a:pt x="1060703" y="38100"/>
                </a:moveTo>
                <a:lnTo>
                  <a:pt x="1046987" y="38100"/>
                </a:lnTo>
                <a:lnTo>
                  <a:pt x="1046987" y="1524"/>
                </a:lnTo>
                <a:lnTo>
                  <a:pt x="1060703" y="1524"/>
                </a:lnTo>
                <a:lnTo>
                  <a:pt x="1060703" y="38100"/>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1524"/>
                </a:lnTo>
                <a:lnTo>
                  <a:pt x="978407" y="1524"/>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7"/>
                </a:moveTo>
                <a:lnTo>
                  <a:pt x="840962" y="92416"/>
                </a:lnTo>
                <a:lnTo>
                  <a:pt x="830579" y="85915"/>
                </a:lnTo>
                <a:lnTo>
                  <a:pt x="824769" y="74556"/>
                </a:lnTo>
                <a:lnTo>
                  <a:pt x="822959" y="57912"/>
                </a:lnTo>
                <a:lnTo>
                  <a:pt x="822959" y="1524"/>
                </a:lnTo>
                <a:lnTo>
                  <a:pt x="835151" y="1524"/>
                </a:lnTo>
                <a:lnTo>
                  <a:pt x="835151" y="57912"/>
                </a:lnTo>
                <a:lnTo>
                  <a:pt x="836342" y="69437"/>
                </a:lnTo>
                <a:lnTo>
                  <a:pt x="840104" y="76962"/>
                </a:lnTo>
                <a:lnTo>
                  <a:pt x="846724" y="81057"/>
                </a:lnTo>
                <a:lnTo>
                  <a:pt x="856487" y="82296"/>
                </a:lnTo>
                <a:lnTo>
                  <a:pt x="884247" y="82296"/>
                </a:lnTo>
                <a:lnTo>
                  <a:pt x="882395" y="85915"/>
                </a:lnTo>
                <a:lnTo>
                  <a:pt x="872013" y="92416"/>
                </a:lnTo>
                <a:lnTo>
                  <a:pt x="856487" y="94487"/>
                </a:lnTo>
                <a:close/>
              </a:path>
              <a:path w="1576070" h="94615">
                <a:moveTo>
                  <a:pt x="884247" y="82296"/>
                </a:moveTo>
                <a:lnTo>
                  <a:pt x="856487" y="82296"/>
                </a:lnTo>
                <a:lnTo>
                  <a:pt x="866012" y="81057"/>
                </a:lnTo>
                <a:lnTo>
                  <a:pt x="872108" y="76962"/>
                </a:lnTo>
                <a:lnTo>
                  <a:pt x="875347" y="69437"/>
                </a:lnTo>
                <a:lnTo>
                  <a:pt x="876300" y="57912"/>
                </a:lnTo>
                <a:lnTo>
                  <a:pt x="876300" y="1524"/>
                </a:lnTo>
                <a:lnTo>
                  <a:pt x="890016" y="1524"/>
                </a:lnTo>
                <a:lnTo>
                  <a:pt x="890016" y="57912"/>
                </a:lnTo>
                <a:lnTo>
                  <a:pt x="888206" y="74556"/>
                </a:lnTo>
                <a:lnTo>
                  <a:pt x="884247" y="82296"/>
                </a:lnTo>
                <a:close/>
              </a:path>
              <a:path w="1576070" h="94615">
                <a:moveTo>
                  <a:pt x="765048" y="94487"/>
                </a:moveTo>
                <a:lnTo>
                  <a:pt x="747760" y="92035"/>
                </a:lnTo>
                <a:lnTo>
                  <a:pt x="736472" y="84010"/>
                </a:lnTo>
                <a:lnTo>
                  <a:pt x="730329" y="69413"/>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3814" y="82296"/>
                </a:lnTo>
                <a:lnTo>
                  <a:pt x="793051" y="84010"/>
                </a:lnTo>
                <a:lnTo>
                  <a:pt x="781692" y="92035"/>
                </a:lnTo>
                <a:lnTo>
                  <a:pt x="765048" y="94487"/>
                </a:lnTo>
                <a:close/>
              </a:path>
              <a:path w="1576070" h="94615">
                <a:moveTo>
                  <a:pt x="79381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69413"/>
                </a:lnTo>
                <a:lnTo>
                  <a:pt x="793814" y="82296"/>
                </a:lnTo>
                <a:close/>
              </a:path>
              <a:path w="1576070" h="94615">
                <a:moveTo>
                  <a:pt x="709445" y="82296"/>
                </a:moveTo>
                <a:lnTo>
                  <a:pt x="693419" y="82296"/>
                </a:lnTo>
                <a:lnTo>
                  <a:pt x="697991" y="80772"/>
                </a:lnTo>
                <a:lnTo>
                  <a:pt x="697920" y="59388"/>
                </a:lnTo>
                <a:lnTo>
                  <a:pt x="693419" y="56387"/>
                </a:lnTo>
                <a:lnTo>
                  <a:pt x="687323" y="54864"/>
                </a:lnTo>
                <a:lnTo>
                  <a:pt x="667511" y="50292"/>
                </a:lnTo>
                <a:lnTo>
                  <a:pt x="659748" y="46887"/>
                </a:lnTo>
                <a:lnTo>
                  <a:pt x="654557" y="41338"/>
                </a:lnTo>
                <a:lnTo>
                  <a:pt x="651652" y="33789"/>
                </a:lnTo>
                <a:lnTo>
                  <a:pt x="650748" y="24383"/>
                </a:lnTo>
                <a:lnTo>
                  <a:pt x="652486" y="11572"/>
                </a:lnTo>
                <a:lnTo>
                  <a:pt x="657796" y="4191"/>
                </a:lnTo>
                <a:lnTo>
                  <a:pt x="666821" y="809"/>
                </a:lnTo>
                <a:lnTo>
                  <a:pt x="679703" y="0"/>
                </a:lnTo>
                <a:lnTo>
                  <a:pt x="686776" y="47"/>
                </a:lnTo>
                <a:lnTo>
                  <a:pt x="693991" y="381"/>
                </a:lnTo>
                <a:lnTo>
                  <a:pt x="700920" y="1285"/>
                </a:lnTo>
                <a:lnTo>
                  <a:pt x="707135" y="3048"/>
                </a:lnTo>
                <a:lnTo>
                  <a:pt x="707135" y="12192"/>
                </a:lnTo>
                <a:lnTo>
                  <a:pt x="664464" y="12192"/>
                </a:lnTo>
                <a:lnTo>
                  <a:pt x="664464" y="33528"/>
                </a:lnTo>
                <a:lnTo>
                  <a:pt x="667511" y="36576"/>
                </a:lnTo>
                <a:lnTo>
                  <a:pt x="675132" y="38100"/>
                </a:lnTo>
                <a:lnTo>
                  <a:pt x="693419" y="42672"/>
                </a:lnTo>
                <a:lnTo>
                  <a:pt x="702063" y="46720"/>
                </a:lnTo>
                <a:lnTo>
                  <a:pt x="707707" y="52197"/>
                </a:lnTo>
                <a:lnTo>
                  <a:pt x="710779" y="59388"/>
                </a:lnTo>
                <a:lnTo>
                  <a:pt x="711707" y="68580"/>
                </a:lnTo>
                <a:lnTo>
                  <a:pt x="709921" y="81629"/>
                </a:lnTo>
                <a:lnTo>
                  <a:pt x="709445" y="82296"/>
                </a:lnTo>
                <a:close/>
              </a:path>
              <a:path w="1576070" h="94615">
                <a:moveTo>
                  <a:pt x="679703" y="94487"/>
                </a:moveTo>
                <a:lnTo>
                  <a:pt x="675203" y="94225"/>
                </a:lnTo>
                <a:lnTo>
                  <a:pt x="668845" y="93535"/>
                </a:lnTo>
                <a:lnTo>
                  <a:pt x="652271" y="91440"/>
                </a:lnTo>
                <a:lnTo>
                  <a:pt x="652271" y="80772"/>
                </a:lnTo>
                <a:lnTo>
                  <a:pt x="662773" y="81653"/>
                </a:lnTo>
                <a:lnTo>
                  <a:pt x="669988" y="82105"/>
                </a:lnTo>
                <a:lnTo>
                  <a:pt x="675203" y="82272"/>
                </a:lnTo>
                <a:lnTo>
                  <a:pt x="709445" y="82296"/>
                </a:lnTo>
                <a:lnTo>
                  <a:pt x="704278" y="89534"/>
                </a:lnTo>
                <a:lnTo>
                  <a:pt x="694348" y="93440"/>
                </a:lnTo>
                <a:lnTo>
                  <a:pt x="679703" y="94487"/>
                </a:lnTo>
                <a:close/>
              </a:path>
              <a:path w="1576070" h="94615">
                <a:moveTo>
                  <a:pt x="536448" y="94487"/>
                </a:moveTo>
                <a:lnTo>
                  <a:pt x="523565" y="91606"/>
                </a:lnTo>
                <a:lnTo>
                  <a:pt x="514540" y="82867"/>
                </a:lnTo>
                <a:lnTo>
                  <a:pt x="509230" y="68127"/>
                </a:lnTo>
                <a:lnTo>
                  <a:pt x="507491" y="47244"/>
                </a:lnTo>
                <a:lnTo>
                  <a:pt x="509611" y="24431"/>
                </a:lnTo>
                <a:lnTo>
                  <a:pt x="516445" y="9906"/>
                </a:lnTo>
                <a:lnTo>
                  <a:pt x="528708" y="2238"/>
                </a:lnTo>
                <a:lnTo>
                  <a:pt x="547116" y="0"/>
                </a:lnTo>
                <a:lnTo>
                  <a:pt x="565403" y="0"/>
                </a:lnTo>
                <a:lnTo>
                  <a:pt x="571500" y="3048"/>
                </a:lnTo>
                <a:lnTo>
                  <a:pt x="571500" y="12192"/>
                </a:lnTo>
                <a:lnTo>
                  <a:pt x="547116" y="12192"/>
                </a:lnTo>
                <a:lnTo>
                  <a:pt x="535352" y="13168"/>
                </a:lnTo>
                <a:lnTo>
                  <a:pt x="527303" y="17716"/>
                </a:lnTo>
                <a:lnTo>
                  <a:pt x="522684" y="28265"/>
                </a:lnTo>
                <a:lnTo>
                  <a:pt x="521207" y="47244"/>
                </a:lnTo>
                <a:lnTo>
                  <a:pt x="522374" y="64293"/>
                </a:lnTo>
                <a:lnTo>
                  <a:pt x="525970" y="75057"/>
                </a:lnTo>
                <a:lnTo>
                  <a:pt x="532137" y="80676"/>
                </a:lnTo>
                <a:lnTo>
                  <a:pt x="541019" y="82296"/>
                </a:lnTo>
                <a:lnTo>
                  <a:pt x="563879" y="82296"/>
                </a:lnTo>
                <a:lnTo>
                  <a:pt x="558736" y="86772"/>
                </a:lnTo>
                <a:lnTo>
                  <a:pt x="552449" y="90678"/>
                </a:lnTo>
                <a:lnTo>
                  <a:pt x="545020" y="93440"/>
                </a:lnTo>
                <a:lnTo>
                  <a:pt x="536448" y="94487"/>
                </a:lnTo>
                <a:close/>
              </a:path>
              <a:path w="1576070" h="94615">
                <a:moveTo>
                  <a:pt x="574548" y="92964"/>
                </a:moveTo>
                <a:lnTo>
                  <a:pt x="565403" y="92964"/>
                </a:lnTo>
                <a:lnTo>
                  <a:pt x="563879" y="82296"/>
                </a:lnTo>
                <a:lnTo>
                  <a:pt x="548639" y="82296"/>
                </a:lnTo>
                <a:lnTo>
                  <a:pt x="556259" y="79248"/>
                </a:lnTo>
                <a:lnTo>
                  <a:pt x="562355" y="74676"/>
                </a:lnTo>
                <a:lnTo>
                  <a:pt x="562355" y="39624"/>
                </a:lnTo>
                <a:lnTo>
                  <a:pt x="574548" y="39624"/>
                </a:lnTo>
                <a:lnTo>
                  <a:pt x="574548" y="92964"/>
                </a:lnTo>
                <a:close/>
              </a:path>
              <a:path w="1576070" h="94615">
                <a:moveTo>
                  <a:pt x="428243" y="92964"/>
                </a:moveTo>
                <a:lnTo>
                  <a:pt x="414527" y="92964"/>
                </a:lnTo>
                <a:lnTo>
                  <a:pt x="414527" y="4572"/>
                </a:lnTo>
                <a:lnTo>
                  <a:pt x="417575" y="1524"/>
                </a:lnTo>
                <a:lnTo>
                  <a:pt x="434339" y="1524"/>
                </a:lnTo>
                <a:lnTo>
                  <a:pt x="435864" y="3048"/>
                </a:lnTo>
                <a:lnTo>
                  <a:pt x="437387" y="6096"/>
                </a:lnTo>
                <a:lnTo>
                  <a:pt x="441100" y="13716"/>
                </a:lnTo>
                <a:lnTo>
                  <a:pt x="426719" y="13716"/>
                </a:lnTo>
                <a:lnTo>
                  <a:pt x="428243" y="18287"/>
                </a:lnTo>
                <a:lnTo>
                  <a:pt x="428243" y="92964"/>
                </a:lnTo>
                <a:close/>
              </a:path>
              <a:path w="1576070" h="94615">
                <a:moveTo>
                  <a:pt x="486155" y="79248"/>
                </a:moveTo>
                <a:lnTo>
                  <a:pt x="473964" y="79248"/>
                </a:lnTo>
                <a:lnTo>
                  <a:pt x="473964" y="74676"/>
                </a:lnTo>
                <a:lnTo>
                  <a:pt x="472439" y="70103"/>
                </a:lnTo>
                <a:lnTo>
                  <a:pt x="472439" y="1524"/>
                </a:lnTo>
                <a:lnTo>
                  <a:pt x="486155" y="1524"/>
                </a:lnTo>
                <a:lnTo>
                  <a:pt x="486155" y="79248"/>
                </a:lnTo>
                <a:close/>
              </a:path>
              <a:path w="1576070" h="94615">
                <a:moveTo>
                  <a:pt x="484632" y="92964"/>
                </a:moveTo>
                <a:lnTo>
                  <a:pt x="466343" y="92964"/>
                </a:lnTo>
                <a:lnTo>
                  <a:pt x="463295" y="91440"/>
                </a:lnTo>
                <a:lnTo>
                  <a:pt x="463295" y="88392"/>
                </a:lnTo>
                <a:lnTo>
                  <a:pt x="434339" y="25908"/>
                </a:lnTo>
                <a:lnTo>
                  <a:pt x="432816" y="22860"/>
                </a:lnTo>
                <a:lnTo>
                  <a:pt x="429767" y="18287"/>
                </a:lnTo>
                <a:lnTo>
                  <a:pt x="429767" y="13716"/>
                </a:lnTo>
                <a:lnTo>
                  <a:pt x="441100" y="13716"/>
                </a:lnTo>
                <a:lnTo>
                  <a:pt x="466343" y="65532"/>
                </a:lnTo>
                <a:lnTo>
                  <a:pt x="469391" y="74676"/>
                </a:lnTo>
                <a:lnTo>
                  <a:pt x="472439" y="79248"/>
                </a:lnTo>
                <a:lnTo>
                  <a:pt x="486155" y="79248"/>
                </a:lnTo>
                <a:lnTo>
                  <a:pt x="486155" y="91440"/>
                </a:lnTo>
                <a:lnTo>
                  <a:pt x="484632" y="92964"/>
                </a:lnTo>
                <a:close/>
              </a:path>
              <a:path w="1576070" h="94615">
                <a:moveTo>
                  <a:pt x="390143" y="92964"/>
                </a:moveTo>
                <a:lnTo>
                  <a:pt x="376427" y="92964"/>
                </a:lnTo>
                <a:lnTo>
                  <a:pt x="376427" y="1524"/>
                </a:lnTo>
                <a:lnTo>
                  <a:pt x="390143" y="1524"/>
                </a:lnTo>
                <a:lnTo>
                  <a:pt x="390143" y="92964"/>
                </a:lnTo>
                <a:close/>
              </a:path>
              <a:path w="1576070" h="94615">
                <a:moveTo>
                  <a:pt x="318516" y="92964"/>
                </a:moveTo>
                <a:lnTo>
                  <a:pt x="286511" y="92964"/>
                </a:lnTo>
                <a:lnTo>
                  <a:pt x="286511" y="1524"/>
                </a:lnTo>
                <a:lnTo>
                  <a:pt x="293441" y="1286"/>
                </a:lnTo>
                <a:lnTo>
                  <a:pt x="309014" y="238"/>
                </a:lnTo>
                <a:lnTo>
                  <a:pt x="318516" y="0"/>
                </a:lnTo>
                <a:lnTo>
                  <a:pt x="335803" y="2452"/>
                </a:lnTo>
                <a:lnTo>
                  <a:pt x="347090" y="10477"/>
                </a:lnTo>
                <a:lnTo>
                  <a:pt x="347812" y="12192"/>
                </a:lnTo>
                <a:lnTo>
                  <a:pt x="298703" y="12192"/>
                </a:lnTo>
                <a:lnTo>
                  <a:pt x="298703" y="82296"/>
                </a:lnTo>
                <a:lnTo>
                  <a:pt x="347506" y="82296"/>
                </a:lnTo>
                <a:lnTo>
                  <a:pt x="347090" y="83248"/>
                </a:lnTo>
                <a:lnTo>
                  <a:pt x="335803" y="90749"/>
                </a:lnTo>
                <a:lnTo>
                  <a:pt x="318516" y="92964"/>
                </a:lnTo>
                <a:close/>
              </a:path>
              <a:path w="1576070" h="94615">
                <a:moveTo>
                  <a:pt x="347506"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812" y="12192"/>
                </a:lnTo>
                <a:lnTo>
                  <a:pt x="353234" y="25074"/>
                </a:lnTo>
                <a:lnTo>
                  <a:pt x="355091" y="47244"/>
                </a:lnTo>
                <a:lnTo>
                  <a:pt x="353234" y="69175"/>
                </a:lnTo>
                <a:lnTo>
                  <a:pt x="347506" y="82296"/>
                </a:lnTo>
                <a:close/>
              </a:path>
              <a:path w="1576070" h="94615">
                <a:moveTo>
                  <a:pt x="234695" y="92964"/>
                </a:moveTo>
                <a:lnTo>
                  <a:pt x="225170" y="91606"/>
                </a:lnTo>
                <a:lnTo>
                  <a:pt x="219074" y="87820"/>
                </a:lnTo>
                <a:lnTo>
                  <a:pt x="215836" y="82034"/>
                </a:lnTo>
                <a:lnTo>
                  <a:pt x="214883" y="74676"/>
                </a:lnTo>
                <a:lnTo>
                  <a:pt x="214883" y="1524"/>
                </a:lnTo>
                <a:lnTo>
                  <a:pt x="227075" y="1524"/>
                </a:lnTo>
                <a:lnTo>
                  <a:pt x="227075" y="79248"/>
                </a:lnTo>
                <a:lnTo>
                  <a:pt x="230123" y="80772"/>
                </a:lnTo>
                <a:lnTo>
                  <a:pt x="268223" y="80772"/>
                </a:lnTo>
                <a:lnTo>
                  <a:pt x="268223" y="91440"/>
                </a:lnTo>
                <a:lnTo>
                  <a:pt x="259984" y="92321"/>
                </a:lnTo>
                <a:lnTo>
                  <a:pt x="251459" y="92773"/>
                </a:lnTo>
                <a:lnTo>
                  <a:pt x="242934" y="92940"/>
                </a:lnTo>
                <a:lnTo>
                  <a:pt x="234695" y="92964"/>
                </a:lnTo>
                <a:close/>
              </a:path>
              <a:path w="1576070" h="94615">
                <a:moveTo>
                  <a:pt x="190500" y="92964"/>
                </a:moveTo>
                <a:lnTo>
                  <a:pt x="176783" y="92964"/>
                </a:lnTo>
                <a:lnTo>
                  <a:pt x="176783" y="1524"/>
                </a:lnTo>
                <a:lnTo>
                  <a:pt x="190500" y="1524"/>
                </a:lnTo>
                <a:lnTo>
                  <a:pt x="190500" y="92964"/>
                </a:lnTo>
                <a:close/>
              </a:path>
              <a:path w="1576070" h="94615">
                <a:moveTo>
                  <a:pt x="118871" y="94487"/>
                </a:moveTo>
                <a:lnTo>
                  <a:pt x="103346" y="92416"/>
                </a:lnTo>
                <a:lnTo>
                  <a:pt x="92963" y="85915"/>
                </a:lnTo>
                <a:lnTo>
                  <a:pt x="87153" y="74556"/>
                </a:lnTo>
                <a:lnTo>
                  <a:pt x="85343" y="57912"/>
                </a:lnTo>
                <a:lnTo>
                  <a:pt x="85343" y="1524"/>
                </a:lnTo>
                <a:lnTo>
                  <a:pt x="97535" y="1524"/>
                </a:lnTo>
                <a:lnTo>
                  <a:pt x="97535" y="57912"/>
                </a:lnTo>
                <a:lnTo>
                  <a:pt x="98726" y="69437"/>
                </a:lnTo>
                <a:lnTo>
                  <a:pt x="102488" y="76962"/>
                </a:lnTo>
                <a:lnTo>
                  <a:pt x="109108" y="81057"/>
                </a:lnTo>
                <a:lnTo>
                  <a:pt x="118871" y="82296"/>
                </a:lnTo>
                <a:lnTo>
                  <a:pt x="146631" y="82296"/>
                </a:lnTo>
                <a:lnTo>
                  <a:pt x="144779" y="85915"/>
                </a:lnTo>
                <a:lnTo>
                  <a:pt x="134397" y="92416"/>
                </a:lnTo>
                <a:lnTo>
                  <a:pt x="118871" y="94487"/>
                </a:lnTo>
                <a:close/>
              </a:path>
              <a:path w="1576070" h="94615">
                <a:moveTo>
                  <a:pt x="146631" y="82296"/>
                </a:moveTo>
                <a:lnTo>
                  <a:pt x="118871" y="82296"/>
                </a:lnTo>
                <a:lnTo>
                  <a:pt x="127753" y="81057"/>
                </a:lnTo>
                <a:lnTo>
                  <a:pt x="133921" y="76962"/>
                </a:lnTo>
                <a:lnTo>
                  <a:pt x="137517" y="69437"/>
                </a:lnTo>
                <a:lnTo>
                  <a:pt x="138683" y="57912"/>
                </a:lnTo>
                <a:lnTo>
                  <a:pt x="138683" y="1524"/>
                </a:lnTo>
                <a:lnTo>
                  <a:pt x="152400" y="1524"/>
                </a:lnTo>
                <a:lnTo>
                  <a:pt x="152400" y="57912"/>
                </a:lnTo>
                <a:lnTo>
                  <a:pt x="150590" y="74556"/>
                </a:lnTo>
                <a:lnTo>
                  <a:pt x="146631" y="82296"/>
                </a:lnTo>
                <a:close/>
              </a:path>
              <a:path w="1576070" h="94615">
                <a:moveTo>
                  <a:pt x="35051" y="92964"/>
                </a:moveTo>
                <a:lnTo>
                  <a:pt x="0" y="92964"/>
                </a:lnTo>
                <a:lnTo>
                  <a:pt x="0" y="1524"/>
                </a:lnTo>
                <a:lnTo>
                  <a:pt x="6691" y="643"/>
                </a:lnTo>
                <a:lnTo>
                  <a:pt x="13525" y="190"/>
                </a:lnTo>
                <a:lnTo>
                  <a:pt x="21216" y="23"/>
                </a:lnTo>
                <a:lnTo>
                  <a:pt x="30479" y="0"/>
                </a:lnTo>
                <a:lnTo>
                  <a:pt x="44886" y="1238"/>
                </a:lnTo>
                <a:lnTo>
                  <a:pt x="54292" y="5334"/>
                </a:lnTo>
                <a:lnTo>
                  <a:pt x="58958" y="12192"/>
                </a:lnTo>
                <a:lnTo>
                  <a:pt x="13716" y="12192"/>
                </a:lnTo>
                <a:lnTo>
                  <a:pt x="13716" y="39624"/>
                </a:lnTo>
                <a:lnTo>
                  <a:pt x="57339" y="39624"/>
                </a:lnTo>
                <a:lnTo>
                  <a:pt x="52601" y="43672"/>
                </a:lnTo>
                <a:lnTo>
                  <a:pt x="45719" y="45719"/>
                </a:lnTo>
                <a:lnTo>
                  <a:pt x="54363" y="48029"/>
                </a:lnTo>
                <a:lnTo>
                  <a:pt x="57058" y="50292"/>
                </a:lnTo>
                <a:lnTo>
                  <a:pt x="13716" y="50292"/>
                </a:lnTo>
                <a:lnTo>
                  <a:pt x="13716" y="82296"/>
                </a:lnTo>
                <a:lnTo>
                  <a:pt x="61843" y="82296"/>
                </a:lnTo>
                <a:lnTo>
                  <a:pt x="57530" y="88392"/>
                </a:lnTo>
                <a:lnTo>
                  <a:pt x="48577" y="91963"/>
                </a:lnTo>
                <a:lnTo>
                  <a:pt x="35051" y="92964"/>
                </a:lnTo>
                <a:close/>
              </a:path>
              <a:path w="1576070" h="94615">
                <a:moveTo>
                  <a:pt x="57339" y="39624"/>
                </a:moveTo>
                <a:lnTo>
                  <a:pt x="44195" y="39624"/>
                </a:lnTo>
                <a:lnTo>
                  <a:pt x="48767" y="38100"/>
                </a:lnTo>
                <a:lnTo>
                  <a:pt x="48767" y="13716"/>
                </a:lnTo>
                <a:lnTo>
                  <a:pt x="44195" y="12192"/>
                </a:lnTo>
                <a:lnTo>
                  <a:pt x="58958" y="12192"/>
                </a:lnTo>
                <a:lnTo>
                  <a:pt x="59411" y="12858"/>
                </a:lnTo>
                <a:lnTo>
                  <a:pt x="60959" y="24383"/>
                </a:lnTo>
                <a:lnTo>
                  <a:pt x="60078" y="33289"/>
                </a:lnTo>
                <a:lnTo>
                  <a:pt x="57339" y="39624"/>
                </a:lnTo>
                <a:close/>
              </a:path>
              <a:path w="1576070" h="94615">
                <a:moveTo>
                  <a:pt x="61843" y="82296"/>
                </a:moveTo>
                <a:lnTo>
                  <a:pt x="45719" y="82296"/>
                </a:lnTo>
                <a:lnTo>
                  <a:pt x="50291" y="79248"/>
                </a:lnTo>
                <a:lnTo>
                  <a:pt x="50291" y="53340"/>
                </a:lnTo>
                <a:lnTo>
                  <a:pt x="45719" y="50292"/>
                </a:lnTo>
                <a:lnTo>
                  <a:pt x="57058" y="50292"/>
                </a:lnTo>
                <a:lnTo>
                  <a:pt x="60007" y="52768"/>
                </a:lnTo>
                <a:lnTo>
                  <a:pt x="63079" y="60078"/>
                </a:lnTo>
                <a:lnTo>
                  <a:pt x="64007" y="70103"/>
                </a:lnTo>
                <a:lnTo>
                  <a:pt x="62483" y="81391"/>
                </a:lnTo>
                <a:lnTo>
                  <a:pt x="61843" y="82296"/>
                </a:lnTo>
                <a:close/>
              </a:path>
            </a:pathLst>
          </a:custGeom>
          <a:solidFill>
            <a:srgbClr val="FDFDFD"/>
          </a:solidFill>
        </p:spPr>
        <p:txBody>
          <a:bodyPr wrap="square" lIns="0" tIns="0" rIns="0" bIns="0" rtlCol="0"/>
          <a:lstStyle/>
          <a:p>
            <a:endParaRPr/>
          </a:p>
        </p:txBody>
      </p:sp>
      <p:sp>
        <p:nvSpPr>
          <p:cNvPr id="24" name="bk object 24"/>
          <p:cNvSpPr/>
          <p:nvPr/>
        </p:nvSpPr>
        <p:spPr>
          <a:xfrm>
            <a:off x="7757159" y="5638800"/>
            <a:ext cx="1590040" cy="299085"/>
          </a:xfrm>
          <a:custGeom>
            <a:avLst/>
            <a:gdLst/>
            <a:ahLst/>
            <a:cxnLst/>
            <a:rect l="l" t="t" r="r" b="b"/>
            <a:pathLst>
              <a:path w="1590040" h="299085">
                <a:moveTo>
                  <a:pt x="1463040" y="294132"/>
                </a:moveTo>
                <a:lnTo>
                  <a:pt x="1432393" y="289512"/>
                </a:lnTo>
                <a:lnTo>
                  <a:pt x="1411033" y="276606"/>
                </a:lnTo>
                <a:lnTo>
                  <a:pt x="1398531" y="256841"/>
                </a:lnTo>
                <a:lnTo>
                  <a:pt x="1394460" y="231648"/>
                </a:lnTo>
                <a:lnTo>
                  <a:pt x="1394460" y="0"/>
                </a:lnTo>
                <a:lnTo>
                  <a:pt x="1461516" y="0"/>
                </a:lnTo>
                <a:lnTo>
                  <a:pt x="1461516" y="219456"/>
                </a:lnTo>
                <a:lnTo>
                  <a:pt x="1462706" y="229219"/>
                </a:lnTo>
                <a:lnTo>
                  <a:pt x="1466469" y="235839"/>
                </a:lnTo>
                <a:lnTo>
                  <a:pt x="1473088" y="239601"/>
                </a:lnTo>
                <a:lnTo>
                  <a:pt x="1482852" y="240792"/>
                </a:lnTo>
                <a:lnTo>
                  <a:pt x="1586484" y="240792"/>
                </a:lnTo>
                <a:lnTo>
                  <a:pt x="1589532" y="289560"/>
                </a:lnTo>
                <a:lnTo>
                  <a:pt x="1559052" y="292203"/>
                </a:lnTo>
                <a:lnTo>
                  <a:pt x="1527429" y="293560"/>
                </a:lnTo>
                <a:lnTo>
                  <a:pt x="1495234" y="294060"/>
                </a:lnTo>
                <a:lnTo>
                  <a:pt x="1463040" y="294132"/>
                </a:lnTo>
                <a:close/>
              </a:path>
              <a:path w="1590040" h="299085">
                <a:moveTo>
                  <a:pt x="1161288" y="292608"/>
                </a:moveTo>
                <a:lnTo>
                  <a:pt x="1094232" y="292608"/>
                </a:lnTo>
                <a:lnTo>
                  <a:pt x="1179576" y="15240"/>
                </a:lnTo>
                <a:lnTo>
                  <a:pt x="1182933" y="8120"/>
                </a:lnTo>
                <a:lnTo>
                  <a:pt x="1188148" y="2857"/>
                </a:lnTo>
                <a:lnTo>
                  <a:pt x="1193968" y="0"/>
                </a:lnTo>
                <a:lnTo>
                  <a:pt x="1273388" y="0"/>
                </a:lnTo>
                <a:lnTo>
                  <a:pt x="1279207" y="2857"/>
                </a:lnTo>
                <a:lnTo>
                  <a:pt x="1284422" y="8120"/>
                </a:lnTo>
                <a:lnTo>
                  <a:pt x="1287780" y="15240"/>
                </a:lnTo>
                <a:lnTo>
                  <a:pt x="1297627" y="47244"/>
                </a:lnTo>
                <a:lnTo>
                  <a:pt x="1228344" y="47244"/>
                </a:lnTo>
                <a:lnTo>
                  <a:pt x="1226319" y="54102"/>
                </a:lnTo>
                <a:lnTo>
                  <a:pt x="1224724" y="60960"/>
                </a:lnTo>
                <a:lnTo>
                  <a:pt x="1223414" y="67818"/>
                </a:lnTo>
                <a:lnTo>
                  <a:pt x="1222248" y="74676"/>
                </a:lnTo>
                <a:lnTo>
                  <a:pt x="1196340" y="166116"/>
                </a:lnTo>
                <a:lnTo>
                  <a:pt x="1334203" y="166116"/>
                </a:lnTo>
                <a:lnTo>
                  <a:pt x="1349677" y="216408"/>
                </a:lnTo>
                <a:lnTo>
                  <a:pt x="1182624" y="216408"/>
                </a:lnTo>
                <a:lnTo>
                  <a:pt x="1161288" y="292608"/>
                </a:lnTo>
                <a:close/>
              </a:path>
              <a:path w="1590040" h="299085">
                <a:moveTo>
                  <a:pt x="1334203" y="166116"/>
                </a:moveTo>
                <a:lnTo>
                  <a:pt x="1271016" y="166116"/>
                </a:lnTo>
                <a:lnTo>
                  <a:pt x="1246632" y="74676"/>
                </a:lnTo>
                <a:lnTo>
                  <a:pt x="1244369" y="67818"/>
                </a:lnTo>
                <a:lnTo>
                  <a:pt x="1242250" y="60960"/>
                </a:lnTo>
                <a:lnTo>
                  <a:pt x="1240416" y="54102"/>
                </a:lnTo>
                <a:lnTo>
                  <a:pt x="1239012" y="47244"/>
                </a:lnTo>
                <a:lnTo>
                  <a:pt x="1297627" y="47244"/>
                </a:lnTo>
                <a:lnTo>
                  <a:pt x="1334203" y="166116"/>
                </a:lnTo>
                <a:close/>
              </a:path>
              <a:path w="1590040" h="299085">
                <a:moveTo>
                  <a:pt x="1373124" y="292608"/>
                </a:moveTo>
                <a:lnTo>
                  <a:pt x="1307592" y="292608"/>
                </a:lnTo>
                <a:lnTo>
                  <a:pt x="1284732" y="216408"/>
                </a:lnTo>
                <a:lnTo>
                  <a:pt x="1349677" y="216408"/>
                </a:lnTo>
                <a:lnTo>
                  <a:pt x="1373124" y="292608"/>
                </a:lnTo>
                <a:close/>
              </a:path>
              <a:path w="1590040" h="299085">
                <a:moveTo>
                  <a:pt x="893064" y="292608"/>
                </a:moveTo>
                <a:lnTo>
                  <a:pt x="829056" y="292608"/>
                </a:lnTo>
                <a:lnTo>
                  <a:pt x="829056" y="0"/>
                </a:lnTo>
                <a:lnTo>
                  <a:pt x="993698" y="0"/>
                </a:lnTo>
                <a:lnTo>
                  <a:pt x="1026604" y="12954"/>
                </a:lnTo>
                <a:lnTo>
                  <a:pt x="1046630" y="39147"/>
                </a:lnTo>
                <a:lnTo>
                  <a:pt x="1047413" y="44196"/>
                </a:lnTo>
                <a:lnTo>
                  <a:pt x="941832" y="44196"/>
                </a:lnTo>
                <a:lnTo>
                  <a:pt x="893064" y="45720"/>
                </a:lnTo>
                <a:lnTo>
                  <a:pt x="893064" y="128016"/>
                </a:lnTo>
                <a:lnTo>
                  <a:pt x="1041827" y="128016"/>
                </a:lnTo>
                <a:lnTo>
                  <a:pt x="1040130" y="131826"/>
                </a:lnTo>
                <a:lnTo>
                  <a:pt x="1022223" y="147209"/>
                </a:lnTo>
                <a:lnTo>
                  <a:pt x="995172" y="155448"/>
                </a:lnTo>
                <a:lnTo>
                  <a:pt x="995172" y="156972"/>
                </a:lnTo>
                <a:lnTo>
                  <a:pt x="1007197" y="160877"/>
                </a:lnTo>
                <a:lnTo>
                  <a:pt x="1019365" y="168783"/>
                </a:lnTo>
                <a:lnTo>
                  <a:pt x="1025950" y="176784"/>
                </a:lnTo>
                <a:lnTo>
                  <a:pt x="893064" y="176784"/>
                </a:lnTo>
                <a:lnTo>
                  <a:pt x="893064" y="292608"/>
                </a:lnTo>
                <a:close/>
              </a:path>
              <a:path w="1590040" h="299085">
                <a:moveTo>
                  <a:pt x="1041827" y="128016"/>
                </a:moveTo>
                <a:lnTo>
                  <a:pt x="941832" y="128016"/>
                </a:lnTo>
                <a:lnTo>
                  <a:pt x="962882" y="126087"/>
                </a:lnTo>
                <a:lnTo>
                  <a:pt x="976503" y="119443"/>
                </a:lnTo>
                <a:lnTo>
                  <a:pt x="983837" y="106799"/>
                </a:lnTo>
                <a:lnTo>
                  <a:pt x="986028" y="86868"/>
                </a:lnTo>
                <a:lnTo>
                  <a:pt x="983837" y="66056"/>
                </a:lnTo>
                <a:lnTo>
                  <a:pt x="976503" y="52959"/>
                </a:lnTo>
                <a:lnTo>
                  <a:pt x="962882" y="46148"/>
                </a:lnTo>
                <a:lnTo>
                  <a:pt x="941832" y="44196"/>
                </a:lnTo>
                <a:lnTo>
                  <a:pt x="1047413" y="44196"/>
                </a:lnTo>
                <a:lnTo>
                  <a:pt x="1053084" y="80772"/>
                </a:lnTo>
                <a:lnTo>
                  <a:pt x="1050036" y="109585"/>
                </a:lnTo>
                <a:lnTo>
                  <a:pt x="1041827" y="128016"/>
                </a:lnTo>
                <a:close/>
              </a:path>
              <a:path w="1590040" h="299085">
                <a:moveTo>
                  <a:pt x="1063752" y="292608"/>
                </a:moveTo>
                <a:lnTo>
                  <a:pt x="993648" y="292608"/>
                </a:lnTo>
                <a:lnTo>
                  <a:pt x="972312" y="202692"/>
                </a:lnTo>
                <a:lnTo>
                  <a:pt x="967097" y="191166"/>
                </a:lnTo>
                <a:lnTo>
                  <a:pt x="960310" y="183642"/>
                </a:lnTo>
                <a:lnTo>
                  <a:pt x="951523" y="179546"/>
                </a:lnTo>
                <a:lnTo>
                  <a:pt x="940308" y="178308"/>
                </a:lnTo>
                <a:lnTo>
                  <a:pt x="893064" y="176784"/>
                </a:lnTo>
                <a:lnTo>
                  <a:pt x="1025950" y="176784"/>
                </a:lnTo>
                <a:lnTo>
                  <a:pt x="1030104" y="181832"/>
                </a:lnTo>
                <a:lnTo>
                  <a:pt x="1037844" y="201168"/>
                </a:lnTo>
                <a:lnTo>
                  <a:pt x="1063752" y="292608"/>
                </a:lnTo>
                <a:close/>
              </a:path>
              <a:path w="1590040" h="299085">
                <a:moveTo>
                  <a:pt x="605028" y="292608"/>
                </a:moveTo>
                <a:lnTo>
                  <a:pt x="542544" y="292608"/>
                </a:lnTo>
                <a:lnTo>
                  <a:pt x="542544" y="21336"/>
                </a:lnTo>
                <a:lnTo>
                  <a:pt x="544210" y="11334"/>
                </a:lnTo>
                <a:lnTo>
                  <a:pt x="549021" y="4191"/>
                </a:lnTo>
                <a:lnTo>
                  <a:pt x="556518" y="0"/>
                </a:lnTo>
                <a:lnTo>
                  <a:pt x="616207" y="0"/>
                </a:lnTo>
                <a:lnTo>
                  <a:pt x="622363" y="3238"/>
                </a:lnTo>
                <a:lnTo>
                  <a:pt x="627768" y="9406"/>
                </a:lnTo>
                <a:lnTo>
                  <a:pt x="632460" y="18288"/>
                </a:lnTo>
                <a:lnTo>
                  <a:pt x="659130" y="71628"/>
                </a:lnTo>
                <a:lnTo>
                  <a:pt x="603504" y="71628"/>
                </a:lnTo>
                <a:lnTo>
                  <a:pt x="604385" y="83058"/>
                </a:lnTo>
                <a:lnTo>
                  <a:pt x="604837" y="94488"/>
                </a:lnTo>
                <a:lnTo>
                  <a:pt x="605004" y="105918"/>
                </a:lnTo>
                <a:lnTo>
                  <a:pt x="605028" y="292608"/>
                </a:lnTo>
                <a:close/>
              </a:path>
              <a:path w="1590040" h="299085">
                <a:moveTo>
                  <a:pt x="794004" y="217932"/>
                </a:moveTo>
                <a:lnTo>
                  <a:pt x="734568" y="217932"/>
                </a:lnTo>
                <a:lnTo>
                  <a:pt x="733680" y="205192"/>
                </a:lnTo>
                <a:lnTo>
                  <a:pt x="733231" y="192595"/>
                </a:lnTo>
                <a:lnTo>
                  <a:pt x="733076" y="180856"/>
                </a:lnTo>
                <a:lnTo>
                  <a:pt x="733044" y="0"/>
                </a:lnTo>
                <a:lnTo>
                  <a:pt x="794004" y="0"/>
                </a:lnTo>
                <a:lnTo>
                  <a:pt x="794004" y="217932"/>
                </a:lnTo>
                <a:close/>
              </a:path>
              <a:path w="1590040" h="299085">
                <a:moveTo>
                  <a:pt x="771144" y="292608"/>
                </a:moveTo>
                <a:lnTo>
                  <a:pt x="729996" y="292608"/>
                </a:lnTo>
                <a:lnTo>
                  <a:pt x="721018" y="291465"/>
                </a:lnTo>
                <a:lnTo>
                  <a:pt x="714184" y="288036"/>
                </a:lnTo>
                <a:lnTo>
                  <a:pt x="708779" y="282321"/>
                </a:lnTo>
                <a:lnTo>
                  <a:pt x="704088" y="274320"/>
                </a:lnTo>
                <a:lnTo>
                  <a:pt x="626364" y="117348"/>
                </a:lnTo>
                <a:lnTo>
                  <a:pt x="620696" y="106346"/>
                </a:lnTo>
                <a:lnTo>
                  <a:pt x="615315" y="94488"/>
                </a:lnTo>
                <a:lnTo>
                  <a:pt x="610504" y="82629"/>
                </a:lnTo>
                <a:lnTo>
                  <a:pt x="606552" y="71628"/>
                </a:lnTo>
                <a:lnTo>
                  <a:pt x="659130" y="71628"/>
                </a:lnTo>
                <a:lnTo>
                  <a:pt x="708660" y="170688"/>
                </a:lnTo>
                <a:lnTo>
                  <a:pt x="725013" y="205359"/>
                </a:lnTo>
                <a:lnTo>
                  <a:pt x="729996" y="217932"/>
                </a:lnTo>
                <a:lnTo>
                  <a:pt x="794004" y="217932"/>
                </a:lnTo>
                <a:lnTo>
                  <a:pt x="794004" y="269748"/>
                </a:lnTo>
                <a:lnTo>
                  <a:pt x="792575" y="279749"/>
                </a:lnTo>
                <a:lnTo>
                  <a:pt x="788289" y="286893"/>
                </a:lnTo>
                <a:lnTo>
                  <a:pt x="781145" y="291179"/>
                </a:lnTo>
                <a:lnTo>
                  <a:pt x="771144" y="292608"/>
                </a:lnTo>
                <a:close/>
              </a:path>
              <a:path w="1590040" h="299085">
                <a:moveTo>
                  <a:pt x="300228" y="292608"/>
                </a:moveTo>
                <a:lnTo>
                  <a:pt x="233171" y="292608"/>
                </a:lnTo>
                <a:lnTo>
                  <a:pt x="318516" y="15240"/>
                </a:lnTo>
                <a:lnTo>
                  <a:pt x="321873" y="8120"/>
                </a:lnTo>
                <a:lnTo>
                  <a:pt x="327088" y="2857"/>
                </a:lnTo>
                <a:lnTo>
                  <a:pt x="332908" y="0"/>
                </a:lnTo>
                <a:lnTo>
                  <a:pt x="412962" y="0"/>
                </a:lnTo>
                <a:lnTo>
                  <a:pt x="418719" y="2857"/>
                </a:lnTo>
                <a:lnTo>
                  <a:pt x="423576" y="8120"/>
                </a:lnTo>
                <a:lnTo>
                  <a:pt x="426720" y="15240"/>
                </a:lnTo>
                <a:lnTo>
                  <a:pt x="436743" y="47244"/>
                </a:lnTo>
                <a:lnTo>
                  <a:pt x="367284" y="47244"/>
                </a:lnTo>
                <a:lnTo>
                  <a:pt x="365259" y="54102"/>
                </a:lnTo>
                <a:lnTo>
                  <a:pt x="363664" y="60960"/>
                </a:lnTo>
                <a:lnTo>
                  <a:pt x="362354" y="67818"/>
                </a:lnTo>
                <a:lnTo>
                  <a:pt x="361188" y="74676"/>
                </a:lnTo>
                <a:lnTo>
                  <a:pt x="335280" y="166116"/>
                </a:lnTo>
                <a:lnTo>
                  <a:pt x="473972" y="166116"/>
                </a:lnTo>
                <a:lnTo>
                  <a:pt x="489723" y="216408"/>
                </a:lnTo>
                <a:lnTo>
                  <a:pt x="321564" y="216408"/>
                </a:lnTo>
                <a:lnTo>
                  <a:pt x="300228" y="292608"/>
                </a:lnTo>
                <a:close/>
              </a:path>
              <a:path w="1590040" h="299085">
                <a:moveTo>
                  <a:pt x="473972" y="166116"/>
                </a:moveTo>
                <a:lnTo>
                  <a:pt x="409956" y="166116"/>
                </a:lnTo>
                <a:lnTo>
                  <a:pt x="384048" y="74676"/>
                </a:lnTo>
                <a:lnTo>
                  <a:pt x="379476" y="47244"/>
                </a:lnTo>
                <a:lnTo>
                  <a:pt x="436743" y="47244"/>
                </a:lnTo>
                <a:lnTo>
                  <a:pt x="473972" y="166116"/>
                </a:lnTo>
                <a:close/>
              </a:path>
              <a:path w="1590040" h="299085">
                <a:moveTo>
                  <a:pt x="513588" y="292608"/>
                </a:moveTo>
                <a:lnTo>
                  <a:pt x="445008" y="292608"/>
                </a:lnTo>
                <a:lnTo>
                  <a:pt x="423672" y="216408"/>
                </a:lnTo>
                <a:lnTo>
                  <a:pt x="489723" y="216408"/>
                </a:lnTo>
                <a:lnTo>
                  <a:pt x="513588" y="292608"/>
                </a:lnTo>
                <a:close/>
              </a:path>
              <a:path w="1590040" h="299085">
                <a:moveTo>
                  <a:pt x="212366" y="242316"/>
                </a:moveTo>
                <a:lnTo>
                  <a:pt x="105156" y="242316"/>
                </a:lnTo>
                <a:lnTo>
                  <a:pt x="126849" y="241220"/>
                </a:lnTo>
                <a:lnTo>
                  <a:pt x="140398" y="236982"/>
                </a:lnTo>
                <a:lnTo>
                  <a:pt x="147375" y="228171"/>
                </a:lnTo>
                <a:lnTo>
                  <a:pt x="149352" y="213360"/>
                </a:lnTo>
                <a:lnTo>
                  <a:pt x="147828" y="200858"/>
                </a:lnTo>
                <a:lnTo>
                  <a:pt x="142875" y="192214"/>
                </a:lnTo>
                <a:lnTo>
                  <a:pt x="133921" y="186142"/>
                </a:lnTo>
                <a:lnTo>
                  <a:pt x="60960" y="160020"/>
                </a:lnTo>
                <a:lnTo>
                  <a:pt x="32789" y="146256"/>
                </a:lnTo>
                <a:lnTo>
                  <a:pt x="13906" y="127635"/>
                </a:lnTo>
                <a:lnTo>
                  <a:pt x="3309" y="103870"/>
                </a:lnTo>
                <a:lnTo>
                  <a:pt x="0" y="74676"/>
                </a:lnTo>
                <a:lnTo>
                  <a:pt x="6191" y="33766"/>
                </a:lnTo>
                <a:lnTo>
                  <a:pt x="25527" y="9144"/>
                </a:lnTo>
                <a:lnTo>
                  <a:pt x="51043" y="0"/>
                </a:lnTo>
                <a:lnTo>
                  <a:pt x="185323" y="0"/>
                </a:lnTo>
                <a:lnTo>
                  <a:pt x="205740" y="4572"/>
                </a:lnTo>
                <a:lnTo>
                  <a:pt x="201325" y="47244"/>
                </a:lnTo>
                <a:lnTo>
                  <a:pt x="108204" y="47244"/>
                </a:lnTo>
                <a:lnTo>
                  <a:pt x="88034" y="47887"/>
                </a:lnTo>
                <a:lnTo>
                  <a:pt x="74866" y="51244"/>
                </a:lnTo>
                <a:lnTo>
                  <a:pt x="67698" y="59459"/>
                </a:lnTo>
                <a:lnTo>
                  <a:pt x="65532" y="74676"/>
                </a:lnTo>
                <a:lnTo>
                  <a:pt x="67079" y="87201"/>
                </a:lnTo>
                <a:lnTo>
                  <a:pt x="72199" y="96012"/>
                </a:lnTo>
                <a:lnTo>
                  <a:pt x="81605" y="102536"/>
                </a:lnTo>
                <a:lnTo>
                  <a:pt x="96012" y="108204"/>
                </a:lnTo>
                <a:lnTo>
                  <a:pt x="152400" y="126492"/>
                </a:lnTo>
                <a:lnTo>
                  <a:pt x="182975" y="141136"/>
                </a:lnTo>
                <a:lnTo>
                  <a:pt x="202691" y="160210"/>
                </a:lnTo>
                <a:lnTo>
                  <a:pt x="213264" y="184142"/>
                </a:lnTo>
                <a:lnTo>
                  <a:pt x="216408" y="213360"/>
                </a:lnTo>
                <a:lnTo>
                  <a:pt x="212366" y="242316"/>
                </a:lnTo>
                <a:close/>
              </a:path>
              <a:path w="1590040" h="299085">
                <a:moveTo>
                  <a:pt x="201167" y="48768"/>
                </a:moveTo>
                <a:lnTo>
                  <a:pt x="180855" y="48530"/>
                </a:lnTo>
                <a:lnTo>
                  <a:pt x="132802" y="47482"/>
                </a:lnTo>
                <a:lnTo>
                  <a:pt x="108204" y="47244"/>
                </a:lnTo>
                <a:lnTo>
                  <a:pt x="201325" y="47244"/>
                </a:lnTo>
                <a:lnTo>
                  <a:pt x="201167" y="48768"/>
                </a:lnTo>
                <a:close/>
              </a:path>
              <a:path w="1590040" h="299085">
                <a:moveTo>
                  <a:pt x="105156" y="298704"/>
                </a:moveTo>
                <a:lnTo>
                  <a:pt x="87272" y="298323"/>
                </a:lnTo>
                <a:lnTo>
                  <a:pt x="63817" y="296799"/>
                </a:lnTo>
                <a:lnTo>
                  <a:pt x="35504" y="293560"/>
                </a:lnTo>
                <a:lnTo>
                  <a:pt x="3048" y="288036"/>
                </a:lnTo>
                <a:lnTo>
                  <a:pt x="7620" y="240792"/>
                </a:lnTo>
                <a:lnTo>
                  <a:pt x="69532" y="242125"/>
                </a:lnTo>
                <a:lnTo>
                  <a:pt x="212366" y="242316"/>
                </a:lnTo>
                <a:lnTo>
                  <a:pt x="210597" y="254984"/>
                </a:lnTo>
                <a:lnTo>
                  <a:pt x="191643" y="281178"/>
                </a:lnTo>
                <a:lnTo>
                  <a:pt x="157257" y="294798"/>
                </a:lnTo>
                <a:lnTo>
                  <a:pt x="105156" y="298704"/>
                </a:lnTo>
                <a:close/>
              </a:path>
            </a:pathLst>
          </a:custGeom>
          <a:solidFill>
            <a:srgbClr val="FDFDFD"/>
          </a:solidFill>
        </p:spPr>
        <p:txBody>
          <a:bodyPr wrap="square" lIns="0" tIns="0" rIns="0" bIns="0" rtlCol="0"/>
          <a:lstStyle/>
          <a:p>
            <a:endParaRPr/>
          </a:p>
        </p:txBody>
      </p:sp>
      <p:sp>
        <p:nvSpPr>
          <p:cNvPr id="25" name="bk object 25"/>
          <p:cNvSpPr/>
          <p:nvPr/>
        </p:nvSpPr>
        <p:spPr>
          <a:xfrm>
            <a:off x="701040" y="7053072"/>
            <a:ext cx="2200655" cy="73152"/>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bg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5" name="Holder 5"/>
          <p:cNvSpPr>
            <a:spLocks noGrp="1"/>
          </p:cNvSpPr>
          <p:nvPr>
            <p:ph type="sldNum" sz="quarter" idx="7"/>
          </p:nvPr>
        </p:nvSpPr>
        <p:spPr/>
        <p:txBody>
          <a:bodyPr lIns="0" tIns="0" rIns="0" bIns="0"/>
          <a:lstStyle>
            <a:lvl1pPr>
              <a:defRPr sz="1200" b="0" i="0">
                <a:solidFill>
                  <a:srgbClr val="A5A5A5"/>
                </a:solidFill>
                <a:latin typeface="Times New Roman"/>
                <a:cs typeface="Times New Roman"/>
              </a:defRPr>
            </a:lvl1pPr>
          </a:lstStyle>
          <a:p>
            <a:pPr marL="25400">
              <a:lnSpc>
                <a:spcPts val="141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4" name="Holder 4"/>
          <p:cNvSpPr>
            <a:spLocks noGrp="1"/>
          </p:cNvSpPr>
          <p:nvPr>
            <p:ph type="sldNum" sz="quarter" idx="7"/>
          </p:nvPr>
        </p:nvSpPr>
        <p:spPr/>
        <p:txBody>
          <a:bodyPr lIns="0" tIns="0" rIns="0" bIns="0"/>
          <a:lstStyle>
            <a:lvl1pPr>
              <a:defRPr sz="1200" b="0" i="0">
                <a:solidFill>
                  <a:srgbClr val="A5A5A5"/>
                </a:solidFill>
                <a:latin typeface="Times New Roman"/>
                <a:cs typeface="Times New Roman"/>
              </a:defRPr>
            </a:lvl1pPr>
          </a:lstStyle>
          <a:p>
            <a:pPr marL="25400">
              <a:lnSpc>
                <a:spcPts val="1410"/>
              </a:lnSpc>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8916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457199"/>
            <a:ext cx="1845945" cy="1645920"/>
          </a:xfrm>
          <a:custGeom>
            <a:avLst/>
            <a:gdLst/>
            <a:ahLst/>
            <a:cxnLst/>
            <a:rect l="l" t="t" r="r" b="b"/>
            <a:pathLst>
              <a:path w="1845945" h="1645920">
                <a:moveTo>
                  <a:pt x="6826" y="1645920"/>
                </a:moveTo>
                <a:lnTo>
                  <a:pt x="0" y="1645920"/>
                </a:lnTo>
                <a:lnTo>
                  <a:pt x="0" y="0"/>
                </a:lnTo>
                <a:lnTo>
                  <a:pt x="1845564" y="0"/>
                </a:lnTo>
                <a:lnTo>
                  <a:pt x="1845564" y="3919"/>
                </a:lnTo>
                <a:lnTo>
                  <a:pt x="6826" y="1645920"/>
                </a:lnTo>
                <a:close/>
              </a:path>
            </a:pathLst>
          </a:custGeom>
          <a:solidFill>
            <a:srgbClr val="E6E6E6"/>
          </a:solidFill>
        </p:spPr>
        <p:txBody>
          <a:bodyPr wrap="square" lIns="0" tIns="0" rIns="0" bIns="0" rtlCol="0"/>
          <a:lstStyle/>
          <a:p>
            <a:endParaRPr/>
          </a:p>
        </p:txBody>
      </p:sp>
      <p:sp>
        <p:nvSpPr>
          <p:cNvPr id="17" name="bk object 17"/>
          <p:cNvSpPr/>
          <p:nvPr/>
        </p:nvSpPr>
        <p:spPr>
          <a:xfrm>
            <a:off x="457200" y="455676"/>
            <a:ext cx="1603375" cy="1091565"/>
          </a:xfrm>
          <a:custGeom>
            <a:avLst/>
            <a:gdLst/>
            <a:ahLst/>
            <a:cxnLst/>
            <a:rect l="l" t="t" r="r" b="b"/>
            <a:pathLst>
              <a:path w="1603375" h="1091565">
                <a:moveTo>
                  <a:pt x="0" y="1091183"/>
                </a:moveTo>
                <a:lnTo>
                  <a:pt x="0" y="0"/>
                </a:lnTo>
                <a:lnTo>
                  <a:pt x="1603248" y="0"/>
                </a:lnTo>
                <a:lnTo>
                  <a:pt x="0" y="1091183"/>
                </a:lnTo>
                <a:close/>
              </a:path>
            </a:pathLst>
          </a:custGeom>
          <a:solidFill>
            <a:srgbClr val="006E5E"/>
          </a:solidFill>
        </p:spPr>
        <p:txBody>
          <a:bodyPr wrap="square" lIns="0" tIns="0" rIns="0" bIns="0" rtlCol="0"/>
          <a:lstStyle/>
          <a:p>
            <a:endParaRPr/>
          </a:p>
        </p:txBody>
      </p:sp>
      <p:sp>
        <p:nvSpPr>
          <p:cNvPr id="2" name="Holder 2"/>
          <p:cNvSpPr>
            <a:spLocks noGrp="1"/>
          </p:cNvSpPr>
          <p:nvPr>
            <p:ph type="title"/>
          </p:nvPr>
        </p:nvSpPr>
        <p:spPr>
          <a:xfrm>
            <a:off x="1901540" y="3391972"/>
            <a:ext cx="6255318" cy="1001395"/>
          </a:xfrm>
          <a:prstGeom prst="rect">
            <a:avLst/>
          </a:prstGeom>
        </p:spPr>
        <p:txBody>
          <a:bodyPr wrap="square" lIns="0" tIns="0" rIns="0" bIns="0">
            <a:spAutoFit/>
          </a:bodyPr>
          <a:lstStyle>
            <a:lvl1pPr>
              <a:defRPr sz="3200" b="0" i="0">
                <a:solidFill>
                  <a:schemeClr val="bg1"/>
                </a:solidFill>
                <a:latin typeface="Times New Roman"/>
                <a:cs typeface="Times New Roman"/>
              </a:defRPr>
            </a:lvl1pPr>
          </a:lstStyle>
          <a:p>
            <a:endParaRPr/>
          </a:p>
        </p:txBody>
      </p:sp>
      <p:sp>
        <p:nvSpPr>
          <p:cNvPr id="3" name="Holder 3"/>
          <p:cNvSpPr>
            <a:spLocks noGrp="1"/>
          </p:cNvSpPr>
          <p:nvPr>
            <p:ph type="body" idx="1"/>
          </p:nvPr>
        </p:nvSpPr>
        <p:spPr>
          <a:xfrm>
            <a:off x="1172002" y="2408913"/>
            <a:ext cx="7714394" cy="2494915"/>
          </a:xfrm>
          <a:prstGeom prst="rect">
            <a:avLst/>
          </a:prstGeom>
        </p:spPr>
        <p:txBody>
          <a:bodyPr wrap="square" lIns="0" tIns="0" rIns="0" bIns="0">
            <a:spAutoFit/>
          </a:bodyPr>
          <a:lstStyle>
            <a:lvl1pPr>
              <a:defRPr sz="1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6/8/2026</a:t>
            </a:fld>
            <a:endParaRPr lang="en-US"/>
          </a:p>
        </p:txBody>
      </p:sp>
      <p:sp>
        <p:nvSpPr>
          <p:cNvPr id="6" name="Holder 6"/>
          <p:cNvSpPr>
            <a:spLocks noGrp="1"/>
          </p:cNvSpPr>
          <p:nvPr>
            <p:ph type="sldNum" sz="quarter" idx="7"/>
          </p:nvPr>
        </p:nvSpPr>
        <p:spPr>
          <a:xfrm>
            <a:off x="695447" y="6933555"/>
            <a:ext cx="205740" cy="194309"/>
          </a:xfrm>
          <a:prstGeom prst="rect">
            <a:avLst/>
          </a:prstGeom>
        </p:spPr>
        <p:txBody>
          <a:bodyPr wrap="square" lIns="0" tIns="0" rIns="0" bIns="0">
            <a:spAutoFit/>
          </a:bodyPr>
          <a:lstStyle>
            <a:lvl1pPr>
              <a:defRPr sz="1200" b="0" i="0">
                <a:solidFill>
                  <a:srgbClr val="A5A5A5"/>
                </a:solidFill>
                <a:latin typeface="Times New Roman"/>
                <a:cs typeface="Times New Roman"/>
              </a:defRPr>
            </a:lvl1pPr>
          </a:lstStyle>
          <a:p>
            <a:pPr marL="25400">
              <a:lnSpc>
                <a:spcPts val="141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www.sabs.co.z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mailto:danie.dutoit@v3consulting.co.za" TargetMode="External"/><Relationship Id="rId2" Type="http://schemas.openxmlformats.org/officeDocument/2006/relationships/hyperlink" Target="https://www.nra.co.za/service-provider-zone/tenders/open-tenders/" TargetMode="Externa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mailto:danie.dutoit@v3consulting.co.za" TargetMode="Externa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nra.co.za/" TargetMode="External"/><Relationship Id="rId5" Type="http://schemas.openxmlformats.org/officeDocument/2006/relationships/image" Target="../media/image2.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building with a mountain in the background&#10;&#10;Description automatically generated">
            <a:extLst>
              <a:ext uri="{FF2B5EF4-FFF2-40B4-BE49-F238E27FC236}">
                <a16:creationId xmlns:a16="http://schemas.microsoft.com/office/drawing/2014/main" id="{62F9A84A-351E-CC4D-951F-EF2517B39FB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7755635" y="6193535"/>
            <a:ext cx="1591310" cy="640080"/>
          </a:xfrm>
          <a:custGeom>
            <a:avLst/>
            <a:gdLst/>
            <a:ahLst/>
            <a:cxnLst/>
            <a:rect l="l" t="t" r="r" b="b"/>
            <a:pathLst>
              <a:path w="1591309" h="640079">
                <a:moveTo>
                  <a:pt x="0" y="640080"/>
                </a:moveTo>
                <a:lnTo>
                  <a:pt x="1591056" y="640080"/>
                </a:lnTo>
                <a:lnTo>
                  <a:pt x="1591056" y="0"/>
                </a:lnTo>
                <a:lnTo>
                  <a:pt x="0" y="0"/>
                </a:lnTo>
                <a:lnTo>
                  <a:pt x="0" y="640080"/>
                </a:lnTo>
                <a:close/>
              </a:path>
            </a:pathLst>
          </a:custGeom>
          <a:solidFill>
            <a:srgbClr val="FDFDFD"/>
          </a:solidFill>
        </p:spPr>
        <p:txBody>
          <a:bodyPr wrap="square" lIns="0" tIns="0" rIns="0" bIns="0" rtlCol="0"/>
          <a:lstStyle/>
          <a:p>
            <a:endParaRPr/>
          </a:p>
        </p:txBody>
      </p:sp>
      <p:sp>
        <p:nvSpPr>
          <p:cNvPr id="5" name="object 5"/>
          <p:cNvSpPr/>
          <p:nvPr/>
        </p:nvSpPr>
        <p:spPr>
          <a:xfrm>
            <a:off x="7755635" y="6193535"/>
            <a:ext cx="1591310" cy="640080"/>
          </a:xfrm>
          <a:custGeom>
            <a:avLst/>
            <a:gdLst/>
            <a:ahLst/>
            <a:cxnLst/>
            <a:rect l="l" t="t" r="r" b="b"/>
            <a:pathLst>
              <a:path w="1591309" h="640079">
                <a:moveTo>
                  <a:pt x="0" y="640080"/>
                </a:moveTo>
                <a:lnTo>
                  <a:pt x="1591056" y="640080"/>
                </a:lnTo>
                <a:lnTo>
                  <a:pt x="1591056" y="0"/>
                </a:lnTo>
                <a:lnTo>
                  <a:pt x="0" y="0"/>
                </a:lnTo>
                <a:lnTo>
                  <a:pt x="0" y="640080"/>
                </a:lnTo>
                <a:close/>
              </a:path>
            </a:pathLst>
          </a:custGeom>
          <a:ln w="21336">
            <a:solidFill>
              <a:srgbClr val="FDFDFD"/>
            </a:solidFill>
          </a:ln>
        </p:spPr>
        <p:txBody>
          <a:bodyPr wrap="square" lIns="0" tIns="0" rIns="0" bIns="0" rtlCol="0"/>
          <a:lstStyle/>
          <a:p>
            <a:endParaRPr/>
          </a:p>
        </p:txBody>
      </p:sp>
      <p:sp>
        <p:nvSpPr>
          <p:cNvPr id="6" name="object 6"/>
          <p:cNvSpPr/>
          <p:nvPr/>
        </p:nvSpPr>
        <p:spPr>
          <a:xfrm>
            <a:off x="8033004" y="6198108"/>
            <a:ext cx="1069975" cy="631190"/>
          </a:xfrm>
          <a:custGeom>
            <a:avLst/>
            <a:gdLst/>
            <a:ahLst/>
            <a:cxnLst/>
            <a:rect l="l" t="t" r="r" b="b"/>
            <a:pathLst>
              <a:path w="1069975" h="631190">
                <a:moveTo>
                  <a:pt x="466344" y="630936"/>
                </a:moveTo>
                <a:lnTo>
                  <a:pt x="0" y="630936"/>
                </a:lnTo>
                <a:lnTo>
                  <a:pt x="737616" y="0"/>
                </a:lnTo>
                <a:lnTo>
                  <a:pt x="827532" y="0"/>
                </a:lnTo>
                <a:lnTo>
                  <a:pt x="815340" y="25908"/>
                </a:lnTo>
                <a:lnTo>
                  <a:pt x="980701" y="25908"/>
                </a:lnTo>
                <a:lnTo>
                  <a:pt x="983845" y="47244"/>
                </a:lnTo>
                <a:lnTo>
                  <a:pt x="801624" y="47244"/>
                </a:lnTo>
                <a:lnTo>
                  <a:pt x="763524" y="114300"/>
                </a:lnTo>
                <a:lnTo>
                  <a:pt x="993725" y="114300"/>
                </a:lnTo>
                <a:lnTo>
                  <a:pt x="1002707" y="175260"/>
                </a:lnTo>
                <a:lnTo>
                  <a:pt x="728472" y="175260"/>
                </a:lnTo>
                <a:lnTo>
                  <a:pt x="646176" y="316992"/>
                </a:lnTo>
                <a:lnTo>
                  <a:pt x="1023590" y="316992"/>
                </a:lnTo>
                <a:lnTo>
                  <a:pt x="1036390" y="403860"/>
                </a:lnTo>
                <a:lnTo>
                  <a:pt x="597408" y="403860"/>
                </a:lnTo>
                <a:lnTo>
                  <a:pt x="466344" y="630936"/>
                </a:lnTo>
                <a:close/>
              </a:path>
              <a:path w="1069975" h="631190">
                <a:moveTo>
                  <a:pt x="980701" y="25908"/>
                </a:moveTo>
                <a:lnTo>
                  <a:pt x="854964" y="25908"/>
                </a:lnTo>
                <a:lnTo>
                  <a:pt x="861060" y="0"/>
                </a:lnTo>
                <a:lnTo>
                  <a:pt x="976884" y="0"/>
                </a:lnTo>
                <a:lnTo>
                  <a:pt x="980701" y="25908"/>
                </a:lnTo>
                <a:close/>
              </a:path>
              <a:path w="1069975" h="631190">
                <a:moveTo>
                  <a:pt x="993725" y="114300"/>
                </a:moveTo>
                <a:lnTo>
                  <a:pt x="829056" y="114300"/>
                </a:lnTo>
                <a:lnTo>
                  <a:pt x="848868" y="47244"/>
                </a:lnTo>
                <a:lnTo>
                  <a:pt x="983845" y="47244"/>
                </a:lnTo>
                <a:lnTo>
                  <a:pt x="993725" y="114300"/>
                </a:lnTo>
                <a:close/>
              </a:path>
              <a:path w="1069975" h="631190">
                <a:moveTo>
                  <a:pt x="1023590" y="316992"/>
                </a:moveTo>
                <a:lnTo>
                  <a:pt x="769620" y="316992"/>
                </a:lnTo>
                <a:lnTo>
                  <a:pt x="812292" y="175260"/>
                </a:lnTo>
                <a:lnTo>
                  <a:pt x="1002707" y="175260"/>
                </a:lnTo>
                <a:lnTo>
                  <a:pt x="1023590" y="316992"/>
                </a:lnTo>
                <a:close/>
              </a:path>
              <a:path w="1069975" h="631190">
                <a:moveTo>
                  <a:pt x="1069848" y="630936"/>
                </a:moveTo>
                <a:lnTo>
                  <a:pt x="678180" y="630936"/>
                </a:lnTo>
                <a:lnTo>
                  <a:pt x="743712" y="403860"/>
                </a:lnTo>
                <a:lnTo>
                  <a:pt x="1036390" y="403860"/>
                </a:lnTo>
                <a:lnTo>
                  <a:pt x="1069848" y="630936"/>
                </a:lnTo>
                <a:close/>
              </a:path>
            </a:pathLst>
          </a:custGeom>
          <a:solidFill>
            <a:srgbClr val="2D2A31"/>
          </a:solidFill>
        </p:spPr>
        <p:txBody>
          <a:bodyPr wrap="square" lIns="0" tIns="0" rIns="0" bIns="0" rtlCol="0"/>
          <a:lstStyle/>
          <a:p>
            <a:endParaRPr/>
          </a:p>
        </p:txBody>
      </p:sp>
      <p:sp>
        <p:nvSpPr>
          <p:cNvPr id="7" name="object 7"/>
          <p:cNvSpPr/>
          <p:nvPr/>
        </p:nvSpPr>
        <p:spPr>
          <a:xfrm>
            <a:off x="7761732" y="6198107"/>
            <a:ext cx="948055" cy="631190"/>
          </a:xfrm>
          <a:custGeom>
            <a:avLst/>
            <a:gdLst/>
            <a:ahLst/>
            <a:cxnLst/>
            <a:rect l="l" t="t" r="r" b="b"/>
            <a:pathLst>
              <a:path w="948054" h="631190">
                <a:moveTo>
                  <a:pt x="0" y="630936"/>
                </a:moveTo>
                <a:lnTo>
                  <a:pt x="0" y="0"/>
                </a:lnTo>
                <a:lnTo>
                  <a:pt x="947928" y="0"/>
                </a:lnTo>
                <a:lnTo>
                  <a:pt x="0" y="630936"/>
                </a:lnTo>
                <a:close/>
              </a:path>
            </a:pathLst>
          </a:custGeom>
          <a:solidFill>
            <a:srgbClr val="006E5E"/>
          </a:solidFill>
        </p:spPr>
        <p:txBody>
          <a:bodyPr wrap="square" lIns="0" tIns="0" rIns="0" bIns="0" rtlCol="0"/>
          <a:lstStyle/>
          <a:p>
            <a:endParaRPr/>
          </a:p>
        </p:txBody>
      </p:sp>
      <p:sp>
        <p:nvSpPr>
          <p:cNvPr id="8" name="object 8"/>
          <p:cNvSpPr/>
          <p:nvPr/>
        </p:nvSpPr>
        <p:spPr>
          <a:xfrm>
            <a:off x="9052560" y="6198107"/>
            <a:ext cx="289560" cy="631190"/>
          </a:xfrm>
          <a:custGeom>
            <a:avLst/>
            <a:gdLst/>
            <a:ahLst/>
            <a:cxnLst/>
            <a:rect l="l" t="t" r="r" b="b"/>
            <a:pathLst>
              <a:path w="289559" h="631190">
                <a:moveTo>
                  <a:pt x="289559" y="630936"/>
                </a:moveTo>
                <a:lnTo>
                  <a:pt x="195071" y="630936"/>
                </a:lnTo>
                <a:lnTo>
                  <a:pt x="0" y="0"/>
                </a:lnTo>
                <a:lnTo>
                  <a:pt x="289559" y="0"/>
                </a:lnTo>
                <a:lnTo>
                  <a:pt x="289559" y="630936"/>
                </a:lnTo>
                <a:close/>
              </a:path>
            </a:pathLst>
          </a:custGeom>
          <a:solidFill>
            <a:srgbClr val="F05B18"/>
          </a:solidFill>
        </p:spPr>
        <p:txBody>
          <a:bodyPr wrap="square" lIns="0" tIns="0" rIns="0" bIns="0" rtlCol="0"/>
          <a:lstStyle/>
          <a:p>
            <a:endParaRPr/>
          </a:p>
        </p:txBody>
      </p:sp>
      <p:sp>
        <p:nvSpPr>
          <p:cNvPr id="9" name="object 9"/>
          <p:cNvSpPr/>
          <p:nvPr/>
        </p:nvSpPr>
        <p:spPr>
          <a:xfrm>
            <a:off x="7760207" y="7094220"/>
            <a:ext cx="1577340" cy="94487"/>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767828" y="6966204"/>
            <a:ext cx="1576070" cy="94615"/>
          </a:xfrm>
          <a:custGeom>
            <a:avLst/>
            <a:gdLst/>
            <a:ahLst/>
            <a:cxnLst/>
            <a:rect l="l" t="t" r="r" b="b"/>
            <a:pathLst>
              <a:path w="1576070" h="94615">
                <a:moveTo>
                  <a:pt x="1507235" y="92964"/>
                </a:moveTo>
                <a:lnTo>
                  <a:pt x="1495043" y="92964"/>
                </a:lnTo>
                <a:lnTo>
                  <a:pt x="1524000" y="6096"/>
                </a:lnTo>
                <a:lnTo>
                  <a:pt x="1524000" y="3048"/>
                </a:lnTo>
                <a:lnTo>
                  <a:pt x="1545335" y="3048"/>
                </a:lnTo>
                <a:lnTo>
                  <a:pt x="1545335" y="6096"/>
                </a:lnTo>
                <a:lnTo>
                  <a:pt x="1547474" y="12192"/>
                </a:lnTo>
                <a:lnTo>
                  <a:pt x="1533143" y="12192"/>
                </a:lnTo>
                <a:lnTo>
                  <a:pt x="1530095" y="19812"/>
                </a:lnTo>
                <a:lnTo>
                  <a:pt x="1519427" y="54864"/>
                </a:lnTo>
                <a:lnTo>
                  <a:pt x="1562447" y="54864"/>
                </a:lnTo>
                <a:lnTo>
                  <a:pt x="1566190" y="65532"/>
                </a:lnTo>
                <a:lnTo>
                  <a:pt x="1516379" y="65532"/>
                </a:lnTo>
                <a:lnTo>
                  <a:pt x="1507235" y="92964"/>
                </a:lnTo>
                <a:close/>
              </a:path>
              <a:path w="1576070" h="94615">
                <a:moveTo>
                  <a:pt x="1562447" y="54864"/>
                </a:moveTo>
                <a:lnTo>
                  <a:pt x="1549907" y="54864"/>
                </a:lnTo>
                <a:lnTo>
                  <a:pt x="1539239" y="19812"/>
                </a:lnTo>
                <a:lnTo>
                  <a:pt x="1537716" y="16764"/>
                </a:lnTo>
                <a:lnTo>
                  <a:pt x="1537716" y="15240"/>
                </a:lnTo>
                <a:lnTo>
                  <a:pt x="1536191" y="12192"/>
                </a:lnTo>
                <a:lnTo>
                  <a:pt x="1547474" y="12192"/>
                </a:lnTo>
                <a:lnTo>
                  <a:pt x="1562447" y="54864"/>
                </a:lnTo>
                <a:close/>
              </a:path>
              <a:path w="1576070" h="94615">
                <a:moveTo>
                  <a:pt x="1575816" y="92964"/>
                </a:moveTo>
                <a:lnTo>
                  <a:pt x="1562100" y="92964"/>
                </a:lnTo>
                <a:lnTo>
                  <a:pt x="1552955" y="65532"/>
                </a:lnTo>
                <a:lnTo>
                  <a:pt x="1566190" y="65532"/>
                </a:lnTo>
                <a:lnTo>
                  <a:pt x="1575816" y="92964"/>
                </a:lnTo>
                <a:close/>
              </a:path>
              <a:path w="1576070" h="94615">
                <a:moveTo>
                  <a:pt x="1458467" y="94488"/>
                </a:moveTo>
                <a:lnTo>
                  <a:pt x="1441822" y="92035"/>
                </a:lnTo>
                <a:lnTo>
                  <a:pt x="1430464" y="84010"/>
                </a:lnTo>
                <a:lnTo>
                  <a:pt x="1423963" y="69413"/>
                </a:lnTo>
                <a:lnTo>
                  <a:pt x="1421891" y="47244"/>
                </a:lnTo>
                <a:lnTo>
                  <a:pt x="1423963" y="25955"/>
                </a:lnTo>
                <a:lnTo>
                  <a:pt x="1430464" y="11811"/>
                </a:lnTo>
                <a:lnTo>
                  <a:pt x="1441822" y="3953"/>
                </a:lnTo>
                <a:lnTo>
                  <a:pt x="1458467" y="1524"/>
                </a:lnTo>
                <a:lnTo>
                  <a:pt x="1466587" y="1548"/>
                </a:lnTo>
                <a:lnTo>
                  <a:pt x="1473136" y="1714"/>
                </a:lnTo>
                <a:lnTo>
                  <a:pt x="1478827" y="2167"/>
                </a:lnTo>
                <a:lnTo>
                  <a:pt x="1484375" y="3048"/>
                </a:lnTo>
                <a:lnTo>
                  <a:pt x="1483069"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3202"/>
                </a:lnTo>
                <a:lnTo>
                  <a:pt x="1473898" y="94107"/>
                </a:lnTo>
                <a:lnTo>
                  <a:pt x="1466825" y="94440"/>
                </a:lnTo>
                <a:lnTo>
                  <a:pt x="1458467" y="94488"/>
                </a:lnTo>
                <a:close/>
              </a:path>
              <a:path w="1576070" h="94615">
                <a:moveTo>
                  <a:pt x="1482851" y="13716"/>
                </a:moveTo>
                <a:lnTo>
                  <a:pt x="1475232" y="12192"/>
                </a:lnTo>
                <a:lnTo>
                  <a:pt x="1483069" y="12192"/>
                </a:lnTo>
                <a:lnTo>
                  <a:pt x="1482851" y="13716"/>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3048"/>
                </a:lnTo>
                <a:lnTo>
                  <a:pt x="1400555" y="3048"/>
                </a:lnTo>
                <a:lnTo>
                  <a:pt x="1400555" y="92964"/>
                </a:lnTo>
                <a:close/>
              </a:path>
              <a:path w="1576070" h="94615">
                <a:moveTo>
                  <a:pt x="1315211" y="92964"/>
                </a:moveTo>
                <a:lnTo>
                  <a:pt x="1303019" y="92964"/>
                </a:lnTo>
                <a:lnTo>
                  <a:pt x="1303019" y="3048"/>
                </a:lnTo>
                <a:lnTo>
                  <a:pt x="1309735" y="2167"/>
                </a:lnTo>
                <a:lnTo>
                  <a:pt x="1316736" y="1714"/>
                </a:lnTo>
                <a:lnTo>
                  <a:pt x="1324879" y="1548"/>
                </a:lnTo>
                <a:lnTo>
                  <a:pt x="1335023" y="1524"/>
                </a:lnTo>
                <a:lnTo>
                  <a:pt x="1348549" y="2572"/>
                </a:lnTo>
                <a:lnTo>
                  <a:pt x="1357502" y="6477"/>
                </a:lnTo>
                <a:lnTo>
                  <a:pt x="1361083" y="12192"/>
                </a:lnTo>
                <a:lnTo>
                  <a:pt x="1315211" y="12192"/>
                </a:lnTo>
                <a:lnTo>
                  <a:pt x="1315211" y="44196"/>
                </a:lnTo>
                <a:lnTo>
                  <a:pt x="1360153" y="44196"/>
                </a:lnTo>
                <a:lnTo>
                  <a:pt x="1356264" y="48006"/>
                </a:lnTo>
                <a:lnTo>
                  <a:pt x="1348739" y="50292"/>
                </a:lnTo>
                <a:lnTo>
                  <a:pt x="1348739" y="51816"/>
                </a:lnTo>
                <a:lnTo>
                  <a:pt x="1354835" y="54864"/>
                </a:lnTo>
                <a:lnTo>
                  <a:pt x="1315211" y="54864"/>
                </a:lnTo>
                <a:lnTo>
                  <a:pt x="1315211" y="92964"/>
                </a:lnTo>
                <a:close/>
              </a:path>
              <a:path w="1576070" h="94615">
                <a:moveTo>
                  <a:pt x="1360153" y="44196"/>
                </a:moveTo>
                <a:lnTo>
                  <a:pt x="1347216" y="44196"/>
                </a:lnTo>
                <a:lnTo>
                  <a:pt x="1351787" y="41148"/>
                </a:lnTo>
                <a:lnTo>
                  <a:pt x="1351787" y="15240"/>
                </a:lnTo>
                <a:lnTo>
                  <a:pt x="1347216" y="12192"/>
                </a:lnTo>
                <a:lnTo>
                  <a:pt x="1361083" y="12192"/>
                </a:lnTo>
                <a:lnTo>
                  <a:pt x="1362455" y="14382"/>
                </a:lnTo>
                <a:lnTo>
                  <a:pt x="1363979" y="27432"/>
                </a:lnTo>
                <a:lnTo>
                  <a:pt x="1363312" y="36576"/>
                </a:lnTo>
                <a:lnTo>
                  <a:pt x="1360931" y="43434"/>
                </a:lnTo>
                <a:lnTo>
                  <a:pt x="1360153" y="44196"/>
                </a:lnTo>
                <a:close/>
              </a:path>
              <a:path w="1576070" h="94615">
                <a:moveTo>
                  <a:pt x="1368551" y="92964"/>
                </a:moveTo>
                <a:lnTo>
                  <a:pt x="1354835" y="92964"/>
                </a:lnTo>
                <a:lnTo>
                  <a:pt x="1345691" y="65532"/>
                </a:lnTo>
                <a:lnTo>
                  <a:pt x="1344167" y="57912"/>
                </a:lnTo>
                <a:lnTo>
                  <a:pt x="1339595" y="56388"/>
                </a:lnTo>
                <a:lnTo>
                  <a:pt x="1335023" y="56388"/>
                </a:lnTo>
                <a:lnTo>
                  <a:pt x="1315211" y="54864"/>
                </a:lnTo>
                <a:lnTo>
                  <a:pt x="1354835" y="54864"/>
                </a:lnTo>
                <a:lnTo>
                  <a:pt x="1357884" y="56388"/>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3716"/>
                </a:lnTo>
                <a:lnTo>
                  <a:pt x="1243584" y="13716"/>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84148" y="3048"/>
                </a:lnTo>
                <a:lnTo>
                  <a:pt x="1185671" y="6096"/>
                </a:lnTo>
                <a:lnTo>
                  <a:pt x="1187596" y="12192"/>
                </a:lnTo>
                <a:lnTo>
                  <a:pt x="1171955" y="12192"/>
                </a:lnTo>
                <a:lnTo>
                  <a:pt x="1168907" y="19812"/>
                </a:lnTo>
                <a:lnTo>
                  <a:pt x="1158239" y="54864"/>
                </a:lnTo>
                <a:lnTo>
                  <a:pt x="1201072" y="54864"/>
                </a:lnTo>
                <a:lnTo>
                  <a:pt x="1204441" y="65532"/>
                </a:lnTo>
                <a:lnTo>
                  <a:pt x="1155191" y="65532"/>
                </a:lnTo>
                <a:lnTo>
                  <a:pt x="1146048" y="92964"/>
                </a:lnTo>
                <a:close/>
              </a:path>
              <a:path w="1576070" h="94615">
                <a:moveTo>
                  <a:pt x="1201072" y="54864"/>
                </a:moveTo>
                <a:lnTo>
                  <a:pt x="1187195" y="54864"/>
                </a:lnTo>
                <a:lnTo>
                  <a:pt x="1176527" y="19812"/>
                </a:lnTo>
                <a:lnTo>
                  <a:pt x="1176527" y="16764"/>
                </a:lnTo>
                <a:lnTo>
                  <a:pt x="1175003" y="15240"/>
                </a:lnTo>
                <a:lnTo>
                  <a:pt x="1175003" y="12192"/>
                </a:lnTo>
                <a:lnTo>
                  <a:pt x="1187596" y="12192"/>
                </a:lnTo>
                <a:lnTo>
                  <a:pt x="1201072" y="54864"/>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3048"/>
                </a:lnTo>
                <a:lnTo>
                  <a:pt x="1007364" y="3048"/>
                </a:lnTo>
                <a:lnTo>
                  <a:pt x="1007364" y="39624"/>
                </a:lnTo>
                <a:lnTo>
                  <a:pt x="1060703" y="39624"/>
                </a:lnTo>
                <a:lnTo>
                  <a:pt x="1060703" y="50292"/>
                </a:lnTo>
                <a:lnTo>
                  <a:pt x="1007364" y="50292"/>
                </a:lnTo>
                <a:lnTo>
                  <a:pt x="1007364" y="92964"/>
                </a:lnTo>
                <a:close/>
              </a:path>
              <a:path w="1576070" h="94615">
                <a:moveTo>
                  <a:pt x="1060703" y="39624"/>
                </a:moveTo>
                <a:lnTo>
                  <a:pt x="1046987" y="39624"/>
                </a:lnTo>
                <a:lnTo>
                  <a:pt x="1046987" y="3048"/>
                </a:lnTo>
                <a:lnTo>
                  <a:pt x="1060703" y="3048"/>
                </a:lnTo>
                <a:lnTo>
                  <a:pt x="1060703" y="39624"/>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3048"/>
                </a:lnTo>
                <a:lnTo>
                  <a:pt x="978407" y="3048"/>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8"/>
                </a:moveTo>
                <a:lnTo>
                  <a:pt x="840962" y="92416"/>
                </a:lnTo>
                <a:lnTo>
                  <a:pt x="830579" y="85915"/>
                </a:lnTo>
                <a:lnTo>
                  <a:pt x="824769" y="74557"/>
                </a:lnTo>
                <a:lnTo>
                  <a:pt x="822959" y="57912"/>
                </a:lnTo>
                <a:lnTo>
                  <a:pt x="822959" y="3048"/>
                </a:lnTo>
                <a:lnTo>
                  <a:pt x="835151" y="3048"/>
                </a:lnTo>
                <a:lnTo>
                  <a:pt x="835151" y="57912"/>
                </a:lnTo>
                <a:lnTo>
                  <a:pt x="836342" y="69437"/>
                </a:lnTo>
                <a:lnTo>
                  <a:pt x="840104" y="76962"/>
                </a:lnTo>
                <a:lnTo>
                  <a:pt x="846724" y="81057"/>
                </a:lnTo>
                <a:lnTo>
                  <a:pt x="856487" y="82296"/>
                </a:lnTo>
                <a:lnTo>
                  <a:pt x="884247" y="82296"/>
                </a:lnTo>
                <a:lnTo>
                  <a:pt x="882395" y="85915"/>
                </a:lnTo>
                <a:lnTo>
                  <a:pt x="872013" y="92416"/>
                </a:lnTo>
                <a:lnTo>
                  <a:pt x="856487" y="94488"/>
                </a:lnTo>
                <a:close/>
              </a:path>
              <a:path w="1576070" h="94615">
                <a:moveTo>
                  <a:pt x="884247" y="82296"/>
                </a:moveTo>
                <a:lnTo>
                  <a:pt x="856487" y="82296"/>
                </a:lnTo>
                <a:lnTo>
                  <a:pt x="866012" y="81057"/>
                </a:lnTo>
                <a:lnTo>
                  <a:pt x="872108" y="76962"/>
                </a:lnTo>
                <a:lnTo>
                  <a:pt x="875347" y="69437"/>
                </a:lnTo>
                <a:lnTo>
                  <a:pt x="876300" y="57912"/>
                </a:lnTo>
                <a:lnTo>
                  <a:pt x="876300" y="3048"/>
                </a:lnTo>
                <a:lnTo>
                  <a:pt x="890016" y="3048"/>
                </a:lnTo>
                <a:lnTo>
                  <a:pt x="890016" y="57912"/>
                </a:lnTo>
                <a:lnTo>
                  <a:pt x="888206" y="74557"/>
                </a:lnTo>
                <a:lnTo>
                  <a:pt x="884247" y="82296"/>
                </a:lnTo>
                <a:close/>
              </a:path>
              <a:path w="1576070" h="94615">
                <a:moveTo>
                  <a:pt x="765048" y="94488"/>
                </a:moveTo>
                <a:lnTo>
                  <a:pt x="747760" y="92249"/>
                </a:lnTo>
                <a:lnTo>
                  <a:pt x="736472" y="84582"/>
                </a:lnTo>
                <a:lnTo>
                  <a:pt x="730329" y="70056"/>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4074" y="82296"/>
                </a:lnTo>
                <a:lnTo>
                  <a:pt x="793051" y="84582"/>
                </a:lnTo>
                <a:lnTo>
                  <a:pt x="781692" y="92249"/>
                </a:lnTo>
                <a:lnTo>
                  <a:pt x="765048" y="94488"/>
                </a:lnTo>
                <a:close/>
              </a:path>
              <a:path w="1576070" h="94615">
                <a:moveTo>
                  <a:pt x="79407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70056"/>
                </a:lnTo>
                <a:lnTo>
                  <a:pt x="794074" y="82296"/>
                </a:lnTo>
                <a:close/>
              </a:path>
              <a:path w="1576070" h="94615">
                <a:moveTo>
                  <a:pt x="679703" y="94488"/>
                </a:moveTo>
                <a:lnTo>
                  <a:pt x="675203" y="94440"/>
                </a:lnTo>
                <a:lnTo>
                  <a:pt x="668845" y="94107"/>
                </a:lnTo>
                <a:lnTo>
                  <a:pt x="661058" y="93202"/>
                </a:lnTo>
                <a:lnTo>
                  <a:pt x="652271" y="91440"/>
                </a:lnTo>
                <a:lnTo>
                  <a:pt x="652271" y="82296"/>
                </a:lnTo>
                <a:lnTo>
                  <a:pt x="693419" y="82296"/>
                </a:lnTo>
                <a:lnTo>
                  <a:pt x="697991" y="80772"/>
                </a:lnTo>
                <a:lnTo>
                  <a:pt x="697991" y="59435"/>
                </a:lnTo>
                <a:lnTo>
                  <a:pt x="693419" y="57912"/>
                </a:lnTo>
                <a:lnTo>
                  <a:pt x="687323" y="54864"/>
                </a:lnTo>
                <a:lnTo>
                  <a:pt x="651652" y="33789"/>
                </a:lnTo>
                <a:lnTo>
                  <a:pt x="650748" y="24383"/>
                </a:lnTo>
                <a:lnTo>
                  <a:pt x="652486" y="11811"/>
                </a:lnTo>
                <a:lnTo>
                  <a:pt x="657796" y="4953"/>
                </a:lnTo>
                <a:lnTo>
                  <a:pt x="666821" y="2095"/>
                </a:lnTo>
                <a:lnTo>
                  <a:pt x="679703" y="1524"/>
                </a:lnTo>
                <a:lnTo>
                  <a:pt x="686776" y="1548"/>
                </a:lnTo>
                <a:lnTo>
                  <a:pt x="693991" y="1714"/>
                </a:lnTo>
                <a:lnTo>
                  <a:pt x="700920" y="2167"/>
                </a:lnTo>
                <a:lnTo>
                  <a:pt x="707135" y="3048"/>
                </a:lnTo>
                <a:lnTo>
                  <a:pt x="707135" y="12192"/>
                </a:lnTo>
                <a:lnTo>
                  <a:pt x="667511" y="12192"/>
                </a:lnTo>
                <a:lnTo>
                  <a:pt x="664464" y="13716"/>
                </a:lnTo>
                <a:lnTo>
                  <a:pt x="664464" y="33528"/>
                </a:lnTo>
                <a:lnTo>
                  <a:pt x="667511" y="36576"/>
                </a:lnTo>
                <a:lnTo>
                  <a:pt x="675132" y="39624"/>
                </a:lnTo>
                <a:lnTo>
                  <a:pt x="693419" y="44196"/>
                </a:lnTo>
                <a:lnTo>
                  <a:pt x="702063" y="47601"/>
                </a:lnTo>
                <a:lnTo>
                  <a:pt x="707707" y="53149"/>
                </a:lnTo>
                <a:lnTo>
                  <a:pt x="710779" y="60698"/>
                </a:lnTo>
                <a:lnTo>
                  <a:pt x="711707" y="70103"/>
                </a:lnTo>
                <a:lnTo>
                  <a:pt x="709921" y="82272"/>
                </a:lnTo>
                <a:lnTo>
                  <a:pt x="704278" y="89725"/>
                </a:lnTo>
                <a:lnTo>
                  <a:pt x="694348" y="93464"/>
                </a:lnTo>
                <a:lnTo>
                  <a:pt x="679703" y="94488"/>
                </a:lnTo>
                <a:close/>
              </a:path>
              <a:path w="1576070" h="94615">
                <a:moveTo>
                  <a:pt x="707135" y="13716"/>
                </a:moveTo>
                <a:lnTo>
                  <a:pt x="700944" y="13477"/>
                </a:lnTo>
                <a:lnTo>
                  <a:pt x="687419" y="12430"/>
                </a:lnTo>
                <a:lnTo>
                  <a:pt x="681227" y="12192"/>
                </a:lnTo>
                <a:lnTo>
                  <a:pt x="707135" y="12192"/>
                </a:lnTo>
                <a:lnTo>
                  <a:pt x="707135" y="13716"/>
                </a:lnTo>
                <a:close/>
              </a:path>
              <a:path w="1576070" h="94615">
                <a:moveTo>
                  <a:pt x="536448" y="94488"/>
                </a:moveTo>
                <a:lnTo>
                  <a:pt x="523565" y="91821"/>
                </a:lnTo>
                <a:lnTo>
                  <a:pt x="514540" y="83439"/>
                </a:lnTo>
                <a:lnTo>
                  <a:pt x="509230" y="68770"/>
                </a:lnTo>
                <a:lnTo>
                  <a:pt x="507491" y="47244"/>
                </a:lnTo>
                <a:lnTo>
                  <a:pt x="509611" y="24431"/>
                </a:lnTo>
                <a:lnTo>
                  <a:pt x="516445" y="9906"/>
                </a:lnTo>
                <a:lnTo>
                  <a:pt x="528708" y="2238"/>
                </a:lnTo>
                <a:lnTo>
                  <a:pt x="547116" y="0"/>
                </a:lnTo>
                <a:lnTo>
                  <a:pt x="556259" y="0"/>
                </a:lnTo>
                <a:lnTo>
                  <a:pt x="565403" y="1524"/>
                </a:lnTo>
                <a:lnTo>
                  <a:pt x="571500" y="3048"/>
                </a:lnTo>
                <a:lnTo>
                  <a:pt x="571500" y="12192"/>
                </a:lnTo>
                <a:lnTo>
                  <a:pt x="547116" y="12192"/>
                </a:lnTo>
                <a:lnTo>
                  <a:pt x="535352" y="13382"/>
                </a:lnTo>
                <a:lnTo>
                  <a:pt x="527303" y="18288"/>
                </a:lnTo>
                <a:lnTo>
                  <a:pt x="522684" y="28908"/>
                </a:lnTo>
                <a:lnTo>
                  <a:pt x="521207" y="47244"/>
                </a:lnTo>
                <a:lnTo>
                  <a:pt x="522374" y="64532"/>
                </a:lnTo>
                <a:lnTo>
                  <a:pt x="525970" y="75819"/>
                </a:lnTo>
                <a:lnTo>
                  <a:pt x="532137" y="81962"/>
                </a:lnTo>
                <a:lnTo>
                  <a:pt x="541019" y="83819"/>
                </a:lnTo>
                <a:lnTo>
                  <a:pt x="563879" y="83819"/>
                </a:lnTo>
                <a:lnTo>
                  <a:pt x="558736" y="87415"/>
                </a:lnTo>
                <a:lnTo>
                  <a:pt x="552449" y="90868"/>
                </a:lnTo>
                <a:lnTo>
                  <a:pt x="545020" y="93464"/>
                </a:lnTo>
                <a:lnTo>
                  <a:pt x="536448" y="94488"/>
                </a:lnTo>
                <a:close/>
              </a:path>
              <a:path w="1576070" h="94615">
                <a:moveTo>
                  <a:pt x="571500" y="13716"/>
                </a:moveTo>
                <a:lnTo>
                  <a:pt x="562355" y="12192"/>
                </a:lnTo>
                <a:lnTo>
                  <a:pt x="571500" y="12192"/>
                </a:lnTo>
                <a:lnTo>
                  <a:pt x="571500" y="13716"/>
                </a:lnTo>
                <a:close/>
              </a:path>
              <a:path w="1576070" h="94615">
                <a:moveTo>
                  <a:pt x="574548" y="92964"/>
                </a:moveTo>
                <a:lnTo>
                  <a:pt x="565403" y="92964"/>
                </a:lnTo>
                <a:lnTo>
                  <a:pt x="563879" y="83819"/>
                </a:lnTo>
                <a:lnTo>
                  <a:pt x="548639" y="83819"/>
                </a:lnTo>
                <a:lnTo>
                  <a:pt x="556259" y="79248"/>
                </a:lnTo>
                <a:lnTo>
                  <a:pt x="562355" y="74676"/>
                </a:lnTo>
                <a:lnTo>
                  <a:pt x="562355" y="41148"/>
                </a:lnTo>
                <a:lnTo>
                  <a:pt x="574548" y="41148"/>
                </a:lnTo>
                <a:lnTo>
                  <a:pt x="574548" y="92964"/>
                </a:lnTo>
                <a:close/>
              </a:path>
              <a:path w="1576070" h="94615">
                <a:moveTo>
                  <a:pt x="428243" y="92964"/>
                </a:moveTo>
                <a:lnTo>
                  <a:pt x="414527" y="92964"/>
                </a:lnTo>
                <a:lnTo>
                  <a:pt x="414527" y="4572"/>
                </a:lnTo>
                <a:lnTo>
                  <a:pt x="417575" y="3048"/>
                </a:lnTo>
                <a:lnTo>
                  <a:pt x="435864" y="3048"/>
                </a:lnTo>
                <a:lnTo>
                  <a:pt x="437387" y="6096"/>
                </a:lnTo>
                <a:lnTo>
                  <a:pt x="441731" y="15240"/>
                </a:lnTo>
                <a:lnTo>
                  <a:pt x="426719" y="15240"/>
                </a:lnTo>
                <a:lnTo>
                  <a:pt x="428243" y="18288"/>
                </a:lnTo>
                <a:lnTo>
                  <a:pt x="428243" y="92964"/>
                </a:lnTo>
                <a:close/>
              </a:path>
              <a:path w="1576070" h="94615">
                <a:moveTo>
                  <a:pt x="486155" y="80772"/>
                </a:moveTo>
                <a:lnTo>
                  <a:pt x="473964" y="80772"/>
                </a:lnTo>
                <a:lnTo>
                  <a:pt x="473964" y="74676"/>
                </a:lnTo>
                <a:lnTo>
                  <a:pt x="472439" y="70103"/>
                </a:lnTo>
                <a:lnTo>
                  <a:pt x="472439" y="3048"/>
                </a:lnTo>
                <a:lnTo>
                  <a:pt x="486155" y="3048"/>
                </a:lnTo>
                <a:lnTo>
                  <a:pt x="486155" y="80772"/>
                </a:lnTo>
                <a:close/>
              </a:path>
              <a:path w="1576070" h="94615">
                <a:moveTo>
                  <a:pt x="484632" y="92964"/>
                </a:moveTo>
                <a:lnTo>
                  <a:pt x="466343" y="92964"/>
                </a:lnTo>
                <a:lnTo>
                  <a:pt x="463295" y="91440"/>
                </a:lnTo>
                <a:lnTo>
                  <a:pt x="463295" y="88392"/>
                </a:lnTo>
                <a:lnTo>
                  <a:pt x="434339" y="27432"/>
                </a:lnTo>
                <a:lnTo>
                  <a:pt x="429767" y="18288"/>
                </a:lnTo>
                <a:lnTo>
                  <a:pt x="429767" y="15240"/>
                </a:lnTo>
                <a:lnTo>
                  <a:pt x="441731" y="15240"/>
                </a:lnTo>
                <a:lnTo>
                  <a:pt x="466343" y="67056"/>
                </a:lnTo>
                <a:lnTo>
                  <a:pt x="467867" y="70103"/>
                </a:lnTo>
                <a:lnTo>
                  <a:pt x="469391" y="74676"/>
                </a:lnTo>
                <a:lnTo>
                  <a:pt x="472439" y="80772"/>
                </a:lnTo>
                <a:lnTo>
                  <a:pt x="486155" y="80772"/>
                </a:lnTo>
                <a:lnTo>
                  <a:pt x="486155" y="91440"/>
                </a:lnTo>
                <a:lnTo>
                  <a:pt x="484632" y="92964"/>
                </a:lnTo>
                <a:close/>
              </a:path>
              <a:path w="1576070" h="94615">
                <a:moveTo>
                  <a:pt x="390143" y="92964"/>
                </a:moveTo>
                <a:lnTo>
                  <a:pt x="376427" y="92964"/>
                </a:lnTo>
                <a:lnTo>
                  <a:pt x="376427" y="3048"/>
                </a:lnTo>
                <a:lnTo>
                  <a:pt x="390143" y="3048"/>
                </a:lnTo>
                <a:lnTo>
                  <a:pt x="390143" y="92964"/>
                </a:lnTo>
                <a:close/>
              </a:path>
              <a:path w="1576070" h="94615">
                <a:moveTo>
                  <a:pt x="318516" y="94488"/>
                </a:moveTo>
                <a:lnTo>
                  <a:pt x="309657" y="94464"/>
                </a:lnTo>
                <a:lnTo>
                  <a:pt x="301370" y="94297"/>
                </a:lnTo>
                <a:lnTo>
                  <a:pt x="293655" y="93845"/>
                </a:lnTo>
                <a:lnTo>
                  <a:pt x="286511" y="92964"/>
                </a:lnTo>
                <a:lnTo>
                  <a:pt x="286511" y="3048"/>
                </a:lnTo>
                <a:lnTo>
                  <a:pt x="293441" y="2167"/>
                </a:lnTo>
                <a:lnTo>
                  <a:pt x="300799" y="1714"/>
                </a:lnTo>
                <a:lnTo>
                  <a:pt x="309014" y="1548"/>
                </a:lnTo>
                <a:lnTo>
                  <a:pt x="318516" y="1524"/>
                </a:lnTo>
                <a:lnTo>
                  <a:pt x="335803" y="3738"/>
                </a:lnTo>
                <a:lnTo>
                  <a:pt x="347090" y="11239"/>
                </a:lnTo>
                <a:lnTo>
                  <a:pt x="347506" y="12192"/>
                </a:lnTo>
                <a:lnTo>
                  <a:pt x="298703" y="12192"/>
                </a:lnTo>
                <a:lnTo>
                  <a:pt x="298703" y="82296"/>
                </a:lnTo>
                <a:lnTo>
                  <a:pt x="347812" y="82296"/>
                </a:lnTo>
                <a:lnTo>
                  <a:pt x="347090" y="84010"/>
                </a:lnTo>
                <a:lnTo>
                  <a:pt x="335803" y="92035"/>
                </a:lnTo>
                <a:lnTo>
                  <a:pt x="318516" y="94488"/>
                </a:lnTo>
                <a:close/>
              </a:path>
              <a:path w="1576070" h="94615">
                <a:moveTo>
                  <a:pt x="347812"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506" y="12192"/>
                </a:lnTo>
                <a:lnTo>
                  <a:pt x="353234" y="25312"/>
                </a:lnTo>
                <a:lnTo>
                  <a:pt x="355091" y="47244"/>
                </a:lnTo>
                <a:lnTo>
                  <a:pt x="353234" y="69413"/>
                </a:lnTo>
                <a:lnTo>
                  <a:pt x="347812" y="82296"/>
                </a:lnTo>
                <a:close/>
              </a:path>
              <a:path w="1576070" h="94615">
                <a:moveTo>
                  <a:pt x="268223" y="92964"/>
                </a:moveTo>
                <a:lnTo>
                  <a:pt x="234695" y="92964"/>
                </a:lnTo>
                <a:lnTo>
                  <a:pt x="225170" y="91606"/>
                </a:lnTo>
                <a:lnTo>
                  <a:pt x="219074" y="87820"/>
                </a:lnTo>
                <a:lnTo>
                  <a:pt x="215836" y="82034"/>
                </a:lnTo>
                <a:lnTo>
                  <a:pt x="214883" y="74676"/>
                </a:lnTo>
                <a:lnTo>
                  <a:pt x="214883" y="3048"/>
                </a:lnTo>
                <a:lnTo>
                  <a:pt x="227075" y="3048"/>
                </a:lnTo>
                <a:lnTo>
                  <a:pt x="227075" y="79248"/>
                </a:lnTo>
                <a:lnTo>
                  <a:pt x="230123" y="82296"/>
                </a:lnTo>
                <a:lnTo>
                  <a:pt x="268223" y="82296"/>
                </a:lnTo>
                <a:lnTo>
                  <a:pt x="268223" y="92964"/>
                </a:lnTo>
                <a:close/>
              </a:path>
              <a:path w="1576070" h="94615">
                <a:moveTo>
                  <a:pt x="190500" y="92964"/>
                </a:moveTo>
                <a:lnTo>
                  <a:pt x="176783" y="92964"/>
                </a:lnTo>
                <a:lnTo>
                  <a:pt x="176783" y="3048"/>
                </a:lnTo>
                <a:lnTo>
                  <a:pt x="190500" y="3048"/>
                </a:lnTo>
                <a:lnTo>
                  <a:pt x="190500" y="92964"/>
                </a:lnTo>
                <a:close/>
              </a:path>
              <a:path w="1576070" h="94615">
                <a:moveTo>
                  <a:pt x="118871" y="94488"/>
                </a:moveTo>
                <a:lnTo>
                  <a:pt x="103346" y="92416"/>
                </a:lnTo>
                <a:lnTo>
                  <a:pt x="92963" y="85915"/>
                </a:lnTo>
                <a:lnTo>
                  <a:pt x="87153" y="74557"/>
                </a:lnTo>
                <a:lnTo>
                  <a:pt x="85343" y="57912"/>
                </a:lnTo>
                <a:lnTo>
                  <a:pt x="85343" y="3048"/>
                </a:lnTo>
                <a:lnTo>
                  <a:pt x="97535" y="3048"/>
                </a:lnTo>
                <a:lnTo>
                  <a:pt x="97535" y="57912"/>
                </a:lnTo>
                <a:lnTo>
                  <a:pt x="98726" y="69437"/>
                </a:lnTo>
                <a:lnTo>
                  <a:pt x="102488" y="76962"/>
                </a:lnTo>
                <a:lnTo>
                  <a:pt x="109108" y="81057"/>
                </a:lnTo>
                <a:lnTo>
                  <a:pt x="118871" y="82296"/>
                </a:lnTo>
                <a:lnTo>
                  <a:pt x="146631" y="82296"/>
                </a:lnTo>
                <a:lnTo>
                  <a:pt x="144779" y="85915"/>
                </a:lnTo>
                <a:lnTo>
                  <a:pt x="134397" y="92416"/>
                </a:lnTo>
                <a:lnTo>
                  <a:pt x="118871" y="94488"/>
                </a:lnTo>
                <a:close/>
              </a:path>
              <a:path w="1576070" h="94615">
                <a:moveTo>
                  <a:pt x="146631" y="82296"/>
                </a:moveTo>
                <a:lnTo>
                  <a:pt x="118871" y="82296"/>
                </a:lnTo>
                <a:lnTo>
                  <a:pt x="127753" y="81057"/>
                </a:lnTo>
                <a:lnTo>
                  <a:pt x="133921" y="76962"/>
                </a:lnTo>
                <a:lnTo>
                  <a:pt x="137517" y="69437"/>
                </a:lnTo>
                <a:lnTo>
                  <a:pt x="138683" y="57912"/>
                </a:lnTo>
                <a:lnTo>
                  <a:pt x="138683" y="3048"/>
                </a:lnTo>
                <a:lnTo>
                  <a:pt x="152400" y="3048"/>
                </a:lnTo>
                <a:lnTo>
                  <a:pt x="152400" y="57912"/>
                </a:lnTo>
                <a:lnTo>
                  <a:pt x="150590" y="74557"/>
                </a:lnTo>
                <a:lnTo>
                  <a:pt x="146631" y="82296"/>
                </a:lnTo>
                <a:close/>
              </a:path>
              <a:path w="1576070" h="94615">
                <a:moveTo>
                  <a:pt x="35051" y="94488"/>
                </a:moveTo>
                <a:lnTo>
                  <a:pt x="24645" y="94464"/>
                </a:lnTo>
                <a:lnTo>
                  <a:pt x="15811" y="94297"/>
                </a:lnTo>
                <a:lnTo>
                  <a:pt x="7834" y="93845"/>
                </a:lnTo>
                <a:lnTo>
                  <a:pt x="0" y="92964"/>
                </a:lnTo>
                <a:lnTo>
                  <a:pt x="0" y="3048"/>
                </a:lnTo>
                <a:lnTo>
                  <a:pt x="6691" y="2167"/>
                </a:lnTo>
                <a:lnTo>
                  <a:pt x="13525" y="1714"/>
                </a:lnTo>
                <a:lnTo>
                  <a:pt x="21216" y="1548"/>
                </a:lnTo>
                <a:lnTo>
                  <a:pt x="30479" y="1524"/>
                </a:lnTo>
                <a:lnTo>
                  <a:pt x="44886" y="2548"/>
                </a:lnTo>
                <a:lnTo>
                  <a:pt x="54292" y="6286"/>
                </a:lnTo>
                <a:lnTo>
                  <a:pt x="58348" y="12192"/>
                </a:lnTo>
                <a:lnTo>
                  <a:pt x="13716" y="12192"/>
                </a:lnTo>
                <a:lnTo>
                  <a:pt x="13716" y="41148"/>
                </a:lnTo>
                <a:lnTo>
                  <a:pt x="58673" y="41148"/>
                </a:lnTo>
                <a:lnTo>
                  <a:pt x="56387" y="44196"/>
                </a:lnTo>
                <a:lnTo>
                  <a:pt x="45719" y="45719"/>
                </a:lnTo>
                <a:lnTo>
                  <a:pt x="54363" y="48244"/>
                </a:lnTo>
                <a:lnTo>
                  <a:pt x="58319" y="51816"/>
                </a:lnTo>
                <a:lnTo>
                  <a:pt x="13716" y="51816"/>
                </a:lnTo>
                <a:lnTo>
                  <a:pt x="13716" y="82296"/>
                </a:lnTo>
                <a:lnTo>
                  <a:pt x="62044" y="82296"/>
                </a:lnTo>
                <a:lnTo>
                  <a:pt x="57530" y="89154"/>
                </a:lnTo>
                <a:lnTo>
                  <a:pt x="48577" y="93250"/>
                </a:lnTo>
                <a:lnTo>
                  <a:pt x="35051" y="94488"/>
                </a:lnTo>
                <a:close/>
              </a:path>
              <a:path w="1576070" h="94615">
                <a:moveTo>
                  <a:pt x="58673" y="41148"/>
                </a:moveTo>
                <a:lnTo>
                  <a:pt x="44195" y="41148"/>
                </a:lnTo>
                <a:lnTo>
                  <a:pt x="48767" y="38100"/>
                </a:lnTo>
                <a:lnTo>
                  <a:pt x="48767" y="15240"/>
                </a:lnTo>
                <a:lnTo>
                  <a:pt x="44195" y="12192"/>
                </a:lnTo>
                <a:lnTo>
                  <a:pt x="58348" y="12192"/>
                </a:lnTo>
                <a:lnTo>
                  <a:pt x="59411" y="13740"/>
                </a:lnTo>
                <a:lnTo>
                  <a:pt x="60959" y="25908"/>
                </a:lnTo>
                <a:lnTo>
                  <a:pt x="60959" y="38100"/>
                </a:lnTo>
                <a:lnTo>
                  <a:pt x="58673" y="41148"/>
                </a:lnTo>
                <a:close/>
              </a:path>
              <a:path w="1576070" h="94615">
                <a:moveTo>
                  <a:pt x="62044" y="82296"/>
                </a:moveTo>
                <a:lnTo>
                  <a:pt x="45719" y="82296"/>
                </a:lnTo>
                <a:lnTo>
                  <a:pt x="50291" y="80772"/>
                </a:lnTo>
                <a:lnTo>
                  <a:pt x="50291" y="54864"/>
                </a:lnTo>
                <a:lnTo>
                  <a:pt x="45719" y="51816"/>
                </a:lnTo>
                <a:lnTo>
                  <a:pt x="58319" y="51816"/>
                </a:lnTo>
                <a:lnTo>
                  <a:pt x="60007" y="53340"/>
                </a:lnTo>
                <a:lnTo>
                  <a:pt x="63079" y="60722"/>
                </a:lnTo>
                <a:lnTo>
                  <a:pt x="64007" y="70103"/>
                </a:lnTo>
                <a:lnTo>
                  <a:pt x="62483" y="81629"/>
                </a:lnTo>
                <a:lnTo>
                  <a:pt x="62044" y="82296"/>
                </a:lnTo>
                <a:close/>
              </a:path>
            </a:pathLst>
          </a:custGeom>
          <a:solidFill>
            <a:srgbClr val="FDFDFD"/>
          </a:solidFill>
        </p:spPr>
        <p:txBody>
          <a:bodyPr wrap="square" lIns="0" tIns="0" rIns="0" bIns="0" rtlCol="0"/>
          <a:lstStyle/>
          <a:p>
            <a:endParaRPr/>
          </a:p>
        </p:txBody>
      </p:sp>
      <p:sp>
        <p:nvSpPr>
          <p:cNvPr id="11" name="object 11"/>
          <p:cNvSpPr/>
          <p:nvPr/>
        </p:nvSpPr>
        <p:spPr>
          <a:xfrm>
            <a:off x="7757159" y="5740907"/>
            <a:ext cx="1590040" cy="297180"/>
          </a:xfrm>
          <a:custGeom>
            <a:avLst/>
            <a:gdLst/>
            <a:ahLst/>
            <a:cxnLst/>
            <a:rect l="l" t="t" r="r" b="b"/>
            <a:pathLst>
              <a:path w="1590040" h="297179">
                <a:moveTo>
                  <a:pt x="1463040" y="294132"/>
                </a:moveTo>
                <a:lnTo>
                  <a:pt x="1432393" y="289274"/>
                </a:lnTo>
                <a:lnTo>
                  <a:pt x="1411033" y="275844"/>
                </a:lnTo>
                <a:lnTo>
                  <a:pt x="1398531" y="255555"/>
                </a:lnTo>
                <a:lnTo>
                  <a:pt x="1394460" y="230124"/>
                </a:lnTo>
                <a:lnTo>
                  <a:pt x="1394460" y="0"/>
                </a:lnTo>
                <a:lnTo>
                  <a:pt x="1461516" y="0"/>
                </a:lnTo>
                <a:lnTo>
                  <a:pt x="1461516" y="217932"/>
                </a:lnTo>
                <a:lnTo>
                  <a:pt x="1462706" y="227695"/>
                </a:lnTo>
                <a:lnTo>
                  <a:pt x="1466469" y="234315"/>
                </a:lnTo>
                <a:lnTo>
                  <a:pt x="1473088" y="238077"/>
                </a:lnTo>
                <a:lnTo>
                  <a:pt x="1482852" y="239268"/>
                </a:lnTo>
                <a:lnTo>
                  <a:pt x="1586484" y="239268"/>
                </a:lnTo>
                <a:lnTo>
                  <a:pt x="1589532" y="288036"/>
                </a:lnTo>
                <a:lnTo>
                  <a:pt x="1559052" y="290917"/>
                </a:lnTo>
                <a:lnTo>
                  <a:pt x="1527429" y="292798"/>
                </a:lnTo>
                <a:lnTo>
                  <a:pt x="1495234" y="293822"/>
                </a:lnTo>
                <a:lnTo>
                  <a:pt x="1463040" y="294132"/>
                </a:lnTo>
                <a:close/>
              </a:path>
              <a:path w="1590040" h="297179">
                <a:moveTo>
                  <a:pt x="1161288" y="292608"/>
                </a:moveTo>
                <a:lnTo>
                  <a:pt x="1094232" y="292608"/>
                </a:lnTo>
                <a:lnTo>
                  <a:pt x="1179576" y="13716"/>
                </a:lnTo>
                <a:lnTo>
                  <a:pt x="1182933" y="6834"/>
                </a:lnTo>
                <a:lnTo>
                  <a:pt x="1188148" y="2095"/>
                </a:lnTo>
                <a:lnTo>
                  <a:pt x="1193232" y="0"/>
                </a:lnTo>
                <a:lnTo>
                  <a:pt x="1274123" y="0"/>
                </a:lnTo>
                <a:lnTo>
                  <a:pt x="1279207" y="2095"/>
                </a:lnTo>
                <a:lnTo>
                  <a:pt x="1284422" y="6834"/>
                </a:lnTo>
                <a:lnTo>
                  <a:pt x="1287780" y="13716"/>
                </a:lnTo>
                <a:lnTo>
                  <a:pt x="1297573" y="45720"/>
                </a:lnTo>
                <a:lnTo>
                  <a:pt x="1228344" y="45720"/>
                </a:lnTo>
                <a:lnTo>
                  <a:pt x="1226319" y="52792"/>
                </a:lnTo>
                <a:lnTo>
                  <a:pt x="1224724" y="60007"/>
                </a:lnTo>
                <a:lnTo>
                  <a:pt x="1222248" y="73152"/>
                </a:lnTo>
                <a:lnTo>
                  <a:pt x="1196340" y="164592"/>
                </a:lnTo>
                <a:lnTo>
                  <a:pt x="1333949" y="164592"/>
                </a:lnTo>
                <a:lnTo>
                  <a:pt x="1349339" y="214884"/>
                </a:lnTo>
                <a:lnTo>
                  <a:pt x="1182624" y="214884"/>
                </a:lnTo>
                <a:lnTo>
                  <a:pt x="1161288" y="292608"/>
                </a:lnTo>
                <a:close/>
              </a:path>
              <a:path w="1590040" h="297179">
                <a:moveTo>
                  <a:pt x="1333949" y="164592"/>
                </a:moveTo>
                <a:lnTo>
                  <a:pt x="1271016" y="164592"/>
                </a:lnTo>
                <a:lnTo>
                  <a:pt x="1246632" y="73152"/>
                </a:lnTo>
                <a:lnTo>
                  <a:pt x="1244369" y="66937"/>
                </a:lnTo>
                <a:lnTo>
                  <a:pt x="1242250" y="60007"/>
                </a:lnTo>
                <a:lnTo>
                  <a:pt x="1240416" y="52792"/>
                </a:lnTo>
                <a:lnTo>
                  <a:pt x="1239012" y="45720"/>
                </a:lnTo>
                <a:lnTo>
                  <a:pt x="1297573" y="45720"/>
                </a:lnTo>
                <a:lnTo>
                  <a:pt x="1333949" y="164592"/>
                </a:lnTo>
                <a:close/>
              </a:path>
              <a:path w="1590040" h="297179">
                <a:moveTo>
                  <a:pt x="1373124" y="292608"/>
                </a:moveTo>
                <a:lnTo>
                  <a:pt x="1307592" y="292608"/>
                </a:lnTo>
                <a:lnTo>
                  <a:pt x="1284732" y="214884"/>
                </a:lnTo>
                <a:lnTo>
                  <a:pt x="1349339" y="214884"/>
                </a:lnTo>
                <a:lnTo>
                  <a:pt x="1373124" y="292608"/>
                </a:lnTo>
                <a:close/>
              </a:path>
              <a:path w="1590040" h="297179">
                <a:moveTo>
                  <a:pt x="893064" y="292608"/>
                </a:moveTo>
                <a:lnTo>
                  <a:pt x="829056" y="292608"/>
                </a:lnTo>
                <a:lnTo>
                  <a:pt x="829056" y="0"/>
                </a:lnTo>
                <a:lnTo>
                  <a:pt x="996781" y="0"/>
                </a:lnTo>
                <a:lnTo>
                  <a:pt x="1026604" y="12192"/>
                </a:lnTo>
                <a:lnTo>
                  <a:pt x="1046630" y="38909"/>
                </a:lnTo>
                <a:lnTo>
                  <a:pt x="1047210" y="42672"/>
                </a:lnTo>
                <a:lnTo>
                  <a:pt x="941832" y="42672"/>
                </a:lnTo>
                <a:lnTo>
                  <a:pt x="893064" y="44196"/>
                </a:lnTo>
                <a:lnTo>
                  <a:pt x="893064" y="126492"/>
                </a:lnTo>
                <a:lnTo>
                  <a:pt x="1042175" y="126492"/>
                </a:lnTo>
                <a:lnTo>
                  <a:pt x="1040130" y="131064"/>
                </a:lnTo>
                <a:lnTo>
                  <a:pt x="1022223" y="146351"/>
                </a:lnTo>
                <a:lnTo>
                  <a:pt x="995172" y="153924"/>
                </a:lnTo>
                <a:lnTo>
                  <a:pt x="995172" y="156972"/>
                </a:lnTo>
                <a:lnTo>
                  <a:pt x="1007197" y="160877"/>
                </a:lnTo>
                <a:lnTo>
                  <a:pt x="1019365" y="168783"/>
                </a:lnTo>
                <a:lnTo>
                  <a:pt x="1025950" y="176784"/>
                </a:lnTo>
                <a:lnTo>
                  <a:pt x="893064" y="176784"/>
                </a:lnTo>
                <a:lnTo>
                  <a:pt x="893064" y="292608"/>
                </a:lnTo>
                <a:close/>
              </a:path>
              <a:path w="1590040" h="297179">
                <a:moveTo>
                  <a:pt x="1042175" y="126492"/>
                </a:moveTo>
                <a:lnTo>
                  <a:pt x="941832" y="126492"/>
                </a:lnTo>
                <a:lnTo>
                  <a:pt x="962882" y="124563"/>
                </a:lnTo>
                <a:lnTo>
                  <a:pt x="976503" y="117919"/>
                </a:lnTo>
                <a:lnTo>
                  <a:pt x="983837" y="105275"/>
                </a:lnTo>
                <a:lnTo>
                  <a:pt x="986028" y="85344"/>
                </a:lnTo>
                <a:lnTo>
                  <a:pt x="983837" y="64531"/>
                </a:lnTo>
                <a:lnTo>
                  <a:pt x="976503" y="51435"/>
                </a:lnTo>
                <a:lnTo>
                  <a:pt x="962882" y="44624"/>
                </a:lnTo>
                <a:lnTo>
                  <a:pt x="941832" y="42672"/>
                </a:lnTo>
                <a:lnTo>
                  <a:pt x="1047210" y="42672"/>
                </a:lnTo>
                <a:lnTo>
                  <a:pt x="1053084" y="80772"/>
                </a:lnTo>
                <a:lnTo>
                  <a:pt x="1050036" y="108918"/>
                </a:lnTo>
                <a:lnTo>
                  <a:pt x="1042175" y="126492"/>
                </a:lnTo>
                <a:close/>
              </a:path>
              <a:path w="1590040" h="297179">
                <a:moveTo>
                  <a:pt x="1063752" y="292608"/>
                </a:moveTo>
                <a:lnTo>
                  <a:pt x="993648" y="292608"/>
                </a:lnTo>
                <a:lnTo>
                  <a:pt x="972312" y="202692"/>
                </a:lnTo>
                <a:lnTo>
                  <a:pt x="967097" y="190285"/>
                </a:lnTo>
                <a:lnTo>
                  <a:pt x="960310" y="182308"/>
                </a:lnTo>
                <a:lnTo>
                  <a:pt x="951523" y="178046"/>
                </a:lnTo>
                <a:lnTo>
                  <a:pt x="940308" y="176784"/>
                </a:lnTo>
                <a:lnTo>
                  <a:pt x="1025950" y="176784"/>
                </a:lnTo>
                <a:lnTo>
                  <a:pt x="1030104" y="181832"/>
                </a:lnTo>
                <a:lnTo>
                  <a:pt x="1037844" y="201168"/>
                </a:lnTo>
                <a:lnTo>
                  <a:pt x="1063752" y="292608"/>
                </a:lnTo>
                <a:close/>
              </a:path>
              <a:path w="1590040" h="297179">
                <a:moveTo>
                  <a:pt x="605028" y="292608"/>
                </a:moveTo>
                <a:lnTo>
                  <a:pt x="542544" y="292608"/>
                </a:lnTo>
                <a:lnTo>
                  <a:pt x="542544" y="19812"/>
                </a:lnTo>
                <a:lnTo>
                  <a:pt x="544210" y="10048"/>
                </a:lnTo>
                <a:lnTo>
                  <a:pt x="549021" y="3429"/>
                </a:lnTo>
                <a:lnTo>
                  <a:pt x="556009" y="0"/>
                </a:lnTo>
                <a:lnTo>
                  <a:pt x="616853" y="0"/>
                </a:lnTo>
                <a:lnTo>
                  <a:pt x="622363" y="2476"/>
                </a:lnTo>
                <a:lnTo>
                  <a:pt x="627768" y="8120"/>
                </a:lnTo>
                <a:lnTo>
                  <a:pt x="632460" y="16764"/>
                </a:lnTo>
                <a:lnTo>
                  <a:pt x="659130" y="70104"/>
                </a:lnTo>
                <a:lnTo>
                  <a:pt x="603504" y="70104"/>
                </a:lnTo>
                <a:lnTo>
                  <a:pt x="604385" y="81557"/>
                </a:lnTo>
                <a:lnTo>
                  <a:pt x="604842" y="93535"/>
                </a:lnTo>
                <a:lnTo>
                  <a:pt x="605004" y="105037"/>
                </a:lnTo>
                <a:lnTo>
                  <a:pt x="605028" y="292608"/>
                </a:lnTo>
                <a:close/>
              </a:path>
              <a:path w="1590040" h="297179">
                <a:moveTo>
                  <a:pt x="794004" y="216408"/>
                </a:moveTo>
                <a:lnTo>
                  <a:pt x="734568" y="216408"/>
                </a:lnTo>
                <a:lnTo>
                  <a:pt x="733672" y="203668"/>
                </a:lnTo>
                <a:lnTo>
                  <a:pt x="733234" y="191833"/>
                </a:lnTo>
                <a:lnTo>
                  <a:pt x="733067" y="179332"/>
                </a:lnTo>
                <a:lnTo>
                  <a:pt x="733044" y="0"/>
                </a:lnTo>
                <a:lnTo>
                  <a:pt x="794004" y="0"/>
                </a:lnTo>
                <a:lnTo>
                  <a:pt x="794004" y="216408"/>
                </a:lnTo>
                <a:close/>
              </a:path>
              <a:path w="1590040" h="297179">
                <a:moveTo>
                  <a:pt x="771144" y="292608"/>
                </a:moveTo>
                <a:lnTo>
                  <a:pt x="729996" y="292608"/>
                </a:lnTo>
                <a:lnTo>
                  <a:pt x="721018" y="291226"/>
                </a:lnTo>
                <a:lnTo>
                  <a:pt x="714184" y="287274"/>
                </a:lnTo>
                <a:lnTo>
                  <a:pt x="708779" y="281035"/>
                </a:lnTo>
                <a:lnTo>
                  <a:pt x="704088" y="272796"/>
                </a:lnTo>
                <a:lnTo>
                  <a:pt x="626364" y="115824"/>
                </a:lnTo>
                <a:lnTo>
                  <a:pt x="620696" y="105465"/>
                </a:lnTo>
                <a:lnTo>
                  <a:pt x="615315" y="93535"/>
                </a:lnTo>
                <a:lnTo>
                  <a:pt x="610504" y="81319"/>
                </a:lnTo>
                <a:lnTo>
                  <a:pt x="606552" y="70104"/>
                </a:lnTo>
                <a:lnTo>
                  <a:pt x="659130" y="70104"/>
                </a:lnTo>
                <a:lnTo>
                  <a:pt x="708660" y="169164"/>
                </a:lnTo>
                <a:lnTo>
                  <a:pt x="724947" y="203668"/>
                </a:lnTo>
                <a:lnTo>
                  <a:pt x="729996" y="216408"/>
                </a:lnTo>
                <a:lnTo>
                  <a:pt x="794004" y="216408"/>
                </a:lnTo>
                <a:lnTo>
                  <a:pt x="794004" y="268224"/>
                </a:lnTo>
                <a:lnTo>
                  <a:pt x="792575" y="278463"/>
                </a:lnTo>
                <a:lnTo>
                  <a:pt x="788289" y="286131"/>
                </a:lnTo>
                <a:lnTo>
                  <a:pt x="781145" y="290941"/>
                </a:lnTo>
                <a:lnTo>
                  <a:pt x="771144" y="292608"/>
                </a:lnTo>
                <a:close/>
              </a:path>
              <a:path w="1590040" h="297179">
                <a:moveTo>
                  <a:pt x="300228" y="292608"/>
                </a:moveTo>
                <a:lnTo>
                  <a:pt x="233171" y="292608"/>
                </a:lnTo>
                <a:lnTo>
                  <a:pt x="318516" y="13716"/>
                </a:lnTo>
                <a:lnTo>
                  <a:pt x="321873" y="6834"/>
                </a:lnTo>
                <a:lnTo>
                  <a:pt x="327088" y="2095"/>
                </a:lnTo>
                <a:lnTo>
                  <a:pt x="332172" y="0"/>
                </a:lnTo>
                <a:lnTo>
                  <a:pt x="413689" y="0"/>
                </a:lnTo>
                <a:lnTo>
                  <a:pt x="418719" y="2095"/>
                </a:lnTo>
                <a:lnTo>
                  <a:pt x="423576" y="6834"/>
                </a:lnTo>
                <a:lnTo>
                  <a:pt x="426720" y="13716"/>
                </a:lnTo>
                <a:lnTo>
                  <a:pt x="436688" y="45720"/>
                </a:lnTo>
                <a:lnTo>
                  <a:pt x="367284" y="45720"/>
                </a:lnTo>
                <a:lnTo>
                  <a:pt x="365259" y="52792"/>
                </a:lnTo>
                <a:lnTo>
                  <a:pt x="363664" y="60007"/>
                </a:lnTo>
                <a:lnTo>
                  <a:pt x="361188" y="73152"/>
                </a:lnTo>
                <a:lnTo>
                  <a:pt x="335280" y="164592"/>
                </a:lnTo>
                <a:lnTo>
                  <a:pt x="473714" y="164592"/>
                </a:lnTo>
                <a:lnTo>
                  <a:pt x="489378" y="214884"/>
                </a:lnTo>
                <a:lnTo>
                  <a:pt x="321564" y="214884"/>
                </a:lnTo>
                <a:lnTo>
                  <a:pt x="300228" y="292608"/>
                </a:lnTo>
                <a:close/>
              </a:path>
              <a:path w="1590040" h="297179">
                <a:moveTo>
                  <a:pt x="473714" y="164592"/>
                </a:moveTo>
                <a:lnTo>
                  <a:pt x="409956" y="164592"/>
                </a:lnTo>
                <a:lnTo>
                  <a:pt x="384048" y="73152"/>
                </a:lnTo>
                <a:lnTo>
                  <a:pt x="382905" y="66937"/>
                </a:lnTo>
                <a:lnTo>
                  <a:pt x="381762" y="60007"/>
                </a:lnTo>
                <a:lnTo>
                  <a:pt x="379476" y="45720"/>
                </a:lnTo>
                <a:lnTo>
                  <a:pt x="436688" y="45720"/>
                </a:lnTo>
                <a:lnTo>
                  <a:pt x="473714" y="164592"/>
                </a:lnTo>
                <a:close/>
              </a:path>
              <a:path w="1590040" h="297179">
                <a:moveTo>
                  <a:pt x="513588" y="292608"/>
                </a:moveTo>
                <a:lnTo>
                  <a:pt x="445008" y="292608"/>
                </a:lnTo>
                <a:lnTo>
                  <a:pt x="423672" y="214884"/>
                </a:lnTo>
                <a:lnTo>
                  <a:pt x="489378" y="214884"/>
                </a:lnTo>
                <a:lnTo>
                  <a:pt x="513588" y="292608"/>
                </a:lnTo>
                <a:close/>
              </a:path>
              <a:path w="1590040" h="297179">
                <a:moveTo>
                  <a:pt x="212342" y="242316"/>
                </a:moveTo>
                <a:lnTo>
                  <a:pt x="105156" y="242316"/>
                </a:lnTo>
                <a:lnTo>
                  <a:pt x="126849" y="241220"/>
                </a:lnTo>
                <a:lnTo>
                  <a:pt x="140398" y="236982"/>
                </a:lnTo>
                <a:lnTo>
                  <a:pt x="147375" y="228171"/>
                </a:lnTo>
                <a:lnTo>
                  <a:pt x="149352" y="213360"/>
                </a:lnTo>
                <a:lnTo>
                  <a:pt x="147828" y="200191"/>
                </a:lnTo>
                <a:lnTo>
                  <a:pt x="142875" y="191452"/>
                </a:lnTo>
                <a:lnTo>
                  <a:pt x="133921" y="185285"/>
                </a:lnTo>
                <a:lnTo>
                  <a:pt x="120395" y="179832"/>
                </a:lnTo>
                <a:lnTo>
                  <a:pt x="60960" y="160020"/>
                </a:lnTo>
                <a:lnTo>
                  <a:pt x="32789" y="145589"/>
                </a:lnTo>
                <a:lnTo>
                  <a:pt x="13906" y="126873"/>
                </a:lnTo>
                <a:lnTo>
                  <a:pt x="3309" y="103012"/>
                </a:lnTo>
                <a:lnTo>
                  <a:pt x="0" y="73152"/>
                </a:lnTo>
                <a:lnTo>
                  <a:pt x="6191" y="32242"/>
                </a:lnTo>
                <a:lnTo>
                  <a:pt x="25527" y="7620"/>
                </a:lnTo>
                <a:lnTo>
                  <a:pt x="46791" y="0"/>
                </a:lnTo>
                <a:lnTo>
                  <a:pt x="190335" y="0"/>
                </a:lnTo>
                <a:lnTo>
                  <a:pt x="205740" y="3048"/>
                </a:lnTo>
                <a:lnTo>
                  <a:pt x="201325" y="45720"/>
                </a:lnTo>
                <a:lnTo>
                  <a:pt x="108204" y="45720"/>
                </a:lnTo>
                <a:lnTo>
                  <a:pt x="88034" y="46363"/>
                </a:lnTo>
                <a:lnTo>
                  <a:pt x="74866" y="49720"/>
                </a:lnTo>
                <a:lnTo>
                  <a:pt x="67698" y="57935"/>
                </a:lnTo>
                <a:lnTo>
                  <a:pt x="65532" y="73152"/>
                </a:lnTo>
                <a:lnTo>
                  <a:pt x="67079" y="86320"/>
                </a:lnTo>
                <a:lnTo>
                  <a:pt x="72199" y="95059"/>
                </a:lnTo>
                <a:lnTo>
                  <a:pt x="81605" y="101227"/>
                </a:lnTo>
                <a:lnTo>
                  <a:pt x="96012" y="106680"/>
                </a:lnTo>
                <a:lnTo>
                  <a:pt x="152400" y="124968"/>
                </a:lnTo>
                <a:lnTo>
                  <a:pt x="182975" y="140279"/>
                </a:lnTo>
                <a:lnTo>
                  <a:pt x="202691" y="159448"/>
                </a:lnTo>
                <a:lnTo>
                  <a:pt x="213264" y="183475"/>
                </a:lnTo>
                <a:lnTo>
                  <a:pt x="216408" y="213360"/>
                </a:lnTo>
                <a:lnTo>
                  <a:pt x="212342" y="242316"/>
                </a:lnTo>
                <a:close/>
              </a:path>
              <a:path w="1590040" h="297179">
                <a:moveTo>
                  <a:pt x="201167" y="47244"/>
                </a:moveTo>
                <a:lnTo>
                  <a:pt x="180855" y="47005"/>
                </a:lnTo>
                <a:lnTo>
                  <a:pt x="132802" y="45958"/>
                </a:lnTo>
                <a:lnTo>
                  <a:pt x="108204" y="45720"/>
                </a:lnTo>
                <a:lnTo>
                  <a:pt x="201325" y="45720"/>
                </a:lnTo>
                <a:lnTo>
                  <a:pt x="201167" y="47244"/>
                </a:lnTo>
                <a:close/>
              </a:path>
              <a:path w="1590040" h="297179">
                <a:moveTo>
                  <a:pt x="105156" y="297180"/>
                </a:moveTo>
                <a:lnTo>
                  <a:pt x="87272" y="297013"/>
                </a:lnTo>
                <a:lnTo>
                  <a:pt x="63817" y="295846"/>
                </a:lnTo>
                <a:lnTo>
                  <a:pt x="35504" y="292679"/>
                </a:lnTo>
                <a:lnTo>
                  <a:pt x="3048" y="286512"/>
                </a:lnTo>
                <a:lnTo>
                  <a:pt x="7620" y="239268"/>
                </a:lnTo>
                <a:lnTo>
                  <a:pt x="89273" y="242054"/>
                </a:lnTo>
                <a:lnTo>
                  <a:pt x="105156" y="242316"/>
                </a:lnTo>
                <a:lnTo>
                  <a:pt x="212342" y="242316"/>
                </a:lnTo>
                <a:lnTo>
                  <a:pt x="210597" y="254746"/>
                </a:lnTo>
                <a:lnTo>
                  <a:pt x="191643" y="280416"/>
                </a:lnTo>
                <a:lnTo>
                  <a:pt x="157257" y="293513"/>
                </a:lnTo>
                <a:lnTo>
                  <a:pt x="105156" y="297180"/>
                </a:lnTo>
                <a:close/>
              </a:path>
            </a:pathLst>
          </a:custGeom>
          <a:solidFill>
            <a:srgbClr val="FDFDFD"/>
          </a:solidFill>
        </p:spPr>
        <p:txBody>
          <a:bodyPr wrap="square" lIns="0" tIns="0" rIns="0" bIns="0" rtlCol="0"/>
          <a:lstStyle/>
          <a:p>
            <a:endParaRPr/>
          </a:p>
        </p:txBody>
      </p:sp>
      <p:sp>
        <p:nvSpPr>
          <p:cNvPr id="12" name="object 12"/>
          <p:cNvSpPr/>
          <p:nvPr/>
        </p:nvSpPr>
        <p:spPr>
          <a:xfrm>
            <a:off x="701040" y="7168895"/>
            <a:ext cx="2200655" cy="71628"/>
          </a:xfrm>
          <a:prstGeom prst="rect">
            <a:avLst/>
          </a:prstGeom>
          <a:blipFill>
            <a:blip r:embed="rId6" cstate="print"/>
            <a:stretch>
              <a:fillRect/>
            </a:stretch>
          </a:blipFill>
        </p:spPr>
        <p:txBody>
          <a:bodyPr wrap="square" lIns="0" tIns="0" rIns="0" bIns="0" rtlCol="0"/>
          <a:lstStyle/>
          <a:p>
            <a:endParaRPr dirty="0"/>
          </a:p>
        </p:txBody>
      </p:sp>
      <p:sp>
        <p:nvSpPr>
          <p:cNvPr id="13" name="object 13"/>
          <p:cNvSpPr txBox="1">
            <a:spLocks noGrp="1"/>
          </p:cNvSpPr>
          <p:nvPr>
            <p:ph type="title"/>
          </p:nvPr>
        </p:nvSpPr>
        <p:spPr>
          <a:xfrm>
            <a:off x="152400" y="508725"/>
            <a:ext cx="9677400" cy="2599430"/>
          </a:xfrm>
          <a:prstGeom prst="rect">
            <a:avLst/>
          </a:prstGeom>
          <a:solidFill>
            <a:srgbClr val="FFFFFF">
              <a:alpha val="50980"/>
            </a:srgbClr>
          </a:solidFill>
        </p:spPr>
        <p:txBody>
          <a:bodyPr vert="horz" wrap="square" lIns="0" tIns="13970" rIns="0" bIns="0" rtlCol="0">
            <a:spAutoFit/>
          </a:bodyPr>
          <a:lstStyle/>
          <a:p>
            <a:pPr marL="451484" marR="441325" indent="-3810" algn="ctr">
              <a:lnSpc>
                <a:spcPct val="99700"/>
              </a:lnSpc>
              <a:spcBef>
                <a:spcPts val="110"/>
              </a:spcBef>
            </a:pPr>
            <a:r>
              <a:rPr lang="en-US" sz="2400" dirty="0">
                <a:solidFill>
                  <a:schemeClr val="accent6">
                    <a:lumMod val="50000"/>
                  </a:schemeClr>
                </a:solidFill>
                <a:latin typeface="Arial Rounded MT Bold" panose="020F0704030504030204" pitchFamily="34" charset="77"/>
              </a:rPr>
              <a:t>CLARIFICATION MEETING </a:t>
            </a:r>
            <a:r>
              <a:rPr sz="2400" dirty="0">
                <a:solidFill>
                  <a:schemeClr val="accent6">
                    <a:lumMod val="50000"/>
                  </a:schemeClr>
                </a:solidFill>
                <a:latin typeface="Arial Rounded MT Bold" panose="020F0704030504030204" pitchFamily="34" charset="77"/>
              </a:rPr>
              <a:t>PRESENTATION :  </a:t>
            </a:r>
            <a:br>
              <a:rPr lang="en-US" sz="2400" dirty="0">
                <a:solidFill>
                  <a:schemeClr val="accent6">
                    <a:lumMod val="50000"/>
                  </a:schemeClr>
                </a:solidFill>
                <a:latin typeface="Arial Rounded MT Bold" panose="020F0704030504030204" pitchFamily="34" charset="77"/>
              </a:rPr>
            </a:br>
            <a:br>
              <a:rPr lang="en-US" sz="2400" dirty="0">
                <a:solidFill>
                  <a:schemeClr val="accent6">
                    <a:lumMod val="50000"/>
                  </a:schemeClr>
                </a:solidFill>
                <a:latin typeface="Arial Rounded MT Bold" panose="020F0704030504030204" pitchFamily="34" charset="77"/>
              </a:rPr>
            </a:br>
            <a:r>
              <a:rPr lang="en-US" sz="2400" dirty="0">
                <a:solidFill>
                  <a:schemeClr val="accent6">
                    <a:lumMod val="50000"/>
                  </a:schemeClr>
                </a:solidFill>
                <a:latin typeface="Arial Rounded MT Bold" panose="020F0704030504030204" pitchFamily="34" charset="77"/>
              </a:rPr>
              <a:t>SUB-CONTRACT TITLE:</a:t>
            </a:r>
            <a:br>
              <a:rPr lang="en-US" sz="2400" dirty="0">
                <a:solidFill>
                  <a:schemeClr val="accent6">
                    <a:lumMod val="50000"/>
                  </a:schemeClr>
                </a:solidFill>
                <a:latin typeface="Arial Rounded MT Bold" panose="020F0704030504030204" pitchFamily="34" charset="77"/>
              </a:rPr>
            </a:br>
            <a:r>
              <a:rPr lang="en-US" sz="2400" dirty="0">
                <a:solidFill>
                  <a:schemeClr val="accent6">
                    <a:lumMod val="50000"/>
                  </a:schemeClr>
                </a:solidFill>
                <a:latin typeface="Arial Rounded MT Bold" panose="020F0704030504030204" pitchFamily="34" charset="77"/>
              </a:rPr>
              <a:t>GEOTECHNICAL INVESTIGATIONS FOR THE CONCEPT AND PRELIMINARY DESIGN FOR THE REALIGNMENT OF NATIONAL ROUTE 3, SECTIONS 3 AND 4, FROM CHOTA MOTALA INTERCHANGE (KM 12.86) TO CEDARA (KM1.6)</a:t>
            </a:r>
            <a:endParaRPr sz="2400" dirty="0">
              <a:solidFill>
                <a:schemeClr val="accent6">
                  <a:lumMod val="50000"/>
                </a:schemeClr>
              </a:solidFill>
              <a:latin typeface="Arial Rounded MT Bold" panose="020F0704030504030204" pitchFamily="34" charset="77"/>
            </a:endParaRPr>
          </a:p>
        </p:txBody>
      </p:sp>
      <p:sp>
        <p:nvSpPr>
          <p:cNvPr id="15" name="object 15"/>
          <p:cNvSpPr txBox="1"/>
          <p:nvPr/>
        </p:nvSpPr>
        <p:spPr>
          <a:xfrm>
            <a:off x="660398" y="6864908"/>
            <a:ext cx="163195" cy="262890"/>
          </a:xfrm>
          <a:prstGeom prst="rect">
            <a:avLst/>
          </a:prstGeom>
        </p:spPr>
        <p:txBody>
          <a:bodyPr vert="horz" wrap="square" lIns="0" tIns="64769" rIns="0" bIns="0" rtlCol="0">
            <a:spAutoFit/>
          </a:bodyPr>
          <a:lstStyle/>
          <a:p>
            <a:pPr marL="60325">
              <a:lnSpc>
                <a:spcPct val="100000"/>
              </a:lnSpc>
              <a:spcBef>
                <a:spcPts val="509"/>
              </a:spcBef>
            </a:pPr>
            <a:fld id="{81D60167-4931-47E6-BA6A-407CBD079E47}" type="slidenum">
              <a:rPr sz="1200" spc="5" dirty="0">
                <a:solidFill>
                  <a:srgbClr val="FFFFFF"/>
                </a:solidFill>
                <a:latin typeface="Times New Roman"/>
                <a:cs typeface="Times New Roman"/>
              </a:rPr>
              <a:t>1</a:t>
            </a:fld>
            <a:endParaRPr sz="1200">
              <a:latin typeface="Times New Roman"/>
              <a:cs typeface="Times New Roman"/>
            </a:endParaRPr>
          </a:p>
        </p:txBody>
      </p:sp>
      <p:sp>
        <p:nvSpPr>
          <p:cNvPr id="14" name="object 14"/>
          <p:cNvSpPr txBox="1"/>
          <p:nvPr/>
        </p:nvSpPr>
        <p:spPr>
          <a:xfrm>
            <a:off x="701040" y="4546825"/>
            <a:ext cx="9357360" cy="765594"/>
          </a:xfrm>
          <a:prstGeom prst="rect">
            <a:avLst/>
          </a:prstGeom>
          <a:solidFill>
            <a:srgbClr val="FFFFFF">
              <a:alpha val="50980"/>
            </a:srgbClr>
          </a:solidFill>
        </p:spPr>
        <p:txBody>
          <a:bodyPr vert="horz" wrap="square" lIns="0" tIns="13970" rIns="0" bIns="0" rtlCol="0">
            <a:spAutoFit/>
          </a:bodyPr>
          <a:lstStyle>
            <a:lvl1pPr marL="451484" marR="441325" indent="-3810" algn="ctr">
              <a:lnSpc>
                <a:spcPct val="99700"/>
              </a:lnSpc>
              <a:spcBef>
                <a:spcPts val="110"/>
              </a:spcBef>
              <a:defRPr sz="2400" b="0" i="0">
                <a:solidFill>
                  <a:schemeClr val="accent6">
                    <a:lumMod val="50000"/>
                  </a:schemeClr>
                </a:solidFill>
                <a:latin typeface="Arial Rounded MT Bold" panose="020F0704030504030204" pitchFamily="34" charset="77"/>
                <a:ea typeface="+mj-ea"/>
                <a:cs typeface="Times New Roman"/>
              </a:defRPr>
            </a:lvl1pPr>
          </a:lstStyle>
          <a:p>
            <a:r>
              <a:rPr lang="en-GB" dirty="0"/>
              <a:t>SUB-CONTRACT SANRAL N.003-034-2017/9D-PD1 D-SS</a:t>
            </a:r>
            <a:endParaRPr dirty="0"/>
          </a:p>
          <a:p>
            <a:r>
              <a:rPr lang="en-US" dirty="0"/>
              <a:t>JUNE 2026</a:t>
            </a:r>
            <a:endParaRPr dirty="0"/>
          </a:p>
        </p:txBody>
      </p:sp>
      <p:pic>
        <p:nvPicPr>
          <p:cNvPr id="3" name="Picture 2" descr="Logo, company name&#10;&#10;Description automatically generated">
            <a:extLst>
              <a:ext uri="{FF2B5EF4-FFF2-40B4-BE49-F238E27FC236}">
                <a16:creationId xmlns:a16="http://schemas.microsoft.com/office/drawing/2014/main" id="{23F2EB25-4AAA-CAD3-FAE8-582DD6DE6064}"/>
              </a:ext>
            </a:extLst>
          </p:cNvPr>
          <p:cNvPicPr>
            <a:picLocks noChangeAspect="1"/>
          </p:cNvPicPr>
          <p:nvPr/>
        </p:nvPicPr>
        <p:blipFill rotWithShape="1">
          <a:blip r:embed="rId7">
            <a:extLst>
              <a:ext uri="{28A0092B-C50C-407E-A947-70E740481C1C}">
                <a14:useLocalDpi xmlns:a14="http://schemas.microsoft.com/office/drawing/2010/main" val="0"/>
              </a:ext>
            </a:extLst>
          </a:blip>
          <a:srcRect t="21286" b="12010"/>
          <a:stretch/>
        </p:blipFill>
        <p:spPr>
          <a:xfrm>
            <a:off x="10491" y="6073697"/>
            <a:ext cx="2270684" cy="8510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5000" y="744734"/>
            <a:ext cx="7620000" cy="444352"/>
          </a:xfrm>
          <a:prstGeom prst="rect">
            <a:avLst/>
          </a:prstGeom>
        </p:spPr>
        <p:txBody>
          <a:bodyPr vert="horz" wrap="square" lIns="0" tIns="13335" rIns="0" bIns="0" rtlCol="0">
            <a:spAutoFit/>
          </a:bodyPr>
          <a:lstStyle/>
          <a:p>
            <a:pPr marL="12700">
              <a:lnSpc>
                <a:spcPct val="100000"/>
              </a:lnSpc>
              <a:spcBef>
                <a:spcPts val="105"/>
              </a:spcBef>
            </a:pPr>
            <a:r>
              <a:rPr sz="2800" b="1" spc="210" dirty="0">
                <a:latin typeface="Arial" panose="020B0604020202020204" pitchFamily="34" charset="0"/>
                <a:cs typeface="Arial" panose="020B0604020202020204" pitchFamily="34" charset="0"/>
              </a:rPr>
              <a:t>COMPOSITION </a:t>
            </a:r>
            <a:r>
              <a:rPr sz="2800" b="1" spc="215" dirty="0">
                <a:latin typeface="Arial" panose="020B0604020202020204" pitchFamily="34" charset="0"/>
                <a:cs typeface="Arial" panose="020B0604020202020204" pitchFamily="34" charset="0"/>
              </a:rPr>
              <a:t>OF </a:t>
            </a:r>
            <a:r>
              <a:rPr sz="2800" b="1" spc="204" dirty="0">
                <a:latin typeface="Arial" panose="020B0604020202020204" pitchFamily="34" charset="0"/>
                <a:cs typeface="Arial" panose="020B0604020202020204" pitchFamily="34" charset="0"/>
              </a:rPr>
              <a:t>TENDER</a:t>
            </a:r>
            <a:r>
              <a:rPr sz="2800" b="1" spc="-35" dirty="0">
                <a:latin typeface="Arial" panose="020B0604020202020204" pitchFamily="34" charset="0"/>
                <a:cs typeface="Arial" panose="020B0604020202020204" pitchFamily="34" charset="0"/>
              </a:rPr>
              <a:t> </a:t>
            </a:r>
            <a:r>
              <a:rPr sz="2800" b="1" spc="190" dirty="0">
                <a:latin typeface="Arial" panose="020B0604020202020204" pitchFamily="34" charset="0"/>
                <a:cs typeface="Arial" panose="020B0604020202020204" pitchFamily="34" charset="0"/>
              </a:rPr>
              <a:t>DOCUMENT</a:t>
            </a:r>
            <a:endParaRPr sz="2800" b="1" dirty="0">
              <a:latin typeface="Arial" panose="020B0604020202020204" pitchFamily="34" charset="0"/>
              <a:cs typeface="Arial" panose="020B0604020202020204" pitchFamily="34" charset="0"/>
            </a:endParaRPr>
          </a:p>
        </p:txBody>
      </p:sp>
      <p:sp>
        <p:nvSpPr>
          <p:cNvPr id="4" name="object 4"/>
          <p:cNvSpPr txBox="1"/>
          <p:nvPr/>
        </p:nvSpPr>
        <p:spPr>
          <a:xfrm>
            <a:off x="695447" y="6933555"/>
            <a:ext cx="128270" cy="194310"/>
          </a:xfrm>
          <a:prstGeom prst="rect">
            <a:avLst/>
          </a:prstGeom>
        </p:spPr>
        <p:txBody>
          <a:bodyPr vert="horz" wrap="square" lIns="0" tIns="0" rIns="0" bIns="0" rtlCol="0">
            <a:spAutoFit/>
          </a:bodyPr>
          <a:lstStyle/>
          <a:p>
            <a:pPr marL="25400">
              <a:lnSpc>
                <a:spcPts val="1410"/>
              </a:lnSpc>
            </a:pPr>
            <a:fld id="{81D60167-4931-47E6-BA6A-407CBD079E47}" type="slidenum">
              <a:rPr sz="1200" spc="5" dirty="0">
                <a:solidFill>
                  <a:srgbClr val="A5A5A5"/>
                </a:solidFill>
                <a:latin typeface="Times New Roman"/>
                <a:cs typeface="Times New Roman"/>
              </a:rPr>
              <a:t>10</a:t>
            </a:fld>
            <a:endParaRPr sz="1200">
              <a:latin typeface="Times New Roman"/>
              <a:cs typeface="Times New Roman"/>
            </a:endParaRPr>
          </a:p>
        </p:txBody>
      </p:sp>
      <p:graphicFrame>
        <p:nvGraphicFramePr>
          <p:cNvPr id="5" name="Table 4">
            <a:extLst>
              <a:ext uri="{FF2B5EF4-FFF2-40B4-BE49-F238E27FC236}">
                <a16:creationId xmlns:a16="http://schemas.microsoft.com/office/drawing/2014/main" id="{BEB7E551-969B-8248-AC20-2D3BDD264AA3}"/>
              </a:ext>
            </a:extLst>
          </p:cNvPr>
          <p:cNvGraphicFramePr>
            <a:graphicFrameLocks noGrp="1"/>
          </p:cNvGraphicFramePr>
          <p:nvPr>
            <p:extLst>
              <p:ext uri="{D42A27DB-BD31-4B8C-83A1-F6EECF244321}">
                <p14:modId xmlns:p14="http://schemas.microsoft.com/office/powerpoint/2010/main" val="3022451502"/>
              </p:ext>
            </p:extLst>
          </p:nvPr>
        </p:nvGraphicFramePr>
        <p:xfrm>
          <a:off x="662790" y="1484509"/>
          <a:ext cx="9058152" cy="5882640"/>
        </p:xfrm>
        <a:graphic>
          <a:graphicData uri="http://schemas.openxmlformats.org/drawingml/2006/table">
            <a:tbl>
              <a:tblPr firstRow="1" bandRow="1">
                <a:tableStyleId>{073A0DAA-6AF3-43AB-8588-CEC1D06C72B9}</a:tableStyleId>
              </a:tblPr>
              <a:tblGrid>
                <a:gridCol w="1509692">
                  <a:extLst>
                    <a:ext uri="{9D8B030D-6E8A-4147-A177-3AD203B41FA5}">
                      <a16:colId xmlns:a16="http://schemas.microsoft.com/office/drawing/2014/main" val="1173388232"/>
                    </a:ext>
                  </a:extLst>
                </a:gridCol>
                <a:gridCol w="1509692">
                  <a:extLst>
                    <a:ext uri="{9D8B030D-6E8A-4147-A177-3AD203B41FA5}">
                      <a16:colId xmlns:a16="http://schemas.microsoft.com/office/drawing/2014/main" val="790881483"/>
                    </a:ext>
                  </a:extLst>
                </a:gridCol>
                <a:gridCol w="1509692">
                  <a:extLst>
                    <a:ext uri="{9D8B030D-6E8A-4147-A177-3AD203B41FA5}">
                      <a16:colId xmlns:a16="http://schemas.microsoft.com/office/drawing/2014/main" val="996292684"/>
                    </a:ext>
                  </a:extLst>
                </a:gridCol>
                <a:gridCol w="1509692">
                  <a:extLst>
                    <a:ext uri="{9D8B030D-6E8A-4147-A177-3AD203B41FA5}">
                      <a16:colId xmlns:a16="http://schemas.microsoft.com/office/drawing/2014/main" val="3872251245"/>
                    </a:ext>
                  </a:extLst>
                </a:gridCol>
                <a:gridCol w="1509692">
                  <a:extLst>
                    <a:ext uri="{9D8B030D-6E8A-4147-A177-3AD203B41FA5}">
                      <a16:colId xmlns:a16="http://schemas.microsoft.com/office/drawing/2014/main" val="1859093766"/>
                    </a:ext>
                  </a:extLst>
                </a:gridCol>
                <a:gridCol w="1509692">
                  <a:extLst>
                    <a:ext uri="{9D8B030D-6E8A-4147-A177-3AD203B41FA5}">
                      <a16:colId xmlns:a16="http://schemas.microsoft.com/office/drawing/2014/main" val="3667338941"/>
                    </a:ext>
                  </a:extLst>
                </a:gridCol>
              </a:tblGrid>
              <a:tr h="392007">
                <a:tc>
                  <a:txBody>
                    <a:bodyPr/>
                    <a:lstStyle/>
                    <a:p>
                      <a:r>
                        <a:rPr lang="en-US" dirty="0"/>
                        <a:t>T1</a:t>
                      </a:r>
                    </a:p>
                    <a:p>
                      <a:r>
                        <a:rPr lang="en-US" sz="1100" dirty="0"/>
                        <a:t>Tendering Procedures</a:t>
                      </a:r>
                    </a:p>
                  </a:txBody>
                  <a:tcPr/>
                </a:tc>
                <a:tc>
                  <a:txBody>
                    <a:bodyPr/>
                    <a:lstStyle/>
                    <a:p>
                      <a:r>
                        <a:rPr lang="en-US" dirty="0"/>
                        <a:t>T2</a:t>
                      </a:r>
                    </a:p>
                    <a:p>
                      <a:r>
                        <a:rPr lang="en-US" sz="1100" dirty="0"/>
                        <a:t>Returnable Schedules</a:t>
                      </a:r>
                    </a:p>
                  </a:txBody>
                  <a:tcPr/>
                </a:tc>
                <a:tc>
                  <a:txBody>
                    <a:bodyPr/>
                    <a:lstStyle/>
                    <a:p>
                      <a:r>
                        <a:rPr lang="en-US" dirty="0"/>
                        <a:t>C1</a:t>
                      </a:r>
                    </a:p>
                    <a:p>
                      <a:r>
                        <a:rPr lang="en-US" sz="1100" dirty="0"/>
                        <a:t>Agreements and contract data</a:t>
                      </a:r>
                    </a:p>
                  </a:txBody>
                  <a:tcPr/>
                </a:tc>
                <a:tc>
                  <a:txBody>
                    <a:bodyPr/>
                    <a:lstStyle/>
                    <a:p>
                      <a:r>
                        <a:rPr lang="en-US" dirty="0"/>
                        <a:t>C2</a:t>
                      </a:r>
                    </a:p>
                    <a:p>
                      <a:r>
                        <a:rPr lang="en-US" sz="1200" dirty="0"/>
                        <a:t>Pricing data</a:t>
                      </a:r>
                    </a:p>
                  </a:txBody>
                  <a:tcPr/>
                </a:tc>
                <a:tc>
                  <a:txBody>
                    <a:bodyPr/>
                    <a:lstStyle/>
                    <a:p>
                      <a:r>
                        <a:rPr lang="en-US" dirty="0"/>
                        <a:t>C3</a:t>
                      </a:r>
                    </a:p>
                    <a:p>
                      <a:r>
                        <a:rPr lang="en-US" sz="1200" dirty="0"/>
                        <a:t>Scope of work</a:t>
                      </a:r>
                    </a:p>
                  </a:txBody>
                  <a:tcPr/>
                </a:tc>
                <a:tc>
                  <a:txBody>
                    <a:bodyPr/>
                    <a:lstStyle/>
                    <a:p>
                      <a:r>
                        <a:rPr lang="en-US" dirty="0"/>
                        <a:t>C4</a:t>
                      </a:r>
                    </a:p>
                    <a:p>
                      <a:r>
                        <a:rPr lang="en-US" sz="1200" dirty="0"/>
                        <a:t>Site information</a:t>
                      </a:r>
                    </a:p>
                  </a:txBody>
                  <a:tcPr/>
                </a:tc>
                <a:extLst>
                  <a:ext uri="{0D108BD9-81ED-4DB2-BD59-A6C34878D82A}">
                    <a16:rowId xmlns:a16="http://schemas.microsoft.com/office/drawing/2014/main" val="875943392"/>
                  </a:ext>
                </a:extLst>
              </a:tr>
              <a:tr h="392007">
                <a:tc>
                  <a:txBody>
                    <a:bodyPr/>
                    <a:lstStyle/>
                    <a:p>
                      <a:r>
                        <a:rPr lang="en-US" sz="1000" dirty="0"/>
                        <a:t>T1.1 TENDER NOTICE AND INVITATION TO TENDER</a:t>
                      </a:r>
                    </a:p>
                  </a:txBody>
                  <a:tcPr/>
                </a:tc>
                <a:tc>
                  <a:txBody>
                    <a:bodyPr/>
                    <a:lstStyle/>
                    <a:p>
                      <a:r>
                        <a:rPr lang="en-US" sz="1000" dirty="0"/>
                        <a:t>T2.1 LIST OF RETURNABLE SCHEDULES</a:t>
                      </a:r>
                    </a:p>
                  </a:txBody>
                  <a:tcPr/>
                </a:tc>
                <a:tc>
                  <a:txBody>
                    <a:bodyPr/>
                    <a:lstStyle/>
                    <a:p>
                      <a:r>
                        <a:rPr lang="en-US" sz="1000" dirty="0"/>
                        <a:t>C1.1.FORMS OF OFFER AND ACCEPTANCE</a:t>
                      </a:r>
                    </a:p>
                  </a:txBody>
                  <a:tcPr/>
                </a:tc>
                <a:tc>
                  <a:txBody>
                    <a:bodyPr/>
                    <a:lstStyle/>
                    <a:p>
                      <a:r>
                        <a:rPr lang="en-US" sz="1000" dirty="0">
                          <a:solidFill>
                            <a:schemeClr val="dk1"/>
                          </a:solidFill>
                          <a:latin typeface="+mn-lt"/>
                          <a:ea typeface="+mn-ea"/>
                          <a:cs typeface="+mn-cs"/>
                        </a:rPr>
                        <a:t>C2.1 PRICING INSTRUCTIONS</a:t>
                      </a:r>
                    </a:p>
                  </a:txBody>
                  <a:tcPr/>
                </a:tc>
                <a:tc>
                  <a:txBody>
                    <a:bodyPr/>
                    <a:lstStyle/>
                    <a:p>
                      <a:r>
                        <a:rPr lang="en-GB" sz="1000" dirty="0">
                          <a:solidFill>
                            <a:schemeClr val="dk1"/>
                          </a:solidFill>
                          <a:effectLst/>
                          <a:latin typeface="+mn-lt"/>
                          <a:ea typeface="+mn-ea"/>
                          <a:cs typeface="+mn-cs"/>
                        </a:rPr>
                        <a:t>SECTION A: STANDARD AMENDMENTS ISSUED BY SANRAL</a:t>
                      </a:r>
                      <a:r>
                        <a:rPr lang="en-ZA" sz="1000" dirty="0">
                          <a:effectLst/>
                        </a:rPr>
                        <a:t> </a:t>
                      </a:r>
                      <a:endParaRPr lang="en-US" sz="1000" dirty="0"/>
                    </a:p>
                  </a:txBody>
                  <a:tcPr/>
                </a:tc>
                <a:tc>
                  <a:txBody>
                    <a:bodyPr/>
                    <a:lstStyle/>
                    <a:p>
                      <a:r>
                        <a:rPr lang="en-US" sz="1000" dirty="0"/>
                        <a:t>C4.1 GENERAL DESCRIPTION OF THE PROJECT AND SITE</a:t>
                      </a:r>
                    </a:p>
                  </a:txBody>
                  <a:tcPr/>
                </a:tc>
                <a:extLst>
                  <a:ext uri="{0D108BD9-81ED-4DB2-BD59-A6C34878D82A}">
                    <a16:rowId xmlns:a16="http://schemas.microsoft.com/office/drawing/2014/main" val="3184408786"/>
                  </a:ext>
                </a:extLst>
              </a:tr>
              <a:tr h="392007">
                <a:tc>
                  <a:txBody>
                    <a:bodyPr/>
                    <a:lstStyle/>
                    <a:p>
                      <a:r>
                        <a:rPr lang="en-US" sz="1000" dirty="0"/>
                        <a:t>T1.2 TENDER DATA</a:t>
                      </a:r>
                    </a:p>
                  </a:txBody>
                  <a:tcPr/>
                </a:tc>
                <a:tc>
                  <a:txBody>
                    <a:bodyPr/>
                    <a:lstStyle/>
                    <a:p>
                      <a:endParaRPr lang="en-US"/>
                    </a:p>
                  </a:txBody>
                  <a:tcPr/>
                </a:tc>
                <a:tc>
                  <a:txBody>
                    <a:bodyPr/>
                    <a:lstStyle/>
                    <a:p>
                      <a:r>
                        <a:rPr lang="en-US" sz="1000" dirty="0"/>
                        <a:t>C1.2 CONTRACT DATA </a:t>
                      </a:r>
                    </a:p>
                  </a:txBody>
                  <a:tcPr/>
                </a:tc>
                <a:tc>
                  <a:txBody>
                    <a:bodyPr/>
                    <a:lstStyle/>
                    <a:p>
                      <a:r>
                        <a:rPr lang="en-GB" sz="1000" dirty="0">
                          <a:solidFill>
                            <a:schemeClr val="dk1"/>
                          </a:solidFill>
                          <a:latin typeface="+mn-lt"/>
                          <a:ea typeface="+mn-ea"/>
                          <a:cs typeface="+mn-cs"/>
                        </a:rPr>
                        <a:t>C2.2 PRICING SCHEDULE </a:t>
                      </a:r>
                      <a:endParaRPr lang="en-US" sz="1000" dirty="0">
                        <a:solidFill>
                          <a:schemeClr val="dk1"/>
                        </a:solidFill>
                        <a:latin typeface="+mn-lt"/>
                        <a:ea typeface="+mn-ea"/>
                        <a:cs typeface="+mn-cs"/>
                      </a:endParaRPr>
                    </a:p>
                  </a:txBody>
                  <a:tcPr/>
                </a:tc>
                <a:tc>
                  <a:txBody>
                    <a:bodyPr/>
                    <a:lstStyle/>
                    <a:p>
                      <a:r>
                        <a:rPr lang="en-GB" sz="1000" dirty="0">
                          <a:solidFill>
                            <a:schemeClr val="dk1"/>
                          </a:solidFill>
                          <a:effectLst/>
                          <a:latin typeface="+mn-lt"/>
                          <a:ea typeface="+mn-ea"/>
                          <a:cs typeface="+mn-cs"/>
                        </a:rPr>
                        <a:t>SECTION B. PROJECT SPECIFICATION AMENDMENTS TO THE STANDARD SPECIFICATIONS AND ADDITIONAL SPECIFICATIONS</a:t>
                      </a:r>
                      <a:r>
                        <a:rPr lang="en-ZA" sz="1000" dirty="0">
                          <a:effectLst/>
                        </a:rPr>
                        <a:t> </a:t>
                      </a:r>
                      <a:endParaRPr lang="en-US" sz="1000" dirty="0"/>
                    </a:p>
                  </a:txBody>
                  <a:tcPr/>
                </a:tc>
                <a:tc>
                  <a:txBody>
                    <a:bodyPr/>
                    <a:lstStyle/>
                    <a:p>
                      <a:r>
                        <a:rPr lang="en-US" sz="1000" dirty="0"/>
                        <a:t>C4.2 GEOLOGY</a:t>
                      </a:r>
                    </a:p>
                    <a:p>
                      <a:endParaRPr lang="en-US" sz="1000" dirty="0"/>
                    </a:p>
                    <a:p>
                      <a:r>
                        <a:rPr lang="en-US" sz="1000" dirty="0"/>
                        <a:t>C4.3 PROGRAMME</a:t>
                      </a:r>
                    </a:p>
                    <a:p>
                      <a:endParaRPr lang="en-US" sz="1000" dirty="0"/>
                    </a:p>
                    <a:p>
                      <a:r>
                        <a:rPr lang="en-US" sz="1000" dirty="0"/>
                        <a:t>C4.5 SERVICES</a:t>
                      </a:r>
                    </a:p>
                    <a:p>
                      <a:endParaRPr lang="en-US" sz="1000" dirty="0"/>
                    </a:p>
                    <a:p>
                      <a:r>
                        <a:rPr lang="en-US" sz="1000" dirty="0"/>
                        <a:t>C4.6 ACCESS</a:t>
                      </a:r>
                    </a:p>
                  </a:txBody>
                  <a:tcPr/>
                </a:tc>
                <a:extLst>
                  <a:ext uri="{0D108BD9-81ED-4DB2-BD59-A6C34878D82A}">
                    <a16:rowId xmlns:a16="http://schemas.microsoft.com/office/drawing/2014/main" val="1530069645"/>
                  </a:ext>
                </a:extLst>
              </a:tr>
              <a:tr h="392007">
                <a:tc>
                  <a:txBody>
                    <a:bodyPr/>
                    <a:lstStyle/>
                    <a:p>
                      <a:endParaRPr lang="en-US"/>
                    </a:p>
                  </a:txBody>
                  <a:tcPr/>
                </a:tc>
                <a:tc>
                  <a:txBody>
                    <a:bodyPr/>
                    <a:lstStyle/>
                    <a:p>
                      <a:endParaRPr lang="en-US"/>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dirty="0"/>
                        <a:t>C1.2.1 CONDITIONS OF CONTRACT (FIDIC) </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t>INCLUDES: </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t>PARTICULAR CONDITIONS AMENDMENTS</a:t>
                      </a:r>
                    </a:p>
                  </a:txBody>
                  <a:tcPr/>
                </a:tc>
                <a:tc>
                  <a:txBody>
                    <a:bodyPr/>
                    <a:lstStyle/>
                    <a:p>
                      <a:endParaRPr lang="en-US" dirty="0"/>
                    </a:p>
                  </a:txBody>
                  <a:tcPr/>
                </a:tc>
                <a:tc>
                  <a:txBody>
                    <a:bodyPr/>
                    <a:lstStyle/>
                    <a:p>
                      <a:r>
                        <a:rPr lang="en-GB" sz="1000" dirty="0">
                          <a:solidFill>
                            <a:schemeClr val="dk1"/>
                          </a:solidFill>
                          <a:effectLst/>
                          <a:latin typeface="+mn-lt"/>
                          <a:ea typeface="+mn-ea"/>
                          <a:cs typeface="+mn-cs"/>
                        </a:rPr>
                        <a:t>SECTION C: OCCUPATIONAL HEALTH AND SAFETY</a:t>
                      </a:r>
                      <a:r>
                        <a:rPr lang="en-ZA" sz="1000" dirty="0">
                          <a:effectLst/>
                        </a:rPr>
                        <a:t> </a:t>
                      </a:r>
                      <a:endParaRPr lang="en-US" sz="1000" dirty="0"/>
                    </a:p>
                  </a:txBody>
                  <a:tcPr/>
                </a:tc>
                <a:tc>
                  <a:txBody>
                    <a:bodyPr/>
                    <a:lstStyle/>
                    <a:p>
                      <a:r>
                        <a:rPr lang="en-US" sz="1000" dirty="0"/>
                        <a:t>C4.7 SETTING OUT</a:t>
                      </a:r>
                    </a:p>
                    <a:p>
                      <a:endParaRPr lang="en-US" sz="1000" dirty="0"/>
                    </a:p>
                    <a:p>
                      <a:r>
                        <a:rPr lang="en-US" sz="1000" dirty="0"/>
                        <a:t>C4.8 TRANSPORTATION OF SAMPLES</a:t>
                      </a:r>
                    </a:p>
                    <a:p>
                      <a:endParaRPr lang="en-US" sz="1000" dirty="0"/>
                    </a:p>
                  </a:txBody>
                  <a:tcPr/>
                </a:tc>
                <a:extLst>
                  <a:ext uri="{0D108BD9-81ED-4DB2-BD59-A6C34878D82A}">
                    <a16:rowId xmlns:a16="http://schemas.microsoft.com/office/drawing/2014/main" val="1241273169"/>
                  </a:ext>
                </a:extLst>
              </a:tr>
              <a:tr h="392007">
                <a:tc>
                  <a:txBody>
                    <a:bodyPr/>
                    <a:lstStyle/>
                    <a:p>
                      <a:endParaRPr lang="en-US"/>
                    </a:p>
                  </a:txBody>
                  <a:tcPr/>
                </a:tc>
                <a:tc>
                  <a:txBody>
                    <a:bodyPr/>
                    <a:lstStyle/>
                    <a:p>
                      <a:endParaRPr lang="en-US"/>
                    </a:p>
                  </a:txBody>
                  <a:tcPr/>
                </a:tc>
                <a:tc>
                  <a:txBody>
                    <a:bodyPr/>
                    <a:lstStyle/>
                    <a:p>
                      <a:r>
                        <a:rPr lang="en-US" sz="1000" dirty="0">
                          <a:solidFill>
                            <a:schemeClr val="dk1"/>
                          </a:solidFill>
                          <a:latin typeface="+mn-lt"/>
                          <a:ea typeface="+mn-ea"/>
                          <a:cs typeface="+mn-cs"/>
                        </a:rPr>
                        <a:t>C1.2.2.</a:t>
                      </a:r>
                      <a:r>
                        <a:rPr lang="en-GB" sz="1000" dirty="0">
                          <a:solidFill>
                            <a:schemeClr val="dk1"/>
                          </a:solidFill>
                          <a:latin typeface="+mn-lt"/>
                          <a:ea typeface="+mn-ea"/>
                          <a:cs typeface="+mn-cs"/>
                        </a:rPr>
                        <a:t> APPENDIX TO TENDER: CONTRACT DATA – INFORMATION PROVIDED BY THE EMPLOYER</a:t>
                      </a:r>
                      <a:r>
                        <a:rPr lang="en-ZA" sz="1000" dirty="0">
                          <a:solidFill>
                            <a:schemeClr val="dk1"/>
                          </a:solidFill>
                          <a:latin typeface="+mn-lt"/>
                          <a:ea typeface="+mn-ea"/>
                          <a:cs typeface="+mn-cs"/>
                        </a:rPr>
                        <a:t> </a:t>
                      </a:r>
                      <a:endParaRPr lang="en-US" sz="1000" dirty="0">
                        <a:solidFill>
                          <a:schemeClr val="dk1"/>
                        </a:solidFill>
                        <a:latin typeface="+mn-lt"/>
                        <a:ea typeface="+mn-ea"/>
                        <a:cs typeface="+mn-cs"/>
                      </a:endParaRPr>
                    </a:p>
                  </a:txBody>
                  <a:tcPr/>
                </a:tc>
                <a:tc>
                  <a:txBody>
                    <a:bodyPr/>
                    <a:lstStyle/>
                    <a:p>
                      <a:endParaRPr lang="en-US"/>
                    </a:p>
                  </a:txBody>
                  <a:tcPr/>
                </a:tc>
                <a:tc>
                  <a:txBody>
                    <a:bodyPr/>
                    <a:lstStyle/>
                    <a:p>
                      <a:r>
                        <a:rPr lang="en-GB" sz="1000" dirty="0">
                          <a:solidFill>
                            <a:schemeClr val="dk1"/>
                          </a:solidFill>
                          <a:effectLst/>
                          <a:latin typeface="+mn-lt"/>
                          <a:ea typeface="+mn-ea"/>
                          <a:cs typeface="+mn-cs"/>
                        </a:rPr>
                        <a:t>SECTION D ENVIRONMENTAL MANAGEMENT PLAN</a:t>
                      </a:r>
                      <a:r>
                        <a:rPr lang="en-ZA" sz="1000" dirty="0">
                          <a:effectLst/>
                        </a:rPr>
                        <a:t> </a:t>
                      </a:r>
                      <a:endParaRPr lang="en-US" sz="1000"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dirty="0"/>
                        <a:t>C4.9 CONTRACTORS SITE CAMP</a:t>
                      </a:r>
                    </a:p>
                    <a:p>
                      <a:pPr marL="0" marR="0" lvl="0" indent="0" defTabSz="914400" eaLnBrk="1" fontAlgn="auto" latinLnBrk="0" hangingPunct="1">
                        <a:lnSpc>
                          <a:spcPct val="100000"/>
                        </a:lnSpc>
                        <a:spcBef>
                          <a:spcPts val="0"/>
                        </a:spcBef>
                        <a:spcAft>
                          <a:spcPts val="0"/>
                        </a:spcAft>
                        <a:buClrTx/>
                        <a:buSzTx/>
                        <a:buFontTx/>
                        <a:buNone/>
                        <a:tabLst/>
                        <a:defRPr/>
                      </a:pPr>
                      <a:endParaRPr lang="en-US" sz="1000" dirty="0"/>
                    </a:p>
                    <a:p>
                      <a:pPr marL="0" marR="0" lvl="0" indent="0" defTabSz="914400" eaLnBrk="1" fontAlgn="auto" latinLnBrk="0" hangingPunct="1">
                        <a:lnSpc>
                          <a:spcPct val="100000"/>
                        </a:lnSpc>
                        <a:spcBef>
                          <a:spcPts val="0"/>
                        </a:spcBef>
                        <a:spcAft>
                          <a:spcPts val="0"/>
                        </a:spcAft>
                        <a:buClrTx/>
                        <a:buSzTx/>
                        <a:buFontTx/>
                        <a:buNone/>
                        <a:tabLst/>
                        <a:defRPr/>
                      </a:pPr>
                      <a:r>
                        <a:rPr lang="en-US" sz="1000" dirty="0"/>
                        <a:t>C4.10 ACCOMODATION OF TRAFFIC</a:t>
                      </a:r>
                    </a:p>
                  </a:txBody>
                  <a:tcPr/>
                </a:tc>
                <a:extLst>
                  <a:ext uri="{0D108BD9-81ED-4DB2-BD59-A6C34878D82A}">
                    <a16:rowId xmlns:a16="http://schemas.microsoft.com/office/drawing/2014/main" val="3600982146"/>
                  </a:ext>
                </a:extLst>
              </a:tr>
              <a:tr h="392007">
                <a:tc>
                  <a:txBody>
                    <a:bodyPr/>
                    <a:lstStyle/>
                    <a:p>
                      <a:endParaRPr lang="en-US"/>
                    </a:p>
                  </a:txBody>
                  <a:tcPr/>
                </a:tc>
                <a:tc>
                  <a:txBody>
                    <a:bodyPr/>
                    <a:lstStyle/>
                    <a:p>
                      <a:endParaRPr lang="en-US" sz="1000">
                        <a:solidFill>
                          <a:schemeClr val="dk1"/>
                        </a:solidFill>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dirty="0">
                          <a:solidFill>
                            <a:schemeClr val="dk1"/>
                          </a:solidFill>
                          <a:latin typeface="+mn-lt"/>
                          <a:ea typeface="+mn-ea"/>
                          <a:cs typeface="+mn-cs"/>
                        </a:rPr>
                        <a:t>C1.2.3 APPENDIX TO TENDER: CONTRACT DATA – INFORMATION PROVIDED BY THE TENDERER </a:t>
                      </a:r>
                      <a:endParaRPr lang="en-ZA" sz="1000" dirty="0">
                        <a:solidFill>
                          <a:schemeClr val="dk1"/>
                        </a:solidFill>
                        <a:latin typeface="+mn-lt"/>
                        <a:ea typeface="+mn-ea"/>
                        <a:cs typeface="+mn-cs"/>
                      </a:endParaRPr>
                    </a:p>
                  </a:txBody>
                  <a:tcPr/>
                </a:tc>
                <a:tc>
                  <a:txBody>
                    <a:bodyPr/>
                    <a:lstStyle/>
                    <a:p>
                      <a:endParaRPr lang="en-US"/>
                    </a:p>
                  </a:txBody>
                  <a:tcPr/>
                </a:tc>
                <a:tc>
                  <a:txBody>
                    <a:bodyPr/>
                    <a:lstStyle/>
                    <a:p>
                      <a:endParaRPr lang="en-US"/>
                    </a:p>
                  </a:txBody>
                  <a:tcPr/>
                </a:tc>
                <a:tc>
                  <a:txBody>
                    <a:bodyPr/>
                    <a:lstStyle/>
                    <a:p>
                      <a:r>
                        <a:rPr lang="en-US" sz="1000" dirty="0"/>
                        <a:t>C4. 12 MANAGEMENT OF THE ENVIRONMENT</a:t>
                      </a:r>
                    </a:p>
                    <a:p>
                      <a:endParaRPr lang="en-US" sz="1000" dirty="0"/>
                    </a:p>
                    <a:p>
                      <a:r>
                        <a:rPr lang="en-US" sz="1000" dirty="0"/>
                        <a:t>C4.14 MANAGEMENT OF OH&amp;S</a:t>
                      </a:r>
                    </a:p>
                  </a:txBody>
                  <a:tcPr/>
                </a:tc>
                <a:extLst>
                  <a:ext uri="{0D108BD9-81ED-4DB2-BD59-A6C34878D82A}">
                    <a16:rowId xmlns:a16="http://schemas.microsoft.com/office/drawing/2014/main" val="2853623086"/>
                  </a:ext>
                </a:extLst>
              </a:tr>
              <a:tr h="392007">
                <a:tc>
                  <a:txBody>
                    <a:bodyPr/>
                    <a:lstStyle/>
                    <a:p>
                      <a:endParaRPr lang="en-US" dirty="0"/>
                    </a:p>
                  </a:txBody>
                  <a:tcPr/>
                </a:tc>
                <a:tc>
                  <a:txBody>
                    <a:bodyPr/>
                    <a:lstStyle/>
                    <a:p>
                      <a:endParaRPr lang="en-US" sz="1000">
                        <a:solidFill>
                          <a:schemeClr val="dk1"/>
                        </a:solidFill>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ZA" sz="1000" dirty="0">
                          <a:solidFill>
                            <a:schemeClr val="dk1"/>
                          </a:solidFill>
                          <a:latin typeface="+mn-lt"/>
                          <a:ea typeface="+mn-ea"/>
                          <a:cs typeface="+mn-cs"/>
                        </a:rPr>
                        <a:t>C1.3 OTHER STANDARD FORMS</a:t>
                      </a:r>
                    </a:p>
                  </a:txBody>
                  <a:tcPr/>
                </a:tc>
                <a:tc>
                  <a:txBody>
                    <a:bodyPr/>
                    <a:lstStyle/>
                    <a:p>
                      <a:endParaRPr lang="en-US" dirty="0"/>
                    </a:p>
                  </a:txBody>
                  <a:tcPr/>
                </a:tc>
                <a:tc>
                  <a:txBody>
                    <a:bodyPr/>
                    <a:lstStyle/>
                    <a:p>
                      <a:endParaRPr lang="en-US"/>
                    </a:p>
                  </a:txBody>
                  <a:tcPr/>
                </a:tc>
                <a:tc>
                  <a:txBody>
                    <a:bodyPr/>
                    <a:lstStyle/>
                    <a:p>
                      <a:r>
                        <a:rPr lang="en-US" sz="2000" b="1" dirty="0">
                          <a:solidFill>
                            <a:schemeClr val="lt1"/>
                          </a:solidFill>
                          <a:latin typeface="+mn-lt"/>
                          <a:ea typeface="+mn-ea"/>
                          <a:cs typeface="+mn-cs"/>
                        </a:rPr>
                        <a:t>C5</a:t>
                      </a:r>
                    </a:p>
                    <a:p>
                      <a:r>
                        <a:rPr lang="en-US" sz="1200" b="1" dirty="0">
                          <a:solidFill>
                            <a:schemeClr val="lt1"/>
                          </a:solidFill>
                          <a:latin typeface="+mn-lt"/>
                          <a:ea typeface="+mn-ea"/>
                          <a:cs typeface="+mn-cs"/>
                        </a:rPr>
                        <a:t>ANNEXURES</a:t>
                      </a:r>
                    </a:p>
                    <a:p>
                      <a:endParaRPr lang="en-US" sz="1200" b="1" dirty="0">
                        <a:solidFill>
                          <a:schemeClr val="lt1"/>
                        </a:solidFill>
                        <a:latin typeface="+mn-lt"/>
                        <a:ea typeface="+mn-ea"/>
                        <a:cs typeface="+mn-cs"/>
                      </a:endParaRPr>
                    </a:p>
                  </a:txBody>
                  <a:tcPr>
                    <a:solidFill>
                      <a:schemeClr val="tx1"/>
                    </a:solidFill>
                  </a:tcPr>
                </a:tc>
                <a:extLst>
                  <a:ext uri="{0D108BD9-81ED-4DB2-BD59-A6C34878D82A}">
                    <a16:rowId xmlns:a16="http://schemas.microsoft.com/office/drawing/2014/main" val="112952947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762000"/>
            <a:ext cx="5842000" cy="611386"/>
          </a:xfrm>
          <a:prstGeom prst="rect">
            <a:avLst/>
          </a:prstGeom>
        </p:spPr>
        <p:txBody>
          <a:bodyPr vert="horz" wrap="square" lIns="0" tIns="13335" rIns="0" bIns="0" rtlCol="0">
            <a:spAutoFit/>
          </a:bodyPr>
          <a:lstStyle/>
          <a:p>
            <a:pPr marL="12700">
              <a:lnSpc>
                <a:spcPts val="2280"/>
              </a:lnSpc>
              <a:spcBef>
                <a:spcPts val="105"/>
              </a:spcBef>
            </a:pPr>
            <a:r>
              <a:rPr sz="2800" b="1" spc="204" dirty="0">
                <a:solidFill>
                  <a:srgbClr val="000000"/>
                </a:solidFill>
                <a:latin typeface="Arial" panose="020B0604020202020204" pitchFamily="34" charset="0"/>
                <a:cs typeface="Arial" panose="020B0604020202020204" pitchFamily="34" charset="0"/>
              </a:rPr>
              <a:t>TENDER </a:t>
            </a:r>
            <a:r>
              <a:rPr sz="2800" b="1" spc="220" dirty="0">
                <a:solidFill>
                  <a:srgbClr val="000000"/>
                </a:solidFill>
                <a:latin typeface="Arial" panose="020B0604020202020204" pitchFamily="34" charset="0"/>
                <a:cs typeface="Arial" panose="020B0604020202020204" pitchFamily="34" charset="0"/>
              </a:rPr>
              <a:t>IS </a:t>
            </a:r>
            <a:r>
              <a:rPr sz="2800" b="1" spc="140" dirty="0">
                <a:solidFill>
                  <a:srgbClr val="000000"/>
                </a:solidFill>
                <a:latin typeface="Arial" panose="020B0604020202020204" pitchFamily="34" charset="0"/>
                <a:cs typeface="Arial" panose="020B0604020202020204" pitchFamily="34" charset="0"/>
              </a:rPr>
              <a:t>MADE </a:t>
            </a:r>
            <a:r>
              <a:rPr sz="2800" b="1" spc="270" dirty="0">
                <a:solidFill>
                  <a:srgbClr val="000000"/>
                </a:solidFill>
                <a:latin typeface="Arial" panose="020B0604020202020204" pitchFamily="34" charset="0"/>
                <a:cs typeface="Arial" panose="020B0604020202020204" pitchFamily="34" charset="0"/>
              </a:rPr>
              <a:t>UP </a:t>
            </a:r>
            <a:r>
              <a:rPr sz="2800" b="1" spc="215" dirty="0">
                <a:solidFill>
                  <a:srgbClr val="000000"/>
                </a:solidFill>
                <a:latin typeface="Arial" panose="020B0604020202020204" pitchFamily="34" charset="0"/>
                <a:cs typeface="Arial" panose="020B0604020202020204" pitchFamily="34" charset="0"/>
              </a:rPr>
              <a:t>OF </a:t>
            </a:r>
            <a:r>
              <a:rPr sz="2800" b="1" spc="225" dirty="0">
                <a:solidFill>
                  <a:srgbClr val="000000"/>
                </a:solidFill>
                <a:latin typeface="Arial" panose="020B0604020202020204" pitchFamily="34" charset="0"/>
                <a:cs typeface="Arial" panose="020B0604020202020204" pitchFamily="34" charset="0"/>
              </a:rPr>
              <a:t>THE</a:t>
            </a:r>
            <a:r>
              <a:rPr sz="2800" b="1" spc="-180" dirty="0">
                <a:solidFill>
                  <a:srgbClr val="000000"/>
                </a:solidFill>
                <a:latin typeface="Arial" panose="020B0604020202020204" pitchFamily="34" charset="0"/>
                <a:cs typeface="Arial" panose="020B0604020202020204" pitchFamily="34" charset="0"/>
              </a:rPr>
              <a:t> </a:t>
            </a:r>
            <a:r>
              <a:rPr sz="2800" b="1" spc="160" dirty="0">
                <a:solidFill>
                  <a:srgbClr val="000000"/>
                </a:solidFill>
                <a:latin typeface="Arial" panose="020B0604020202020204" pitchFamily="34" charset="0"/>
                <a:cs typeface="Arial" panose="020B0604020202020204" pitchFamily="34" charset="0"/>
              </a:rPr>
              <a:t>FOLLOWING</a:t>
            </a:r>
            <a:r>
              <a:rPr lang="en-US" sz="2800" b="1" dirty="0">
                <a:latin typeface="Arial" panose="020B0604020202020204" pitchFamily="34" charset="0"/>
                <a:cs typeface="Arial" panose="020B0604020202020204" pitchFamily="34" charset="0"/>
              </a:rPr>
              <a:t> </a:t>
            </a:r>
            <a:r>
              <a:rPr sz="2800" b="1" spc="204" dirty="0">
                <a:solidFill>
                  <a:srgbClr val="000000"/>
                </a:solidFill>
                <a:latin typeface="Arial" panose="020B0604020202020204" pitchFamily="34" charset="0"/>
                <a:cs typeface="Arial" panose="020B0604020202020204" pitchFamily="34" charset="0"/>
              </a:rPr>
              <a:t>DOCUMENTS</a:t>
            </a:r>
            <a:r>
              <a:rPr sz="2800" b="1" spc="130" dirty="0">
                <a:solidFill>
                  <a:srgbClr val="000000"/>
                </a:solidFill>
                <a:latin typeface="Arial" panose="020B0604020202020204" pitchFamily="34" charset="0"/>
                <a:cs typeface="Arial" panose="020B0604020202020204" pitchFamily="34" charset="0"/>
              </a:rPr>
              <a:t> </a:t>
            </a:r>
            <a:r>
              <a:rPr sz="2800" b="1" spc="110" dirty="0">
                <a:solidFill>
                  <a:srgbClr val="000000"/>
                </a:solidFill>
                <a:latin typeface="Arial" panose="020B0604020202020204" pitchFamily="34" charset="0"/>
                <a:cs typeface="Arial" panose="020B0604020202020204" pitchFamily="34" charset="0"/>
              </a:rPr>
              <a:t>:</a:t>
            </a:r>
            <a:endParaRPr sz="2800" b="1" dirty="0">
              <a:latin typeface="Arial" panose="020B0604020202020204" pitchFamily="34" charset="0"/>
              <a:cs typeface="Arial" panose="020B0604020202020204" pitchFamily="34" charset="0"/>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11</a:t>
            </a:fld>
            <a:endParaRPr spc="5" dirty="0"/>
          </a:p>
        </p:txBody>
      </p:sp>
      <p:sp>
        <p:nvSpPr>
          <p:cNvPr id="3" name="object 3"/>
          <p:cNvSpPr txBox="1"/>
          <p:nvPr/>
        </p:nvSpPr>
        <p:spPr>
          <a:xfrm>
            <a:off x="1217673" y="2667000"/>
            <a:ext cx="7978654" cy="1802481"/>
          </a:xfrm>
          <a:prstGeom prst="rect">
            <a:avLst/>
          </a:prstGeom>
        </p:spPr>
        <p:txBody>
          <a:bodyPr vert="horz" wrap="square" lIns="0" tIns="12700" rIns="0" bIns="0" rtlCol="0">
            <a:spAutoFit/>
          </a:bodyPr>
          <a:lstStyle/>
          <a:p>
            <a:pPr marL="299085" indent="-286385">
              <a:lnSpc>
                <a:spcPct val="150000"/>
              </a:lnSpc>
              <a:spcBef>
                <a:spcPts val="100"/>
              </a:spcBef>
              <a:buChar char="□"/>
              <a:tabLst>
                <a:tab pos="299720" algn="l"/>
              </a:tabLst>
            </a:pPr>
            <a:r>
              <a:rPr sz="2000" dirty="0">
                <a:latin typeface="Arial" panose="020B0604020202020204" pitchFamily="34" charset="0"/>
                <a:cs typeface="Arial" panose="020B0604020202020204" pitchFamily="34" charset="0"/>
              </a:rPr>
              <a:t>Tender document in PDF</a:t>
            </a:r>
          </a:p>
          <a:p>
            <a:pPr marL="299085" indent="-286385">
              <a:lnSpc>
                <a:spcPct val="150000"/>
              </a:lnSpc>
              <a:buChar char="□"/>
              <a:tabLst>
                <a:tab pos="299720" algn="l"/>
              </a:tabLst>
            </a:pPr>
            <a:r>
              <a:rPr sz="2000" dirty="0">
                <a:latin typeface="Arial" panose="020B0604020202020204" pitchFamily="34" charset="0"/>
                <a:cs typeface="Arial" panose="020B0604020202020204" pitchFamily="34" charset="0"/>
              </a:rPr>
              <a:t>Clarification Presentation for Scope and Site Information in Pdf</a:t>
            </a:r>
          </a:p>
          <a:p>
            <a:pPr marL="299085" indent="-286385">
              <a:lnSpc>
                <a:spcPct val="150000"/>
              </a:lnSpc>
              <a:buChar char="□"/>
              <a:tabLst>
                <a:tab pos="299720" algn="l"/>
              </a:tabLst>
            </a:pPr>
            <a:r>
              <a:rPr sz="2000" dirty="0">
                <a:latin typeface="Arial" panose="020B0604020202020204" pitchFamily="34" charset="0"/>
                <a:cs typeface="Arial" panose="020B0604020202020204" pitchFamily="34" charset="0"/>
              </a:rPr>
              <a:t>Returnable Schedules </a:t>
            </a:r>
            <a:r>
              <a:rPr lang="en-US" sz="2000" dirty="0">
                <a:latin typeface="Arial" panose="020B0604020202020204" pitchFamily="34" charset="0"/>
                <a:cs typeface="Arial" panose="020B0604020202020204" pitchFamily="34" charset="0"/>
              </a:rPr>
              <a:t>A1 – E </a:t>
            </a:r>
            <a:r>
              <a:rPr lang="en-ZA" sz="2000" dirty="0">
                <a:latin typeface="Arial" panose="020B0604020202020204" pitchFamily="34" charset="0"/>
                <a:cs typeface="Arial" panose="020B0604020202020204" pitchFamily="34" charset="0"/>
              </a:rPr>
              <a:t>in</a:t>
            </a:r>
            <a:r>
              <a:rPr sz="2000" dirty="0">
                <a:latin typeface="Arial" panose="020B0604020202020204" pitchFamily="34" charset="0"/>
                <a:cs typeface="Arial" panose="020B0604020202020204" pitchFamily="34" charset="0"/>
              </a:rPr>
              <a:t> MS word</a:t>
            </a:r>
          </a:p>
          <a:p>
            <a:pPr marL="299085" indent="-286385">
              <a:lnSpc>
                <a:spcPct val="150000"/>
              </a:lnSpc>
              <a:buChar char="□"/>
              <a:tabLst>
                <a:tab pos="299720" algn="l"/>
              </a:tabLst>
            </a:pPr>
            <a:r>
              <a:rPr lang="en-US" sz="2000" dirty="0">
                <a:latin typeface="Arial" panose="020B0604020202020204" pitchFamily="34" charset="0"/>
                <a:cs typeface="Arial" panose="020B0604020202020204" pitchFamily="34" charset="0"/>
              </a:rPr>
              <a:t>Pricing Schedule and Summary of Pricing Schedule </a:t>
            </a:r>
            <a:r>
              <a:rPr sz="2000" dirty="0">
                <a:latin typeface="Arial" panose="020B0604020202020204" pitchFamily="34" charset="0"/>
                <a:cs typeface="Arial" panose="020B0604020202020204" pitchFamily="34" charset="0"/>
              </a:rPr>
              <a:t>in MS Excel</a:t>
            </a:r>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0" y="3391972"/>
            <a:ext cx="5029199" cy="443711"/>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panose="020B0604020202020204" pitchFamily="34" charset="0"/>
                <a:cs typeface="Arial" panose="020B0604020202020204" pitchFamily="34" charset="0"/>
              </a:rPr>
              <a:t>CONDITIONS OF TENDER</a:t>
            </a:r>
          </a:p>
        </p:txBody>
      </p:sp>
      <p:sp>
        <p:nvSpPr>
          <p:cNvPr id="3" name="object 3"/>
          <p:cNvSpPr txBox="1"/>
          <p:nvPr/>
        </p:nvSpPr>
        <p:spPr>
          <a:xfrm>
            <a:off x="700556" y="6758218"/>
            <a:ext cx="180340" cy="179536"/>
          </a:xfrm>
          <a:prstGeom prst="rect">
            <a:avLst/>
          </a:prstGeom>
        </p:spPr>
        <p:txBody>
          <a:bodyPr vert="horz" wrap="square" lIns="0" tIns="0" rIns="0" bIns="0" rtlCol="0">
            <a:spAutoFit/>
          </a:bodyPr>
          <a:lstStyle/>
          <a:p>
            <a:pPr marL="12700">
              <a:lnSpc>
                <a:spcPts val="1410"/>
              </a:lnSpc>
            </a:pPr>
            <a:r>
              <a:rPr lang="en-US" sz="1200" spc="5" dirty="0">
                <a:solidFill>
                  <a:srgbClr val="FFFFFF"/>
                </a:solidFill>
                <a:latin typeface="Times New Roman"/>
                <a:cs typeface="Times New Roman"/>
              </a:rPr>
              <a:t>11</a:t>
            </a:r>
            <a:endParaRPr sz="1200" dirty="0">
              <a:latin typeface="Times New Roman"/>
              <a:cs typeface="Times New Roman"/>
            </a:endParaRPr>
          </a:p>
        </p:txBody>
      </p:sp>
      <p:pic>
        <p:nvPicPr>
          <p:cNvPr id="6" name="Picture 5" descr="Logo, company name&#10;&#10;Description automatically generated">
            <a:extLst>
              <a:ext uri="{FF2B5EF4-FFF2-40B4-BE49-F238E27FC236}">
                <a16:creationId xmlns:a16="http://schemas.microsoft.com/office/drawing/2014/main" id="{096AFB6A-46FD-C033-B0A9-03D6928B64C7}"/>
              </a:ext>
            </a:extLst>
          </p:cNvPr>
          <p:cNvPicPr>
            <a:picLocks noChangeAspect="1"/>
          </p:cNvPicPr>
          <p:nvPr/>
        </p:nvPicPr>
        <p:blipFill rotWithShape="1">
          <a:blip r:embed="rId3">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8499" y="833092"/>
            <a:ext cx="7106901" cy="444352"/>
          </a:xfrm>
          <a:prstGeom prst="rect">
            <a:avLst/>
          </a:prstGeom>
        </p:spPr>
        <p:txBody>
          <a:bodyPr vert="horz" wrap="square" lIns="0" tIns="13335" rIns="0" bIns="0" rtlCol="0">
            <a:spAutoFit/>
          </a:bodyPr>
          <a:lstStyle/>
          <a:p>
            <a:pPr marL="12700">
              <a:lnSpc>
                <a:spcPct val="100000"/>
              </a:lnSpc>
              <a:spcBef>
                <a:spcPts val="105"/>
              </a:spcBef>
              <a:tabLst>
                <a:tab pos="925830" algn="l"/>
              </a:tabLst>
            </a:pPr>
            <a:r>
              <a:rPr sz="2800" b="1" spc="260" dirty="0">
                <a:solidFill>
                  <a:srgbClr val="000000"/>
                </a:solidFill>
                <a:latin typeface="Arial" panose="020B0604020202020204" pitchFamily="34" charset="0"/>
                <a:cs typeface="Arial" panose="020B0604020202020204" pitchFamily="34" charset="0"/>
              </a:rPr>
              <a:t>T1.2	</a:t>
            </a:r>
            <a:r>
              <a:rPr sz="2800" b="1" spc="200" dirty="0">
                <a:solidFill>
                  <a:srgbClr val="000000"/>
                </a:solidFill>
                <a:latin typeface="Arial" panose="020B0604020202020204" pitchFamily="34" charset="0"/>
                <a:cs typeface="Arial" panose="020B0604020202020204" pitchFamily="34" charset="0"/>
              </a:rPr>
              <a:t>CONDITIONS </a:t>
            </a:r>
            <a:r>
              <a:rPr sz="2800" b="1" spc="215" dirty="0">
                <a:solidFill>
                  <a:srgbClr val="000000"/>
                </a:solidFill>
                <a:latin typeface="Arial" panose="020B0604020202020204" pitchFamily="34" charset="0"/>
                <a:cs typeface="Arial" panose="020B0604020202020204" pitchFamily="34" charset="0"/>
              </a:rPr>
              <a:t>OF</a:t>
            </a:r>
            <a:r>
              <a:rPr sz="2800" b="1" spc="5" dirty="0">
                <a:solidFill>
                  <a:srgbClr val="000000"/>
                </a:solidFill>
                <a:latin typeface="Arial" panose="020B0604020202020204" pitchFamily="34" charset="0"/>
                <a:cs typeface="Arial" panose="020B0604020202020204" pitchFamily="34" charset="0"/>
              </a:rPr>
              <a:t> </a:t>
            </a:r>
            <a:r>
              <a:rPr sz="2800" b="1" spc="204" dirty="0">
                <a:solidFill>
                  <a:srgbClr val="000000"/>
                </a:solidFill>
                <a:latin typeface="Arial" panose="020B0604020202020204" pitchFamily="34" charset="0"/>
                <a:cs typeface="Arial" panose="020B0604020202020204" pitchFamily="34" charset="0"/>
              </a:rPr>
              <a:t>TENDER</a:t>
            </a:r>
            <a:endParaRPr sz="2800" b="1" dirty="0">
              <a:latin typeface="Arial" panose="020B0604020202020204" pitchFamily="34" charset="0"/>
              <a:cs typeface="Arial" panose="020B0604020202020204" pitchFamily="34" charset="0"/>
            </a:endParaRPr>
          </a:p>
        </p:txBody>
      </p:sp>
      <p:sp>
        <p:nvSpPr>
          <p:cNvPr id="4" name="object 4"/>
          <p:cNvSpPr txBox="1"/>
          <p:nvPr/>
        </p:nvSpPr>
        <p:spPr>
          <a:xfrm>
            <a:off x="708147" y="6933555"/>
            <a:ext cx="180340" cy="179536"/>
          </a:xfrm>
          <a:prstGeom prst="rect">
            <a:avLst/>
          </a:prstGeom>
        </p:spPr>
        <p:txBody>
          <a:bodyPr vert="horz" wrap="square" lIns="0" tIns="0" rIns="0" bIns="0" rtlCol="0">
            <a:spAutoFit/>
          </a:bodyPr>
          <a:lstStyle/>
          <a:p>
            <a:pPr marL="12700">
              <a:lnSpc>
                <a:spcPts val="1410"/>
              </a:lnSpc>
            </a:pPr>
            <a:r>
              <a:rPr lang="en-US" sz="1200" spc="5" dirty="0">
                <a:solidFill>
                  <a:srgbClr val="A5A5A5"/>
                </a:solidFill>
                <a:latin typeface="Times New Roman"/>
                <a:cs typeface="Times New Roman"/>
              </a:rPr>
              <a:t>12</a:t>
            </a:r>
            <a:endParaRPr sz="1200" dirty="0">
              <a:latin typeface="Times New Roman"/>
              <a:cs typeface="Times New Roman"/>
            </a:endParaRPr>
          </a:p>
        </p:txBody>
      </p:sp>
      <p:sp>
        <p:nvSpPr>
          <p:cNvPr id="5" name="TextBox 4">
            <a:extLst>
              <a:ext uri="{FF2B5EF4-FFF2-40B4-BE49-F238E27FC236}">
                <a16:creationId xmlns:a16="http://schemas.microsoft.com/office/drawing/2014/main" id="{0110FD86-41F1-711B-E1B9-2E5AFAED7C3B}"/>
              </a:ext>
            </a:extLst>
          </p:cNvPr>
          <p:cNvSpPr txBox="1"/>
          <p:nvPr/>
        </p:nvSpPr>
        <p:spPr>
          <a:xfrm>
            <a:off x="888487" y="2286000"/>
            <a:ext cx="8560313"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Note to tenderer:</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Conditions of Tender are the Standard Conditions of Tender as contained in  SANS 10845-3:2015 Edition 1.</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SANS 10845-3:2015 Edition 1 is obtainable from: </a:t>
            </a:r>
          </a:p>
          <a:p>
            <a:r>
              <a:rPr lang="en-US" sz="2000" dirty="0">
                <a:latin typeface="Arial" panose="020B0604020202020204" pitchFamily="34" charset="0"/>
                <a:cs typeface="Arial" panose="020B0604020202020204" pitchFamily="34" charset="0"/>
              </a:rPr>
              <a:t>SABS Standards Division</a:t>
            </a:r>
          </a:p>
          <a:p>
            <a:r>
              <a:rPr lang="en-US" sz="2000" dirty="0">
                <a:latin typeface="Arial" panose="020B0604020202020204" pitchFamily="34" charset="0"/>
                <a:cs typeface="Arial" panose="020B0604020202020204" pitchFamily="34" charset="0"/>
              </a:rPr>
              <a:t>1 Dr </a:t>
            </a:r>
            <a:r>
              <a:rPr lang="en-US" sz="2000" dirty="0" err="1">
                <a:latin typeface="Arial" panose="020B0604020202020204" pitchFamily="34" charset="0"/>
                <a:cs typeface="Arial" panose="020B0604020202020204" pitchFamily="34" charset="0"/>
              </a:rPr>
              <a:t>Lategan</a:t>
            </a:r>
            <a:r>
              <a:rPr lang="en-US" sz="2000" dirty="0">
                <a:latin typeface="Arial" panose="020B0604020202020204" pitchFamily="34" charset="0"/>
                <a:cs typeface="Arial" panose="020B0604020202020204" pitchFamily="34" charset="0"/>
              </a:rPr>
              <a:t> Road  </a:t>
            </a:r>
            <a:r>
              <a:rPr lang="en-US" sz="2000" dirty="0" err="1">
                <a:latin typeface="Arial" panose="020B0604020202020204" pitchFamily="34" charset="0"/>
                <a:cs typeface="Arial" panose="020B0604020202020204" pitchFamily="34" charset="0"/>
              </a:rPr>
              <a:t>Groenkloof</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Or</a:t>
            </a:r>
          </a:p>
          <a:p>
            <a:r>
              <a:rPr lang="en-US" sz="2000" dirty="0">
                <a:latin typeface="Arial" panose="020B0604020202020204" pitchFamily="34" charset="0"/>
                <a:cs typeface="Arial" panose="020B0604020202020204" pitchFamily="34" charset="0"/>
              </a:rPr>
              <a:t>Private Bag X191  Pretoria</a:t>
            </a:r>
          </a:p>
          <a:p>
            <a:r>
              <a:rPr lang="en-US" sz="2000" dirty="0">
                <a:latin typeface="Arial" panose="020B0604020202020204" pitchFamily="34" charset="0"/>
                <a:cs typeface="Arial" panose="020B0604020202020204" pitchFamily="34" charset="0"/>
              </a:rPr>
              <a:t>0001</a:t>
            </a:r>
          </a:p>
          <a:p>
            <a:r>
              <a:rPr lang="en-US" sz="2000" dirty="0">
                <a:latin typeface="Arial" panose="020B0604020202020204" pitchFamily="34" charset="0"/>
                <a:cs typeface="Arial" panose="020B0604020202020204" pitchFamily="34" charset="0"/>
              </a:rPr>
              <a:t>Tel: +27 12 428 7911  </a:t>
            </a:r>
          </a:p>
          <a:p>
            <a:r>
              <a:rPr lang="en-US" sz="2000" dirty="0">
                <a:latin typeface="Arial" panose="020B0604020202020204" pitchFamily="34" charset="0"/>
                <a:cs typeface="Arial" panose="020B0604020202020204" pitchFamily="34" charset="0"/>
              </a:rPr>
              <a:t>website: </a:t>
            </a:r>
            <a:r>
              <a:rPr lang="en-US" sz="2000" dirty="0">
                <a:latin typeface="Arial" panose="020B0604020202020204" pitchFamily="34" charset="0"/>
                <a:cs typeface="Arial" panose="020B0604020202020204" pitchFamily="34" charset="0"/>
                <a:hlinkClick r:id="rId2"/>
              </a:rPr>
              <a:t>www.sabs.co.za</a:t>
            </a:r>
            <a:r>
              <a:rPr lang="en-US" sz="2000" dirty="0">
                <a:latin typeface="Arial" panose="020B0604020202020204" pitchFamily="34" charset="0"/>
                <a:cs typeface="Arial" panose="020B060402020202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3391972"/>
            <a:ext cx="6019800" cy="443711"/>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panose="020B0604020202020204" pitchFamily="34" charset="0"/>
                <a:cs typeface="Arial" panose="020B0604020202020204" pitchFamily="34" charset="0"/>
              </a:rPr>
              <a:t>SUBMISSION REQUIREMENTS</a:t>
            </a:r>
          </a:p>
        </p:txBody>
      </p:sp>
      <p:sp>
        <p:nvSpPr>
          <p:cNvPr id="3" name="object 3"/>
          <p:cNvSpPr txBox="1"/>
          <p:nvPr/>
        </p:nvSpPr>
        <p:spPr>
          <a:xfrm>
            <a:off x="700556" y="6758218"/>
            <a:ext cx="180340" cy="179536"/>
          </a:xfrm>
          <a:prstGeom prst="rect">
            <a:avLst/>
          </a:prstGeom>
        </p:spPr>
        <p:txBody>
          <a:bodyPr vert="horz" wrap="square" lIns="0" tIns="0" rIns="0" bIns="0" rtlCol="0">
            <a:spAutoFit/>
          </a:bodyPr>
          <a:lstStyle/>
          <a:p>
            <a:pPr marL="12700">
              <a:lnSpc>
                <a:spcPts val="1410"/>
              </a:lnSpc>
            </a:pPr>
            <a:r>
              <a:rPr lang="en-US" sz="1200" spc="5" dirty="0">
                <a:solidFill>
                  <a:srgbClr val="FFFFFF"/>
                </a:solidFill>
                <a:latin typeface="Times New Roman"/>
                <a:cs typeface="Times New Roman"/>
              </a:rPr>
              <a:t>13</a:t>
            </a:r>
            <a:endParaRPr sz="1200" dirty="0">
              <a:latin typeface="Times New Roman"/>
              <a:cs typeface="Times New Roman"/>
            </a:endParaRPr>
          </a:p>
        </p:txBody>
      </p:sp>
      <p:pic>
        <p:nvPicPr>
          <p:cNvPr id="5" name="Picture 4" descr="Logo, company name&#10;&#10;Description automatically generated">
            <a:extLst>
              <a:ext uri="{FF2B5EF4-FFF2-40B4-BE49-F238E27FC236}">
                <a16:creationId xmlns:a16="http://schemas.microsoft.com/office/drawing/2014/main" id="{79FBD036-19C9-B545-F5B1-630BEF354384}"/>
              </a:ext>
            </a:extLst>
          </p:cNvPr>
          <p:cNvPicPr>
            <a:picLocks noChangeAspect="1"/>
          </p:cNvPicPr>
          <p:nvPr/>
        </p:nvPicPr>
        <p:blipFill rotWithShape="1">
          <a:blip r:embed="rId2">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644536"/>
            <a:ext cx="7467600" cy="444352"/>
          </a:xfrm>
          <a:prstGeom prst="rect">
            <a:avLst/>
          </a:prstGeom>
        </p:spPr>
        <p:txBody>
          <a:bodyPr vert="horz" wrap="square" lIns="0" tIns="13335" rIns="0" bIns="0" rtlCol="0">
            <a:spAutoFit/>
          </a:bodyPr>
          <a:lstStyle/>
          <a:p>
            <a:pPr marL="12700">
              <a:lnSpc>
                <a:spcPct val="100000"/>
              </a:lnSpc>
              <a:spcBef>
                <a:spcPts val="105"/>
              </a:spcBef>
            </a:pPr>
            <a:r>
              <a:rPr lang="en-US" sz="2800" b="1" spc="229" dirty="0">
                <a:solidFill>
                  <a:srgbClr val="000000"/>
                </a:solidFill>
                <a:latin typeface="Arial" panose="020B0604020202020204" pitchFamily="34" charset="0"/>
                <a:cs typeface="Arial" panose="020B0604020202020204" pitchFamily="34" charset="0"/>
              </a:rPr>
              <a:t>SCHEDULE OF TENDER COMPLIANCE</a:t>
            </a:r>
            <a:endParaRPr sz="2800" b="1" dirty="0">
              <a:latin typeface="Arial" panose="020B0604020202020204" pitchFamily="34" charset="0"/>
              <a:cs typeface="Arial" panose="020B0604020202020204" pitchFamily="34" charset="0"/>
            </a:endParaRPr>
          </a:p>
        </p:txBody>
      </p:sp>
      <p:sp>
        <p:nvSpPr>
          <p:cNvPr id="3" name="object 3"/>
          <p:cNvSpPr txBox="1"/>
          <p:nvPr/>
        </p:nvSpPr>
        <p:spPr>
          <a:xfrm>
            <a:off x="5334000" y="4495800"/>
            <a:ext cx="4114800" cy="1885131"/>
          </a:xfrm>
          <a:prstGeom prst="rect">
            <a:avLst/>
          </a:prstGeom>
        </p:spPr>
        <p:txBody>
          <a:bodyPr vert="horz" wrap="square" lIns="0" tIns="12700" rIns="0" bIns="0" rtlCol="0">
            <a:spAutoFit/>
          </a:bodyPr>
          <a:lstStyle/>
          <a:p>
            <a:pPr marL="12700" marR="5080">
              <a:lnSpc>
                <a:spcPct val="100000"/>
              </a:lnSpc>
              <a:spcBef>
                <a:spcPts val="100"/>
              </a:spcBef>
            </a:pPr>
            <a:r>
              <a:rPr sz="2000" spc="110" dirty="0">
                <a:latin typeface="Arial" panose="020B0604020202020204" pitchFamily="34" charset="0"/>
                <a:cs typeface="Arial" panose="020B0604020202020204" pitchFamily="34" charset="0"/>
              </a:rPr>
              <a:t>Ensure </a:t>
            </a:r>
            <a:r>
              <a:rPr sz="2000" dirty="0">
                <a:latin typeface="Arial" panose="020B0604020202020204" pitchFamily="34" charset="0"/>
                <a:cs typeface="Arial" panose="020B0604020202020204" pitchFamily="34" charset="0"/>
              </a:rPr>
              <a:t>all </a:t>
            </a:r>
            <a:r>
              <a:rPr sz="2000" spc="100" dirty="0">
                <a:latin typeface="Arial" panose="020B0604020202020204" pitchFamily="34" charset="0"/>
                <a:cs typeface="Arial" panose="020B0604020202020204" pitchFamily="34" charset="0"/>
              </a:rPr>
              <a:t>tender </a:t>
            </a:r>
            <a:r>
              <a:rPr sz="2000" spc="85" dirty="0">
                <a:latin typeface="Arial" panose="020B0604020202020204" pitchFamily="34" charset="0"/>
                <a:cs typeface="Arial" panose="020B0604020202020204" pitchFamily="34" charset="0"/>
              </a:rPr>
              <a:t>returnables </a:t>
            </a:r>
            <a:r>
              <a:rPr sz="2000" spc="130" dirty="0">
                <a:latin typeface="Arial" panose="020B0604020202020204" pitchFamily="34" charset="0"/>
                <a:cs typeface="Arial" panose="020B0604020202020204" pitchFamily="34" charset="0"/>
              </a:rPr>
              <a:t>are </a:t>
            </a:r>
            <a:r>
              <a:rPr sz="2000" spc="25" dirty="0">
                <a:latin typeface="Arial" panose="020B0604020202020204" pitchFamily="34" charset="0"/>
                <a:cs typeface="Arial" panose="020B0604020202020204" pitchFamily="34" charset="0"/>
              </a:rPr>
              <a:t>duly </a:t>
            </a:r>
            <a:r>
              <a:rPr sz="2000" spc="95" dirty="0">
                <a:latin typeface="Arial" panose="020B0604020202020204" pitchFamily="34" charset="0"/>
                <a:cs typeface="Arial" panose="020B0604020202020204" pitchFamily="34" charset="0"/>
              </a:rPr>
              <a:t>signed </a:t>
            </a:r>
            <a:r>
              <a:rPr sz="2000" spc="130" dirty="0">
                <a:latin typeface="Arial" panose="020B0604020202020204" pitchFamily="34" charset="0"/>
                <a:cs typeface="Arial" panose="020B0604020202020204" pitchFamily="34" charset="0"/>
              </a:rPr>
              <a:t>and </a:t>
            </a:r>
            <a:r>
              <a:rPr sz="2000" spc="70" dirty="0">
                <a:latin typeface="Arial" panose="020B0604020202020204" pitchFamily="34" charset="0"/>
                <a:cs typeface="Arial" panose="020B0604020202020204" pitchFamily="34" charset="0"/>
              </a:rPr>
              <a:t>relevant </a:t>
            </a:r>
            <a:r>
              <a:rPr sz="2000" spc="35" dirty="0">
                <a:latin typeface="Arial" panose="020B0604020202020204" pitchFamily="34" charset="0"/>
                <a:cs typeface="Arial" panose="020B0604020202020204" pitchFamily="34" charset="0"/>
              </a:rPr>
              <a:t>proof </a:t>
            </a:r>
            <a:r>
              <a:rPr sz="2000" spc="45" dirty="0">
                <a:latin typeface="Arial" panose="020B0604020202020204" pitchFamily="34" charset="0"/>
                <a:cs typeface="Arial" panose="020B0604020202020204" pitchFamily="34" charset="0"/>
              </a:rPr>
              <a:t>is </a:t>
            </a:r>
            <a:r>
              <a:rPr sz="2000" spc="110" dirty="0">
                <a:latin typeface="Arial" panose="020B0604020202020204" pitchFamily="34" charset="0"/>
                <a:cs typeface="Arial" panose="020B0604020202020204" pitchFamily="34" charset="0"/>
              </a:rPr>
              <a:t>attached  </a:t>
            </a:r>
            <a:r>
              <a:rPr sz="2000" spc="50" dirty="0">
                <a:latin typeface="Arial" panose="020B0604020202020204" pitchFamily="34" charset="0"/>
                <a:cs typeface="Arial" panose="020B0604020202020204" pitchFamily="34" charset="0"/>
              </a:rPr>
              <a:t>to </a:t>
            </a:r>
            <a:r>
              <a:rPr sz="2000" spc="100" dirty="0">
                <a:latin typeface="Arial" panose="020B0604020202020204" pitchFamily="34" charset="0"/>
                <a:cs typeface="Arial" panose="020B0604020202020204" pitchFamily="34" charset="0"/>
              </a:rPr>
              <a:t>the </a:t>
            </a:r>
            <a:r>
              <a:rPr sz="2000" spc="20" dirty="0">
                <a:latin typeface="Arial" panose="020B0604020202020204" pitchFamily="34" charset="0"/>
                <a:cs typeface="Arial" panose="020B0604020202020204" pitchFamily="34" charset="0"/>
              </a:rPr>
              <a:t>form </a:t>
            </a:r>
            <a:r>
              <a:rPr sz="2000" spc="85" dirty="0">
                <a:latin typeface="Arial" panose="020B0604020202020204" pitchFamily="34" charset="0"/>
                <a:cs typeface="Arial" panose="020B0604020202020204" pitchFamily="34" charset="0"/>
              </a:rPr>
              <a:t>where</a:t>
            </a:r>
            <a:r>
              <a:rPr sz="2000" spc="30" dirty="0">
                <a:latin typeface="Arial" panose="020B0604020202020204" pitchFamily="34" charset="0"/>
                <a:cs typeface="Arial" panose="020B0604020202020204" pitchFamily="34" charset="0"/>
              </a:rPr>
              <a:t> </a:t>
            </a:r>
            <a:r>
              <a:rPr sz="2000" spc="60" dirty="0">
                <a:latin typeface="Arial" panose="020B0604020202020204" pitchFamily="34" charset="0"/>
                <a:cs typeface="Arial" panose="020B0604020202020204" pitchFamily="34" charset="0"/>
              </a:rPr>
              <a:t>applicable.</a:t>
            </a:r>
            <a:endParaRPr lang="en-US" sz="2000" spc="60" dirty="0">
              <a:latin typeface="Arial" panose="020B0604020202020204" pitchFamily="34" charset="0"/>
              <a:cs typeface="Arial" panose="020B0604020202020204" pitchFamily="34" charset="0"/>
            </a:endParaRPr>
          </a:p>
          <a:p>
            <a:pPr marL="12700" marR="5080">
              <a:lnSpc>
                <a:spcPct val="100000"/>
              </a:lnSpc>
              <a:spcBef>
                <a:spcPts val="100"/>
              </a:spcBef>
            </a:pPr>
            <a:endParaRPr lang="en-ZA" sz="2000" spc="60" dirty="0">
              <a:latin typeface="Arial" panose="020B0604020202020204" pitchFamily="34" charset="0"/>
              <a:cs typeface="Arial" panose="020B0604020202020204" pitchFamily="34" charset="0"/>
            </a:endParaRPr>
          </a:p>
          <a:p>
            <a:pPr marL="12700" marR="5080">
              <a:lnSpc>
                <a:spcPct val="100000"/>
              </a:lnSpc>
              <a:spcBef>
                <a:spcPts val="100"/>
              </a:spcBef>
            </a:pPr>
            <a:r>
              <a:rPr lang="en-ZA" sz="2000" spc="60" dirty="0">
                <a:latin typeface="Arial" panose="020B0604020202020204" pitchFamily="34" charset="0"/>
                <a:cs typeface="Arial" panose="020B0604020202020204" pitchFamily="34" charset="0"/>
              </a:rPr>
              <a:t>SCAN and PDF onto </a:t>
            </a:r>
            <a:r>
              <a:rPr lang="en-ZA" sz="2000" spc="60" dirty="0" err="1">
                <a:latin typeface="Arial" panose="020B0604020202020204" pitchFamily="34" charset="0"/>
                <a:cs typeface="Arial" panose="020B0604020202020204" pitchFamily="34" charset="0"/>
              </a:rPr>
              <a:t>FlashDrive</a:t>
            </a:r>
            <a:endParaRPr sz="2000" dirty="0">
              <a:latin typeface="Arial" panose="020B0604020202020204" pitchFamily="34" charset="0"/>
              <a:cs typeface="Arial" panose="020B0604020202020204" pitchFamily="34" charset="0"/>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lang="en-ZA" spc="5" smtClean="0"/>
              <a:t>15</a:t>
            </a:fld>
            <a:endParaRPr spc="5" dirty="0"/>
          </a:p>
        </p:txBody>
      </p:sp>
      <p:pic>
        <p:nvPicPr>
          <p:cNvPr id="7" name="Picture 6">
            <a:extLst>
              <a:ext uri="{FF2B5EF4-FFF2-40B4-BE49-F238E27FC236}">
                <a16:creationId xmlns:a16="http://schemas.microsoft.com/office/drawing/2014/main" id="{66168088-2686-91DF-DA31-DD2C679D64B2}"/>
              </a:ext>
            </a:extLst>
          </p:cNvPr>
          <p:cNvPicPr>
            <a:picLocks noChangeAspect="1"/>
          </p:cNvPicPr>
          <p:nvPr/>
        </p:nvPicPr>
        <p:blipFill>
          <a:blip r:embed="rId2"/>
          <a:stretch>
            <a:fillRect/>
          </a:stretch>
        </p:blipFill>
        <p:spPr>
          <a:xfrm>
            <a:off x="1219200" y="1312558"/>
            <a:ext cx="3991909" cy="5393042"/>
          </a:xfrm>
          <a:prstGeom prst="rect">
            <a:avLst/>
          </a:prstGeom>
        </p:spPr>
      </p:pic>
      <p:pic>
        <p:nvPicPr>
          <p:cNvPr id="9" name="Picture 8">
            <a:extLst>
              <a:ext uri="{FF2B5EF4-FFF2-40B4-BE49-F238E27FC236}">
                <a16:creationId xmlns:a16="http://schemas.microsoft.com/office/drawing/2014/main" id="{6A4A3BD1-0B2C-46C9-0F23-A36E594AD5EC}"/>
              </a:ext>
            </a:extLst>
          </p:cNvPr>
          <p:cNvPicPr>
            <a:picLocks noChangeAspect="1"/>
          </p:cNvPicPr>
          <p:nvPr/>
        </p:nvPicPr>
        <p:blipFill>
          <a:blip r:embed="rId3"/>
          <a:stretch>
            <a:fillRect/>
          </a:stretch>
        </p:blipFill>
        <p:spPr>
          <a:xfrm>
            <a:off x="5211109" y="1312558"/>
            <a:ext cx="4373091" cy="230050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00"/>
            <a:ext cx="9144000"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77924" y="3345180"/>
            <a:ext cx="7008876" cy="1156716"/>
          </a:xfrm>
          <a:prstGeom prst="rect">
            <a:avLst/>
          </a:prstGeom>
          <a:blipFill>
            <a:blip r:embed="rId3" cstate="print"/>
            <a:stretch>
              <a:fillRect/>
            </a:stretch>
          </a:blipFill>
        </p:spPr>
        <p:txBody>
          <a:bodyPr wrap="square" lIns="0" tIns="0" rIns="0" bIns="0" rtlCol="0"/>
          <a:lstStyle/>
          <a:p>
            <a:endParaRPr sz="2800" b="1" dirty="0">
              <a:latin typeface="Arial" panose="020B0604020202020204" pitchFamily="34" charset="0"/>
              <a:cs typeface="Arial" panose="020B0604020202020204" pitchFamily="34" charset="0"/>
            </a:endParaRPr>
          </a:p>
        </p:txBody>
      </p:sp>
      <p:sp>
        <p:nvSpPr>
          <p:cNvPr id="4" name="object 4"/>
          <p:cNvSpPr txBox="1">
            <a:spLocks noGrp="1"/>
          </p:cNvSpPr>
          <p:nvPr>
            <p:ph type="title"/>
          </p:nvPr>
        </p:nvSpPr>
        <p:spPr>
          <a:xfrm>
            <a:off x="1677924" y="3620461"/>
            <a:ext cx="7085076" cy="443711"/>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panose="020B0604020202020204" pitchFamily="34" charset="0"/>
                <a:cs typeface="Arial" panose="020B0604020202020204" pitchFamily="34" charset="0"/>
              </a:rPr>
              <a:t>PART T2: RETURNABLE SCHEDULES</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16</a:t>
            </a:fld>
            <a:endParaRPr spc="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8260" y="1447367"/>
            <a:ext cx="8274339" cy="5075748"/>
          </a:xfrm>
          <a:prstGeom prst="rect">
            <a:avLst/>
          </a:prstGeom>
        </p:spPr>
        <p:txBody>
          <a:bodyPr vert="horz" wrap="square" lIns="0" tIns="149860" rIns="0" bIns="0" rtlCol="0">
            <a:spAutoFit/>
          </a:bodyPr>
          <a:lstStyle/>
          <a:p>
            <a:pPr marL="12700">
              <a:lnSpc>
                <a:spcPct val="100000"/>
              </a:lnSpc>
              <a:spcBef>
                <a:spcPts val="1180"/>
              </a:spcBef>
            </a:pPr>
            <a:r>
              <a:rPr lang="en-US" sz="1600" dirty="0">
                <a:latin typeface="Arial" panose="020B0604020202020204" pitchFamily="34" charset="0"/>
                <a:cs typeface="Arial" panose="020B0604020202020204" pitchFamily="34" charset="0"/>
              </a:rPr>
              <a:t>Notes to tenderer:</a:t>
            </a:r>
          </a:p>
          <a:p>
            <a:pPr marL="12700">
              <a:lnSpc>
                <a:spcPct val="100000"/>
              </a:lnSpc>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dirty="0">
                <a:latin typeface="Arial" panose="020B0604020202020204" pitchFamily="34" charset="0"/>
                <a:cs typeface="Arial" panose="020B0604020202020204" pitchFamily="34" charset="0"/>
              </a:rPr>
              <a:t>Returnable schedules have been separated into the following categories:</a:t>
            </a:r>
          </a:p>
          <a:p>
            <a:r>
              <a:rPr lang="en-US" sz="1600" dirty="0">
                <a:latin typeface="Arial" panose="020B0604020202020204" pitchFamily="34" charset="0"/>
                <a:cs typeface="Arial" panose="020B0604020202020204" pitchFamily="34" charset="0"/>
              </a:rPr>
              <a:t>	- Forms, certificates and schedules for completion by the tenderer for use in the 	</a:t>
            </a:r>
            <a:r>
              <a:rPr lang="en-US" sz="1600" dirty="0" err="1">
                <a:latin typeface="Arial" panose="020B0604020202020204" pitchFamily="34" charset="0"/>
                <a:cs typeface="Arial" panose="020B0604020202020204" pitchFamily="34" charset="0"/>
              </a:rPr>
              <a:t>quantitive</a:t>
            </a:r>
            <a:r>
              <a:rPr lang="en-US" sz="1600" dirty="0">
                <a:latin typeface="Arial" panose="020B0604020202020204" pitchFamily="34" charset="0"/>
                <a:cs typeface="Arial" panose="020B0604020202020204" pitchFamily="34" charset="0"/>
              </a:rPr>
              <a:t> and qualitative evaluation of the tender (Forms A to E)</a:t>
            </a:r>
          </a:p>
          <a:p>
            <a:r>
              <a:rPr lang="en-US" sz="1600" dirty="0">
                <a:latin typeface="Arial" panose="020B0604020202020204" pitchFamily="34" charset="0"/>
                <a:cs typeface="Arial" panose="020B0604020202020204" pitchFamily="34" charset="0"/>
              </a:rPr>
              <a:t>	- A list of all returnable documents for completion by the tenderer (Form E1)</a:t>
            </a:r>
          </a:p>
          <a:p>
            <a:endParaRPr lang="en-US" sz="1600" dirty="0">
              <a:latin typeface="Arial" panose="020B0604020202020204" pitchFamily="34" charset="0"/>
              <a:cs typeface="Arial" panose="020B0604020202020204" pitchFamily="34" charset="0"/>
            </a:endParaRPr>
          </a:p>
          <a:p>
            <a:pPr marL="342900" indent="-342900">
              <a:buFont typeface="+mj-lt"/>
              <a:buAutoNum type="arabicPeriod" startAt="2"/>
            </a:pPr>
            <a:r>
              <a:rPr lang="en-US" sz="1600" dirty="0">
                <a:latin typeface="Arial" panose="020B0604020202020204" pitchFamily="34" charset="0"/>
                <a:cs typeface="Arial" panose="020B0604020202020204" pitchFamily="34" charset="0"/>
              </a:rPr>
              <a:t>Failure to submit fully completed relevant returnable documents may render such a tender </a:t>
            </a:r>
            <a:r>
              <a:rPr lang="en-ZA" sz="1600" dirty="0">
                <a:latin typeface="Arial" panose="020B0604020202020204" pitchFamily="34" charset="0"/>
                <a:cs typeface="Arial" panose="020B0604020202020204" pitchFamily="34" charset="0"/>
              </a:rPr>
              <a:t>offer unresponsive.</a:t>
            </a:r>
          </a:p>
          <a:p>
            <a:pPr marL="342900" indent="-342900">
              <a:buFont typeface="+mj-lt"/>
              <a:buAutoNum type="arabicPeriod" startAt="2"/>
            </a:pPr>
            <a:endParaRPr lang="en-ZA" sz="1600" dirty="0">
              <a:latin typeface="Arial" panose="020B0604020202020204" pitchFamily="34" charset="0"/>
              <a:cs typeface="Arial" panose="020B0604020202020204" pitchFamily="34" charset="0"/>
            </a:endParaRPr>
          </a:p>
          <a:p>
            <a:pPr marL="342900" indent="-342900">
              <a:buFont typeface="+mj-lt"/>
              <a:buAutoNum type="arabicPeriod" startAt="2"/>
            </a:pPr>
            <a:r>
              <a:rPr lang="en-US" sz="1600" dirty="0">
                <a:latin typeface="Arial" panose="020B0604020202020204" pitchFamily="34" charset="0"/>
                <a:cs typeface="Arial" panose="020B0604020202020204" pitchFamily="34" charset="0"/>
              </a:rPr>
              <a:t>Tenderers shall note that their signature appended to each returnable form represents a declaration that they vouch for the accuracy and correctness of the information provided.</a:t>
            </a:r>
          </a:p>
          <a:p>
            <a:pPr marL="342900" indent="-342900">
              <a:buFont typeface="+mj-lt"/>
              <a:buAutoNum type="arabicPeriod" startAt="2"/>
            </a:pPr>
            <a:endParaRPr lang="en-US" sz="1600" dirty="0">
              <a:latin typeface="Arial" panose="020B0604020202020204" pitchFamily="34" charset="0"/>
              <a:cs typeface="Arial" panose="020B0604020202020204" pitchFamily="34" charset="0"/>
            </a:endParaRPr>
          </a:p>
          <a:p>
            <a:pPr marL="342900" indent="-342900">
              <a:buFont typeface="+mj-lt"/>
              <a:buAutoNum type="arabicPeriod" startAt="2"/>
            </a:pPr>
            <a:r>
              <a:rPr lang="en-US" sz="1600" dirty="0">
                <a:latin typeface="Arial" panose="020B0604020202020204" pitchFamily="34" charset="0"/>
                <a:cs typeface="Arial" panose="020B0604020202020204" pitchFamily="34" charset="0"/>
              </a:rPr>
              <a:t>Notwithstanding any check or audit conducted by or on behalf of the Employer, the information provided in the returnable documents is accepted in good faith and as justification for entering into a contract with a tenderer. If subsequently any information is found to be incorrect such discovery shall be taken as </a:t>
            </a:r>
            <a:r>
              <a:rPr lang="en-US" sz="1600" dirty="0" err="1">
                <a:latin typeface="Arial" panose="020B0604020202020204" pitchFamily="34" charset="0"/>
                <a:cs typeface="Arial" panose="020B0604020202020204" pitchFamily="34" charset="0"/>
              </a:rPr>
              <a:t>wilful</a:t>
            </a:r>
            <a:r>
              <a:rPr lang="en-US" sz="1600" dirty="0">
                <a:latin typeface="Arial" panose="020B0604020202020204" pitchFamily="34" charset="0"/>
                <a:cs typeface="Arial" panose="020B0604020202020204" pitchFamily="34" charset="0"/>
              </a:rPr>
              <a:t> misrepresentation by that tenderer to induce the contract. In such event:</a:t>
            </a:r>
          </a:p>
          <a:p>
            <a:pPr defTabSz="452438"/>
            <a:r>
              <a:rPr lang="en-US" sz="1600" dirty="0">
                <a:latin typeface="Arial" panose="020B0604020202020204" pitchFamily="34" charset="0"/>
                <a:cs typeface="Arial" panose="020B0604020202020204" pitchFamily="34" charset="0"/>
              </a:rPr>
              <a:t>	</a:t>
            </a:r>
            <a:endParaRPr sz="1600" dirty="0">
              <a:latin typeface="Arial" panose="020B0604020202020204" pitchFamily="34" charset="0"/>
              <a:cs typeface="Arial" panose="020B0604020202020204" pitchFamily="34" charset="0"/>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17</a:t>
            </a:fld>
            <a:endParaRPr spc="5" dirty="0"/>
          </a:p>
        </p:txBody>
      </p:sp>
      <p:sp>
        <p:nvSpPr>
          <p:cNvPr id="4" name="object 4"/>
          <p:cNvSpPr txBox="1"/>
          <p:nvPr/>
        </p:nvSpPr>
        <p:spPr>
          <a:xfrm>
            <a:off x="1981200" y="845328"/>
            <a:ext cx="8001000" cy="443711"/>
          </a:xfrm>
          <a:prstGeom prst="rect">
            <a:avLst/>
          </a:prstGeom>
        </p:spPr>
        <p:txBody>
          <a:bodyPr vert="horz" wrap="square" lIns="0" tIns="12700" rIns="0" bIns="0" rtlCol="0">
            <a:spAutoFit/>
          </a:bodyPr>
          <a:lstStyle/>
          <a:p>
            <a:pPr marL="12700">
              <a:lnSpc>
                <a:spcPct val="100000"/>
              </a:lnSpc>
              <a:spcBef>
                <a:spcPts val="100"/>
              </a:spcBef>
            </a:pPr>
            <a:r>
              <a:rPr lang="en-US" sz="2800" b="1" spc="165" dirty="0">
                <a:latin typeface="Arial" panose="020B0604020202020204" pitchFamily="34" charset="0"/>
                <a:cs typeface="Arial" panose="020B0604020202020204" pitchFamily="34" charset="0"/>
              </a:rPr>
              <a:t>T2.1 </a:t>
            </a:r>
            <a:r>
              <a:rPr sz="2800" b="1" spc="165" dirty="0">
                <a:latin typeface="Arial" panose="020B0604020202020204" pitchFamily="34" charset="0"/>
                <a:cs typeface="Arial" panose="020B0604020202020204" pitchFamily="34" charset="0"/>
              </a:rPr>
              <a:t>LIST </a:t>
            </a:r>
            <a:r>
              <a:rPr sz="2800" b="1" spc="200" dirty="0">
                <a:latin typeface="Arial" panose="020B0604020202020204" pitchFamily="34" charset="0"/>
                <a:cs typeface="Arial" panose="020B0604020202020204" pitchFamily="34" charset="0"/>
              </a:rPr>
              <a:t>OF </a:t>
            </a:r>
            <a:r>
              <a:rPr sz="2800" b="1" spc="175" dirty="0">
                <a:latin typeface="Arial" panose="020B0604020202020204" pitchFamily="34" charset="0"/>
                <a:cs typeface="Arial" panose="020B0604020202020204" pitchFamily="34" charset="0"/>
              </a:rPr>
              <a:t>RETURNABLE</a:t>
            </a:r>
            <a:r>
              <a:rPr sz="2800" b="1" spc="40" dirty="0">
                <a:latin typeface="Arial" panose="020B0604020202020204" pitchFamily="34" charset="0"/>
                <a:cs typeface="Arial" panose="020B0604020202020204" pitchFamily="34" charset="0"/>
              </a:rPr>
              <a:t> </a:t>
            </a:r>
            <a:r>
              <a:rPr sz="2800" b="1" spc="195" dirty="0">
                <a:latin typeface="Arial" panose="020B0604020202020204" pitchFamily="34" charset="0"/>
                <a:cs typeface="Arial" panose="020B0604020202020204" pitchFamily="34" charset="0"/>
              </a:rPr>
              <a:t>SCHEDULES</a:t>
            </a:r>
            <a:endParaRPr sz="2800" b="1"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47472-4B85-CAB2-9480-E9D715599C8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32B16D6-9C0B-CD21-3C82-5074F8967F7D}"/>
              </a:ext>
            </a:extLst>
          </p:cNvPr>
          <p:cNvSpPr txBox="1"/>
          <p:nvPr/>
        </p:nvSpPr>
        <p:spPr>
          <a:xfrm>
            <a:off x="1143000" y="1905000"/>
            <a:ext cx="8274339" cy="3105978"/>
          </a:xfrm>
          <a:prstGeom prst="rect">
            <a:avLst/>
          </a:prstGeom>
        </p:spPr>
        <p:txBody>
          <a:bodyPr vert="horz" wrap="square" lIns="0" tIns="149860" rIns="0" bIns="0" rtlCol="0">
            <a:spAutoFit/>
          </a:bodyPr>
          <a:lstStyle/>
          <a:p>
            <a:pPr defTabSz="452438"/>
            <a:r>
              <a:rPr lang="en-US" sz="1600" dirty="0">
                <a:latin typeface="Arial" panose="020B0604020202020204" pitchFamily="34" charset="0"/>
                <a:cs typeface="Arial" panose="020B0604020202020204" pitchFamily="34" charset="0"/>
              </a:rPr>
              <a:t>	a. the Employer shall inform the tenderer and give the tenderer an opportunity to make 	representations within 14 days as to why the tender submitted should not be 	disqualified and as to why the tenderer should not be restricted by the National 	Treasury from conducting any business with any organ of state for a period not 	exceeding 10 years;</a:t>
            </a:r>
          </a:p>
          <a:p>
            <a:pPr defTabSz="452438"/>
            <a:endParaRPr lang="en-US" sz="1600" dirty="0">
              <a:latin typeface="Arial" panose="020B0604020202020204" pitchFamily="34" charset="0"/>
              <a:cs typeface="Arial" panose="020B0604020202020204" pitchFamily="34" charset="0"/>
            </a:endParaRPr>
          </a:p>
          <a:p>
            <a:pPr defTabSz="452438"/>
            <a:r>
              <a:rPr lang="en-US" sz="1600" dirty="0">
                <a:latin typeface="Arial" panose="020B0604020202020204" pitchFamily="34" charset="0"/>
                <a:cs typeface="Arial" panose="020B0604020202020204" pitchFamily="34" charset="0"/>
              </a:rPr>
              <a:t>	b. if the Employer has already entered into a contract with the Tenderer, the Employer</a:t>
            </a:r>
          </a:p>
          <a:p>
            <a:pPr defTabSz="452438"/>
            <a:r>
              <a:rPr lang="en-US" sz="1600" dirty="0">
                <a:latin typeface="Arial" panose="020B0604020202020204" pitchFamily="34" charset="0"/>
                <a:cs typeface="Arial" panose="020B0604020202020204" pitchFamily="34" charset="0"/>
              </a:rPr>
              <a:t>	has the discretionary right under FIDIC Particular Condition 15.2(g) to terminate the 	contract.</a:t>
            </a:r>
          </a:p>
          <a:p>
            <a:pPr defTabSz="452438"/>
            <a:endParaRPr lang="en-US" sz="1600" dirty="0">
              <a:latin typeface="Arial" panose="020B0604020202020204" pitchFamily="34" charset="0"/>
              <a:cs typeface="Arial" panose="020B0604020202020204" pitchFamily="34" charset="0"/>
            </a:endParaRPr>
          </a:p>
          <a:p>
            <a:pPr marL="342900" indent="-342900" defTabSz="452438">
              <a:buFont typeface="+mj-lt"/>
              <a:buAutoNum type="arabicPeriod" startAt="5"/>
            </a:pPr>
            <a:r>
              <a:rPr lang="en-US" sz="1600" dirty="0">
                <a:latin typeface="Arial" panose="020B0604020202020204" pitchFamily="34" charset="0"/>
                <a:cs typeface="Arial" panose="020B0604020202020204" pitchFamily="34" charset="0"/>
              </a:rPr>
              <a:t>These forms must be completed in non-erasable ink and any alterations made prior to</a:t>
            </a:r>
          </a:p>
          <a:p>
            <a:pPr defTabSz="452438"/>
            <a:r>
              <a:rPr lang="en-US" sz="1600" dirty="0">
                <a:latin typeface="Arial" panose="020B0604020202020204" pitchFamily="34" charset="0"/>
                <a:cs typeface="Arial" panose="020B0604020202020204" pitchFamily="34" charset="0"/>
              </a:rPr>
              <a:t>	tender closure countersigned by an </a:t>
            </a:r>
            <a:r>
              <a:rPr lang="en-US" sz="1600" dirty="0" err="1">
                <a:latin typeface="Arial" panose="020B0604020202020204" pitchFamily="34" charset="0"/>
                <a:cs typeface="Arial" panose="020B0604020202020204" pitchFamily="34" charset="0"/>
              </a:rPr>
              <a:t>authorised</a:t>
            </a:r>
            <a:r>
              <a:rPr lang="en-US" sz="1600" dirty="0">
                <a:latin typeface="Arial" panose="020B0604020202020204" pitchFamily="34" charset="0"/>
                <a:cs typeface="Arial" panose="020B0604020202020204" pitchFamily="34" charset="0"/>
              </a:rPr>
              <a:t> signatory.</a:t>
            </a:r>
          </a:p>
        </p:txBody>
      </p:sp>
      <p:sp>
        <p:nvSpPr>
          <p:cNvPr id="5" name="object 5">
            <a:extLst>
              <a:ext uri="{FF2B5EF4-FFF2-40B4-BE49-F238E27FC236}">
                <a16:creationId xmlns:a16="http://schemas.microsoft.com/office/drawing/2014/main" id="{1FE0D10D-D11A-5396-FF8D-9F9A8A6F0825}"/>
              </a:ext>
            </a:extLst>
          </p:cNvPr>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18</a:t>
            </a:fld>
            <a:endParaRPr spc="5" dirty="0"/>
          </a:p>
        </p:txBody>
      </p:sp>
      <p:sp>
        <p:nvSpPr>
          <p:cNvPr id="4" name="object 4">
            <a:extLst>
              <a:ext uri="{FF2B5EF4-FFF2-40B4-BE49-F238E27FC236}">
                <a16:creationId xmlns:a16="http://schemas.microsoft.com/office/drawing/2014/main" id="{F1397D9B-B9E3-CBFC-831B-2F38FE141B68}"/>
              </a:ext>
            </a:extLst>
          </p:cNvPr>
          <p:cNvSpPr txBox="1"/>
          <p:nvPr/>
        </p:nvSpPr>
        <p:spPr>
          <a:xfrm>
            <a:off x="1981200" y="845328"/>
            <a:ext cx="8001000" cy="443711"/>
          </a:xfrm>
          <a:prstGeom prst="rect">
            <a:avLst/>
          </a:prstGeom>
        </p:spPr>
        <p:txBody>
          <a:bodyPr vert="horz" wrap="square" lIns="0" tIns="12700" rIns="0" bIns="0" rtlCol="0">
            <a:spAutoFit/>
          </a:bodyPr>
          <a:lstStyle/>
          <a:p>
            <a:pPr marL="12700">
              <a:lnSpc>
                <a:spcPct val="100000"/>
              </a:lnSpc>
              <a:spcBef>
                <a:spcPts val="100"/>
              </a:spcBef>
            </a:pPr>
            <a:r>
              <a:rPr lang="en-US" sz="2800" b="1" spc="165" dirty="0">
                <a:latin typeface="Arial" panose="020B0604020202020204" pitchFamily="34" charset="0"/>
                <a:cs typeface="Arial" panose="020B0604020202020204" pitchFamily="34" charset="0"/>
              </a:rPr>
              <a:t>T2.1 </a:t>
            </a:r>
            <a:r>
              <a:rPr sz="2800" b="1" spc="165" dirty="0">
                <a:latin typeface="Arial" panose="020B0604020202020204" pitchFamily="34" charset="0"/>
                <a:cs typeface="Arial" panose="020B0604020202020204" pitchFamily="34" charset="0"/>
              </a:rPr>
              <a:t>LIST </a:t>
            </a:r>
            <a:r>
              <a:rPr sz="2800" b="1" spc="200" dirty="0">
                <a:latin typeface="Arial" panose="020B0604020202020204" pitchFamily="34" charset="0"/>
                <a:cs typeface="Arial" panose="020B0604020202020204" pitchFamily="34" charset="0"/>
              </a:rPr>
              <a:t>OF </a:t>
            </a:r>
            <a:r>
              <a:rPr sz="2800" b="1" spc="175" dirty="0">
                <a:latin typeface="Arial" panose="020B0604020202020204" pitchFamily="34" charset="0"/>
                <a:cs typeface="Arial" panose="020B0604020202020204" pitchFamily="34" charset="0"/>
              </a:rPr>
              <a:t>RETURNABLE</a:t>
            </a:r>
            <a:r>
              <a:rPr sz="2800" b="1" spc="40" dirty="0">
                <a:latin typeface="Arial" panose="020B0604020202020204" pitchFamily="34" charset="0"/>
                <a:cs typeface="Arial" panose="020B0604020202020204" pitchFamily="34" charset="0"/>
              </a:rPr>
              <a:t> </a:t>
            </a:r>
            <a:r>
              <a:rPr sz="2800" b="1" spc="195" dirty="0">
                <a:latin typeface="Arial" panose="020B0604020202020204" pitchFamily="34" charset="0"/>
                <a:cs typeface="Arial" panose="020B0604020202020204" pitchFamily="34" charset="0"/>
              </a:rPr>
              <a:t>SCHEDULES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520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570" y="6946254"/>
            <a:ext cx="268229" cy="166712"/>
          </a:xfrm>
          <a:prstGeom prst="rect">
            <a:avLst/>
          </a:prstGeom>
        </p:spPr>
        <p:txBody>
          <a:bodyPr vert="horz" wrap="square" lIns="0" tIns="0" rIns="0" bIns="0" rtlCol="0">
            <a:spAutoFit/>
          </a:bodyPr>
          <a:lstStyle/>
          <a:p>
            <a:pPr>
              <a:lnSpc>
                <a:spcPts val="1310"/>
              </a:lnSpc>
            </a:pPr>
            <a:r>
              <a:rPr lang="en-US" sz="1200" spc="5" dirty="0">
                <a:solidFill>
                  <a:srgbClr val="A5A5A5"/>
                </a:solidFill>
                <a:latin typeface="Times New Roman"/>
                <a:cs typeface="Times New Roman"/>
              </a:rPr>
              <a:t>18</a:t>
            </a:r>
            <a:endParaRPr sz="1200" dirty="0">
              <a:latin typeface="Times New Roman"/>
              <a:cs typeface="Times New Roman"/>
            </a:endParaRPr>
          </a:p>
        </p:txBody>
      </p:sp>
      <p:graphicFrame>
        <p:nvGraphicFramePr>
          <p:cNvPr id="5" name="object 5"/>
          <p:cNvGraphicFramePr>
            <a:graphicFrameLocks noGrp="1"/>
          </p:cNvGraphicFramePr>
          <p:nvPr>
            <p:extLst>
              <p:ext uri="{D42A27DB-BD31-4B8C-83A1-F6EECF244321}">
                <p14:modId xmlns:p14="http://schemas.microsoft.com/office/powerpoint/2010/main" val="3024280246"/>
              </p:ext>
            </p:extLst>
          </p:nvPr>
        </p:nvGraphicFramePr>
        <p:xfrm>
          <a:off x="893854" y="1648714"/>
          <a:ext cx="8301355" cy="5951473"/>
        </p:xfrm>
        <a:graphic>
          <a:graphicData uri="http://schemas.openxmlformats.org/drawingml/2006/table">
            <a:tbl>
              <a:tblPr firstRow="1" bandRow="1">
                <a:tableStyleId>{2D5ABB26-0587-4C30-8999-92F81FD0307C}</a:tableStyleId>
              </a:tblPr>
              <a:tblGrid>
                <a:gridCol w="1011555">
                  <a:extLst>
                    <a:ext uri="{9D8B030D-6E8A-4147-A177-3AD203B41FA5}">
                      <a16:colId xmlns:a16="http://schemas.microsoft.com/office/drawing/2014/main" val="20000"/>
                    </a:ext>
                  </a:extLst>
                </a:gridCol>
                <a:gridCol w="1184275">
                  <a:extLst>
                    <a:ext uri="{9D8B030D-6E8A-4147-A177-3AD203B41FA5}">
                      <a16:colId xmlns:a16="http://schemas.microsoft.com/office/drawing/2014/main" val="20001"/>
                    </a:ext>
                  </a:extLst>
                </a:gridCol>
                <a:gridCol w="5020310">
                  <a:extLst>
                    <a:ext uri="{9D8B030D-6E8A-4147-A177-3AD203B41FA5}">
                      <a16:colId xmlns:a16="http://schemas.microsoft.com/office/drawing/2014/main" val="20002"/>
                    </a:ext>
                  </a:extLst>
                </a:gridCol>
                <a:gridCol w="1085215">
                  <a:extLst>
                    <a:ext uri="{9D8B030D-6E8A-4147-A177-3AD203B41FA5}">
                      <a16:colId xmlns:a16="http://schemas.microsoft.com/office/drawing/2014/main" val="20003"/>
                    </a:ext>
                  </a:extLst>
                </a:gridCol>
              </a:tblGrid>
              <a:tr h="640079">
                <a:tc>
                  <a:txBody>
                    <a:bodyPr/>
                    <a:lstStyle/>
                    <a:p>
                      <a:pPr marL="89535">
                        <a:lnSpc>
                          <a:spcPct val="100000"/>
                        </a:lnSpc>
                        <a:spcBef>
                          <a:spcPts val="225"/>
                        </a:spcBef>
                      </a:pPr>
                      <a:r>
                        <a:rPr sz="1800" spc="-10" dirty="0">
                          <a:solidFill>
                            <a:srgbClr val="FFFFFF"/>
                          </a:solidFill>
                          <a:latin typeface="Arial" panose="020B0604020202020204" pitchFamily="34" charset="0"/>
                          <a:cs typeface="Arial" panose="020B0604020202020204" pitchFamily="34" charset="0"/>
                        </a:rPr>
                        <a:t>Form</a:t>
                      </a:r>
                      <a:endParaRPr sz="180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tc>
                  <a:txBody>
                    <a:bodyPr/>
                    <a:lstStyle/>
                    <a:p>
                      <a:pPr marL="90170">
                        <a:lnSpc>
                          <a:spcPct val="100000"/>
                        </a:lnSpc>
                        <a:spcBef>
                          <a:spcPts val="225"/>
                        </a:spcBef>
                      </a:pPr>
                      <a:r>
                        <a:rPr sz="1800" spc="25" dirty="0">
                          <a:solidFill>
                            <a:srgbClr val="FFFFFF"/>
                          </a:solidFill>
                          <a:latin typeface="Arial" panose="020B0604020202020204" pitchFamily="34" charset="0"/>
                          <a:cs typeface="Arial" panose="020B0604020202020204" pitchFamily="34" charset="0"/>
                        </a:rPr>
                        <a:t>Format</a:t>
                      </a:r>
                      <a:endParaRPr sz="180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tc>
                  <a:txBody>
                    <a:bodyPr/>
                    <a:lstStyle/>
                    <a:p>
                      <a:pPr marL="90170">
                        <a:lnSpc>
                          <a:spcPct val="100000"/>
                        </a:lnSpc>
                        <a:spcBef>
                          <a:spcPts val="225"/>
                        </a:spcBef>
                      </a:pPr>
                      <a:r>
                        <a:rPr sz="1800" spc="-20" dirty="0">
                          <a:solidFill>
                            <a:srgbClr val="FFFFFF"/>
                          </a:solidFill>
                          <a:latin typeface="Arial" panose="020B0604020202020204" pitchFamily="34" charset="0"/>
                          <a:cs typeface="Arial" panose="020B0604020202020204" pitchFamily="34" charset="0"/>
                        </a:rPr>
                        <a:t>How </a:t>
                      </a:r>
                      <a:r>
                        <a:rPr sz="1800" spc="85" dirty="0">
                          <a:solidFill>
                            <a:srgbClr val="FFFFFF"/>
                          </a:solidFill>
                          <a:latin typeface="Arial" panose="020B0604020202020204" pitchFamily="34" charset="0"/>
                          <a:cs typeface="Arial" panose="020B0604020202020204" pitchFamily="34" charset="0"/>
                        </a:rPr>
                        <a:t>to</a:t>
                      </a:r>
                      <a:r>
                        <a:rPr sz="1800" spc="-80" dirty="0">
                          <a:solidFill>
                            <a:srgbClr val="FFFFFF"/>
                          </a:solidFill>
                          <a:latin typeface="Arial" panose="020B0604020202020204" pitchFamily="34" charset="0"/>
                          <a:cs typeface="Arial" panose="020B0604020202020204" pitchFamily="34" charset="0"/>
                        </a:rPr>
                        <a:t> </a:t>
                      </a:r>
                      <a:r>
                        <a:rPr sz="1800" spc="45" dirty="0">
                          <a:solidFill>
                            <a:srgbClr val="FFFFFF"/>
                          </a:solidFill>
                          <a:latin typeface="Arial" panose="020B0604020202020204" pitchFamily="34" charset="0"/>
                          <a:cs typeface="Arial" panose="020B0604020202020204" pitchFamily="34" charset="0"/>
                        </a:rPr>
                        <a:t>submit</a:t>
                      </a:r>
                      <a:endParaRPr sz="18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tc>
                  <a:txBody>
                    <a:bodyPr/>
                    <a:lstStyle/>
                    <a:p>
                      <a:pPr marL="90170">
                        <a:lnSpc>
                          <a:spcPct val="100000"/>
                        </a:lnSpc>
                        <a:spcBef>
                          <a:spcPts val="225"/>
                        </a:spcBef>
                      </a:pPr>
                      <a:r>
                        <a:rPr sz="1800" dirty="0">
                          <a:solidFill>
                            <a:srgbClr val="FFFFFF"/>
                          </a:solidFill>
                          <a:latin typeface="Arial" panose="020B0604020202020204" pitchFamily="34" charset="0"/>
                          <a:cs typeface="Arial" panose="020B0604020202020204" pitchFamily="34" charset="0"/>
                        </a:rPr>
                        <a:t>Envelope</a:t>
                      </a:r>
                      <a:endParaRPr sz="180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extLst>
                  <a:ext uri="{0D108BD9-81ED-4DB2-BD59-A6C34878D82A}">
                    <a16:rowId xmlns:a16="http://schemas.microsoft.com/office/drawing/2014/main" val="10000"/>
                  </a:ext>
                </a:extLst>
              </a:tr>
              <a:tr h="1205483">
                <a:tc>
                  <a:txBody>
                    <a:bodyPr/>
                    <a:lstStyle/>
                    <a:p>
                      <a:pPr marL="89535">
                        <a:lnSpc>
                          <a:spcPct val="150000"/>
                        </a:lnSpc>
                      </a:pPr>
                      <a:r>
                        <a:rPr sz="1800" spc="-90" dirty="0">
                          <a:latin typeface="Arial" panose="020B0604020202020204" pitchFamily="34" charset="0"/>
                          <a:cs typeface="Arial" panose="020B0604020202020204" pitchFamily="34" charset="0"/>
                        </a:rPr>
                        <a:t>A1-A13</a:t>
                      </a:r>
                      <a:endParaRPr lang="en-US" sz="1800" spc="-90" dirty="0">
                        <a:latin typeface="Arial" panose="020B0604020202020204" pitchFamily="34" charset="0"/>
                        <a:cs typeface="Arial" panose="020B0604020202020204" pitchFamily="34" charset="0"/>
                      </a:endParaRPr>
                    </a:p>
                    <a:p>
                      <a:pPr marL="89535" marR="0" lvl="0" indent="0" defTabSz="914400" eaLnBrk="1" fontAlgn="auto" latinLnBrk="0" hangingPunct="1">
                        <a:lnSpc>
                          <a:spcPct val="150000"/>
                        </a:lnSpc>
                        <a:spcBef>
                          <a:spcPts val="0"/>
                        </a:spcBef>
                        <a:spcAft>
                          <a:spcPts val="0"/>
                        </a:spcAft>
                        <a:buClrTx/>
                        <a:buSzTx/>
                        <a:buFontTx/>
                        <a:buNone/>
                        <a:tabLst/>
                        <a:defRPr/>
                      </a:pPr>
                      <a:r>
                        <a:rPr lang="en-ZA" sz="1800" spc="-95" dirty="0">
                          <a:latin typeface="Arial" panose="020B0604020202020204" pitchFamily="34" charset="0"/>
                          <a:cs typeface="Arial" panose="020B0604020202020204" pitchFamily="34" charset="0"/>
                        </a:rPr>
                        <a:t>B1</a:t>
                      </a:r>
                      <a:endParaRPr lang="en-ZA" sz="1800" dirty="0">
                        <a:latin typeface="Arial" panose="020B0604020202020204" pitchFamily="34" charset="0"/>
                        <a:cs typeface="Arial" panose="020B0604020202020204" pitchFamily="34" charset="0"/>
                      </a:endParaRPr>
                    </a:p>
                    <a:p>
                      <a:pPr marL="89535" marR="0" lvl="0" indent="0" defTabSz="914400" eaLnBrk="1" fontAlgn="auto" latinLnBrk="0" hangingPunct="1">
                        <a:lnSpc>
                          <a:spcPct val="150000"/>
                        </a:lnSpc>
                        <a:spcBef>
                          <a:spcPts val="0"/>
                        </a:spcBef>
                        <a:spcAft>
                          <a:spcPts val="0"/>
                        </a:spcAft>
                        <a:buClrTx/>
                        <a:buSzTx/>
                        <a:buFontTx/>
                        <a:buNone/>
                        <a:tabLst/>
                        <a:defRPr/>
                      </a:pPr>
                      <a:r>
                        <a:rPr lang="en-ZA" sz="1800" spc="-60" dirty="0">
                          <a:latin typeface="Arial" panose="020B0604020202020204" pitchFamily="34" charset="0"/>
                          <a:cs typeface="Arial" panose="020B0604020202020204" pitchFamily="34" charset="0"/>
                        </a:rPr>
                        <a:t>C1.1 C1.2</a:t>
                      </a:r>
                      <a:endParaRPr lang="en-ZA" sz="1800" dirty="0">
                        <a:latin typeface="Arial" panose="020B0604020202020204" pitchFamily="34" charset="0"/>
                        <a:cs typeface="Arial" panose="020B0604020202020204" pitchFamily="34" charset="0"/>
                      </a:endParaRPr>
                    </a:p>
                    <a:p>
                      <a:pPr marL="89535" marR="0" lvl="0" indent="0" defTabSz="914400" eaLnBrk="1" fontAlgn="auto" latinLnBrk="0" hangingPunct="1">
                        <a:lnSpc>
                          <a:spcPct val="15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D1 – D7</a:t>
                      </a:r>
                    </a:p>
                    <a:p>
                      <a:pPr marL="89535">
                        <a:lnSpc>
                          <a:spcPct val="100000"/>
                        </a:lnSpc>
                      </a:pPr>
                      <a:endParaRPr sz="1800" dirty="0">
                        <a:latin typeface="Arial" panose="020B0604020202020204" pitchFamily="34" charset="0"/>
                        <a:cs typeface="Arial" panose="020B0604020202020204" pitchFamily="34" charset="0"/>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tc>
                  <a:txBody>
                    <a:bodyPr/>
                    <a:lstStyle/>
                    <a:p>
                      <a:pPr>
                        <a:lnSpc>
                          <a:spcPct val="100000"/>
                        </a:lnSpc>
                        <a:spcBef>
                          <a:spcPts val="30"/>
                        </a:spcBef>
                      </a:pPr>
                      <a:endParaRPr sz="2050">
                        <a:latin typeface="Arial" panose="020B0604020202020204" pitchFamily="34" charset="0"/>
                        <a:cs typeface="Arial" panose="020B0604020202020204" pitchFamily="34" charset="0"/>
                      </a:endParaRPr>
                    </a:p>
                    <a:p>
                      <a:pPr marL="90170">
                        <a:lnSpc>
                          <a:spcPct val="100000"/>
                        </a:lnSpc>
                      </a:pPr>
                      <a:r>
                        <a:rPr sz="1800" spc="-150" dirty="0">
                          <a:latin typeface="Arial" panose="020B0604020202020204" pitchFamily="34" charset="0"/>
                          <a:cs typeface="Arial" panose="020B0604020202020204" pitchFamily="34" charset="0"/>
                        </a:rPr>
                        <a:t>PDF</a:t>
                      </a:r>
                      <a:endParaRPr sz="1800">
                        <a:latin typeface="Arial" panose="020B0604020202020204" pitchFamily="34" charset="0"/>
                        <a:cs typeface="Arial" panose="020B0604020202020204" pitchFamily="34" charset="0"/>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tc>
                  <a:txBody>
                    <a:bodyPr/>
                    <a:lstStyle/>
                    <a:p>
                      <a:pPr marL="89535" marR="509905">
                        <a:lnSpc>
                          <a:spcPct val="100000"/>
                        </a:lnSpc>
                        <a:spcBef>
                          <a:spcPts val="225"/>
                        </a:spcBef>
                      </a:pPr>
                      <a:r>
                        <a:rPr sz="1800" spc="5" dirty="0">
                          <a:latin typeface="Arial" panose="020B0604020202020204" pitchFamily="34" charset="0"/>
                          <a:cs typeface="Arial" panose="020B0604020202020204" pitchFamily="34" charset="0"/>
                        </a:rPr>
                        <a:t>Complete </a:t>
                      </a:r>
                      <a:r>
                        <a:rPr sz="1800" spc="45" dirty="0">
                          <a:latin typeface="Arial" panose="020B0604020202020204" pitchFamily="34" charset="0"/>
                          <a:cs typeface="Arial" panose="020B0604020202020204" pitchFamily="34" charset="0"/>
                        </a:rPr>
                        <a:t>and </a:t>
                      </a:r>
                      <a:r>
                        <a:rPr sz="1800" spc="-25" dirty="0">
                          <a:latin typeface="Arial" panose="020B0604020202020204" pitchFamily="34" charset="0"/>
                          <a:cs typeface="Arial" panose="020B0604020202020204" pitchFamily="34" charset="0"/>
                        </a:rPr>
                        <a:t>sign </a:t>
                      </a:r>
                      <a:r>
                        <a:rPr sz="1800" spc="45" dirty="0">
                          <a:latin typeface="Arial" panose="020B0604020202020204" pitchFamily="34" charset="0"/>
                          <a:cs typeface="Arial" panose="020B0604020202020204" pitchFamily="34" charset="0"/>
                        </a:rPr>
                        <a:t>where </a:t>
                      </a:r>
                      <a:r>
                        <a:rPr sz="1800" dirty="0">
                          <a:latin typeface="Arial" panose="020B0604020202020204" pitchFamily="34" charset="0"/>
                          <a:cs typeface="Arial" panose="020B0604020202020204" pitchFamily="34" charset="0"/>
                        </a:rPr>
                        <a:t>applicable. </a:t>
                      </a:r>
                      <a:r>
                        <a:rPr sz="1800" spc="-35" dirty="0">
                          <a:latin typeface="Arial" panose="020B0604020202020204" pitchFamily="34" charset="0"/>
                          <a:cs typeface="Arial" panose="020B0604020202020204" pitchFamily="34" charset="0"/>
                        </a:rPr>
                        <a:t>Scan </a:t>
                      </a:r>
                      <a:r>
                        <a:rPr sz="1800" spc="80" dirty="0">
                          <a:latin typeface="Arial" panose="020B0604020202020204" pitchFamily="34" charset="0"/>
                          <a:cs typeface="Arial" panose="020B0604020202020204" pitchFamily="34" charset="0"/>
                        </a:rPr>
                        <a:t>the  </a:t>
                      </a:r>
                      <a:r>
                        <a:rPr sz="1800" spc="30" dirty="0">
                          <a:latin typeface="Arial" panose="020B0604020202020204" pitchFamily="34" charset="0"/>
                          <a:cs typeface="Arial" panose="020B0604020202020204" pitchFamily="34" charset="0"/>
                        </a:rPr>
                        <a:t>completed </a:t>
                      </a:r>
                      <a:r>
                        <a:rPr sz="1800" spc="5" dirty="0">
                          <a:latin typeface="Arial" panose="020B0604020202020204" pitchFamily="34" charset="0"/>
                          <a:cs typeface="Arial" panose="020B0604020202020204" pitchFamily="34" charset="0"/>
                        </a:rPr>
                        <a:t>form </a:t>
                      </a:r>
                      <a:r>
                        <a:rPr sz="1800" spc="50" dirty="0">
                          <a:latin typeface="Arial" panose="020B0604020202020204" pitchFamily="34" charset="0"/>
                          <a:cs typeface="Arial" panose="020B0604020202020204" pitchFamily="34" charset="0"/>
                        </a:rPr>
                        <a:t>and </a:t>
                      </a:r>
                      <a:r>
                        <a:rPr sz="1800" spc="40" dirty="0">
                          <a:latin typeface="Arial" panose="020B0604020202020204" pitchFamily="34" charset="0"/>
                          <a:cs typeface="Arial" panose="020B0604020202020204" pitchFamily="34" charset="0"/>
                        </a:rPr>
                        <a:t>attach </a:t>
                      </a:r>
                      <a:r>
                        <a:rPr sz="1800" spc="80" dirty="0">
                          <a:latin typeface="Arial" panose="020B0604020202020204" pitchFamily="34" charset="0"/>
                          <a:cs typeface="Arial" panose="020B0604020202020204" pitchFamily="34" charset="0"/>
                        </a:rPr>
                        <a:t>the </a:t>
                      </a:r>
                      <a:r>
                        <a:rPr sz="1800" spc="15" dirty="0">
                          <a:latin typeface="Arial" panose="020B0604020202020204" pitchFamily="34" charset="0"/>
                          <a:cs typeface="Arial" panose="020B0604020202020204" pitchFamily="34" charset="0"/>
                        </a:rPr>
                        <a:t>supporting  </a:t>
                      </a:r>
                      <a:r>
                        <a:rPr sz="1800" spc="45" dirty="0">
                          <a:latin typeface="Arial" panose="020B0604020202020204" pitchFamily="34" charset="0"/>
                          <a:cs typeface="Arial" panose="020B0604020202020204" pitchFamily="34" charset="0"/>
                        </a:rPr>
                        <a:t>document</a:t>
                      </a:r>
                      <a:r>
                        <a:rPr sz="1800" spc="-35" dirty="0">
                          <a:latin typeface="Arial" panose="020B0604020202020204" pitchFamily="34" charset="0"/>
                          <a:cs typeface="Arial" panose="020B0604020202020204" pitchFamily="34" charset="0"/>
                        </a:rPr>
                        <a:t> </a:t>
                      </a:r>
                      <a:r>
                        <a:rPr sz="1800" spc="55" dirty="0">
                          <a:latin typeface="Arial" panose="020B0604020202020204" pitchFamily="34" charset="0"/>
                          <a:cs typeface="Arial" panose="020B0604020202020204" pitchFamily="34" charset="0"/>
                        </a:rPr>
                        <a:t>to</a:t>
                      </a:r>
                      <a:r>
                        <a:rPr sz="1800" spc="-35" dirty="0">
                          <a:latin typeface="Arial" panose="020B0604020202020204" pitchFamily="34" charset="0"/>
                          <a:cs typeface="Arial" panose="020B0604020202020204" pitchFamily="34" charset="0"/>
                        </a:rPr>
                        <a:t> </a:t>
                      </a:r>
                      <a:r>
                        <a:rPr sz="1800" spc="75" dirty="0">
                          <a:latin typeface="Arial" panose="020B0604020202020204" pitchFamily="34" charset="0"/>
                          <a:cs typeface="Arial" panose="020B0604020202020204" pitchFamily="34" charset="0"/>
                        </a:rPr>
                        <a:t>the</a:t>
                      </a:r>
                      <a:r>
                        <a:rPr sz="1800" spc="-35" dirty="0">
                          <a:latin typeface="Arial" panose="020B0604020202020204" pitchFamily="34" charset="0"/>
                          <a:cs typeface="Arial" panose="020B0604020202020204" pitchFamily="34" charset="0"/>
                        </a:rPr>
                        <a:t> </a:t>
                      </a:r>
                      <a:r>
                        <a:rPr sz="1800" dirty="0">
                          <a:latin typeface="Arial" panose="020B0604020202020204" pitchFamily="34" charset="0"/>
                          <a:cs typeface="Arial" panose="020B0604020202020204" pitchFamily="34" charset="0"/>
                        </a:rPr>
                        <a:t>form</a:t>
                      </a:r>
                      <a:r>
                        <a:rPr sz="1800" spc="-35" dirty="0">
                          <a:latin typeface="Arial" panose="020B0604020202020204" pitchFamily="34" charset="0"/>
                          <a:cs typeface="Arial" panose="020B0604020202020204" pitchFamily="34" charset="0"/>
                        </a:rPr>
                        <a:t> </a:t>
                      </a:r>
                      <a:r>
                        <a:rPr sz="1800" spc="40" dirty="0">
                          <a:latin typeface="Arial" panose="020B0604020202020204" pitchFamily="34" charset="0"/>
                          <a:cs typeface="Arial" panose="020B0604020202020204" pitchFamily="34" charset="0"/>
                        </a:rPr>
                        <a:t>where</a:t>
                      </a:r>
                      <a:r>
                        <a:rPr sz="1800" spc="-40" dirty="0">
                          <a:latin typeface="Arial" panose="020B0604020202020204" pitchFamily="34" charset="0"/>
                          <a:cs typeface="Arial" panose="020B0604020202020204" pitchFamily="34" charset="0"/>
                        </a:rPr>
                        <a:t> </a:t>
                      </a:r>
                      <a:r>
                        <a:rPr sz="1800" spc="30" dirty="0">
                          <a:latin typeface="Arial" panose="020B0604020202020204" pitchFamily="34" charset="0"/>
                          <a:cs typeface="Arial" panose="020B0604020202020204" pitchFamily="34" charset="0"/>
                        </a:rPr>
                        <a:t>required</a:t>
                      </a:r>
                      <a:r>
                        <a:rPr sz="1800" spc="-30" dirty="0">
                          <a:latin typeface="Arial" panose="020B0604020202020204" pitchFamily="34" charset="0"/>
                          <a:cs typeface="Arial" panose="020B0604020202020204" pitchFamily="34" charset="0"/>
                        </a:rPr>
                        <a:t> </a:t>
                      </a:r>
                      <a:r>
                        <a:rPr sz="1800" spc="65" dirty="0">
                          <a:latin typeface="Arial" panose="020B0604020202020204" pitchFamily="34" charset="0"/>
                          <a:cs typeface="Arial" panose="020B0604020202020204" pitchFamily="34" charset="0"/>
                        </a:rPr>
                        <a:t>to</a:t>
                      </a:r>
                      <a:r>
                        <a:rPr sz="1800" spc="-50" dirty="0">
                          <a:latin typeface="Arial" panose="020B0604020202020204" pitchFamily="34" charset="0"/>
                          <a:cs typeface="Arial" panose="020B0604020202020204" pitchFamily="34" charset="0"/>
                        </a:rPr>
                        <a:t> </a:t>
                      </a:r>
                      <a:r>
                        <a:rPr sz="1800" spc="45" dirty="0">
                          <a:latin typeface="Arial" panose="020B0604020202020204" pitchFamily="34" charset="0"/>
                          <a:cs typeface="Arial" panose="020B0604020202020204" pitchFamily="34" charset="0"/>
                        </a:rPr>
                        <a:t>do</a:t>
                      </a:r>
                      <a:r>
                        <a:rPr sz="1800" spc="-35" dirty="0">
                          <a:latin typeface="Arial" panose="020B0604020202020204" pitchFamily="34" charset="0"/>
                          <a:cs typeface="Arial" panose="020B0604020202020204" pitchFamily="34" charset="0"/>
                        </a:rPr>
                        <a:t> </a:t>
                      </a:r>
                      <a:r>
                        <a:rPr sz="1800" spc="15" dirty="0">
                          <a:latin typeface="Arial" panose="020B0604020202020204" pitchFamily="34" charset="0"/>
                          <a:cs typeface="Arial" panose="020B0604020202020204" pitchFamily="34" charset="0"/>
                        </a:rPr>
                        <a:t>so.</a:t>
                      </a:r>
                      <a:endParaRPr lang="en-US" sz="1800" spc="15" dirty="0">
                        <a:latin typeface="Arial" panose="020B0604020202020204" pitchFamily="34" charset="0"/>
                        <a:cs typeface="Arial" panose="020B0604020202020204" pitchFamily="34" charset="0"/>
                      </a:endParaRPr>
                    </a:p>
                    <a:p>
                      <a:pPr marL="89535" marR="509905">
                        <a:lnSpc>
                          <a:spcPct val="100000"/>
                        </a:lnSpc>
                        <a:spcBef>
                          <a:spcPts val="225"/>
                        </a:spcBef>
                      </a:pPr>
                      <a:endParaRPr lang="en-ZA" sz="1800" spc="15" dirty="0">
                        <a:latin typeface="Arial" panose="020B0604020202020204" pitchFamily="34" charset="0"/>
                        <a:cs typeface="Arial" panose="020B0604020202020204" pitchFamily="34" charset="0"/>
                      </a:endParaRPr>
                    </a:p>
                    <a:p>
                      <a:pPr marL="89535" marR="509905">
                        <a:lnSpc>
                          <a:spcPct val="100000"/>
                        </a:lnSpc>
                        <a:spcBef>
                          <a:spcPts val="225"/>
                        </a:spcBef>
                      </a:pPr>
                      <a:endParaRPr lang="en-ZA" sz="1800" spc="15" dirty="0">
                        <a:latin typeface="Arial" panose="020B0604020202020204" pitchFamily="34" charset="0"/>
                        <a:cs typeface="Arial" panose="020B0604020202020204" pitchFamily="34" charset="0"/>
                      </a:endParaRPr>
                    </a:p>
                    <a:p>
                      <a:pPr marL="89535" marR="509905">
                        <a:lnSpc>
                          <a:spcPct val="100000"/>
                        </a:lnSpc>
                        <a:spcBef>
                          <a:spcPts val="225"/>
                        </a:spcBef>
                      </a:pPr>
                      <a:r>
                        <a:rPr lang="en-ZA" sz="1800" spc="15" dirty="0">
                          <a:latin typeface="Arial" panose="020B0604020202020204" pitchFamily="34" charset="0"/>
                          <a:cs typeface="Arial" panose="020B0604020202020204" pitchFamily="34" charset="0"/>
                        </a:rPr>
                        <a:t>(D8 Not required)</a:t>
                      </a:r>
                      <a:endParaRPr sz="18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tc rowSpan="4">
                  <a:txBody>
                    <a:bodyPr/>
                    <a:lstStyle/>
                    <a:p>
                      <a:pPr marL="345440">
                        <a:lnSpc>
                          <a:spcPct val="100000"/>
                        </a:lnSpc>
                        <a:spcBef>
                          <a:spcPts val="535"/>
                        </a:spcBef>
                      </a:pPr>
                      <a:r>
                        <a:rPr lang="en-US" sz="2800" dirty="0">
                          <a:latin typeface="Arial" panose="020B0604020202020204" pitchFamily="34" charset="0"/>
                          <a:cs typeface="Arial" panose="020B0604020202020204" pitchFamily="34" charset="0"/>
                        </a:rPr>
                        <a:t>(ONE ENVELOPE)</a:t>
                      </a:r>
                      <a:endParaRPr lang="en-ZA" sz="2800" dirty="0">
                        <a:latin typeface="Arial" panose="020B0604020202020204" pitchFamily="34" charset="0"/>
                        <a:cs typeface="Arial" panose="020B0604020202020204" pitchFamily="34" charset="0"/>
                      </a:endParaRPr>
                    </a:p>
                  </a:txBody>
                  <a:tcPr marL="0" marR="0" marT="67945"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extLst>
                  <a:ext uri="{0D108BD9-81ED-4DB2-BD59-A6C34878D82A}">
                    <a16:rowId xmlns:a16="http://schemas.microsoft.com/office/drawing/2014/main" val="10001"/>
                  </a:ext>
                </a:extLst>
              </a:tr>
              <a:tr h="818388">
                <a:tc>
                  <a:txBody>
                    <a:bodyPr/>
                    <a:lstStyle/>
                    <a:p>
                      <a:pPr marL="89535">
                        <a:lnSpc>
                          <a:spcPct val="100000"/>
                        </a:lnSpc>
                        <a:spcBef>
                          <a:spcPts val="240"/>
                        </a:spcBef>
                      </a:pPr>
                      <a:r>
                        <a:rPr lang="en-ZA" sz="1800" dirty="0">
                          <a:latin typeface="Arial" panose="020B0604020202020204" pitchFamily="34" charset="0"/>
                          <a:cs typeface="Arial" panose="020B0604020202020204" pitchFamily="34" charset="0"/>
                        </a:rPr>
                        <a:t>E1</a:t>
                      </a: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FEFEF"/>
                    </a:solidFill>
                  </a:tcPr>
                </a:tc>
                <a:tc>
                  <a:txBody>
                    <a:bodyPr/>
                    <a:lstStyle/>
                    <a:p>
                      <a:pPr marL="90170">
                        <a:lnSpc>
                          <a:spcPct val="100000"/>
                        </a:lnSpc>
                        <a:spcBef>
                          <a:spcPts val="240"/>
                        </a:spcBef>
                      </a:pPr>
                      <a:r>
                        <a:rPr lang="en-US" sz="1800" spc="-114" dirty="0">
                          <a:latin typeface="Arial" panose="020B0604020202020204" pitchFamily="34" charset="0"/>
                          <a:cs typeface="Arial" panose="020B0604020202020204" pitchFamily="34" charset="0"/>
                        </a:rPr>
                        <a:t>PDF</a:t>
                      </a:r>
                      <a:endParaRPr sz="1800" dirty="0">
                        <a:latin typeface="Arial" panose="020B0604020202020204" pitchFamily="34" charset="0"/>
                        <a:cs typeface="Arial" panose="020B0604020202020204" pitchFamily="34" charset="0"/>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FEFEF"/>
                    </a:solidFill>
                  </a:tcPr>
                </a:tc>
                <a:tc>
                  <a:txBody>
                    <a:bodyPr/>
                    <a:lstStyle/>
                    <a:p>
                      <a:pPr marL="89535" marR="147320" lvl="0" indent="635" defTabSz="914400" eaLnBrk="1" fontAlgn="auto" latinLnBrk="0" hangingPunct="1">
                        <a:lnSpc>
                          <a:spcPct val="100000"/>
                        </a:lnSpc>
                        <a:spcBef>
                          <a:spcPts val="240"/>
                        </a:spcBef>
                        <a:spcAft>
                          <a:spcPts val="0"/>
                        </a:spcAft>
                        <a:buClrTx/>
                        <a:buSzTx/>
                        <a:buFontTx/>
                        <a:buNone/>
                        <a:tabLst/>
                        <a:defRPr/>
                      </a:pPr>
                      <a:r>
                        <a:rPr lang="en-ZA" sz="1800" spc="5" dirty="0">
                          <a:latin typeface="Arial" panose="020B0604020202020204" pitchFamily="34" charset="0"/>
                          <a:cs typeface="Arial" panose="020B0604020202020204" pitchFamily="34" charset="0"/>
                        </a:rPr>
                        <a:t>Complete </a:t>
                      </a:r>
                      <a:r>
                        <a:rPr lang="en-ZA" sz="1800" spc="45" dirty="0">
                          <a:latin typeface="Arial" panose="020B0604020202020204" pitchFamily="34" charset="0"/>
                          <a:cs typeface="Arial" panose="020B0604020202020204" pitchFamily="34" charset="0"/>
                        </a:rPr>
                        <a:t>and </a:t>
                      </a:r>
                      <a:r>
                        <a:rPr lang="en-ZA" sz="1800" spc="-25" dirty="0">
                          <a:latin typeface="Arial" panose="020B0604020202020204" pitchFamily="34" charset="0"/>
                          <a:cs typeface="Arial" panose="020B0604020202020204" pitchFamily="34" charset="0"/>
                        </a:rPr>
                        <a:t>sign </a:t>
                      </a:r>
                      <a:r>
                        <a:rPr lang="en-ZA" sz="1800" spc="45" dirty="0">
                          <a:latin typeface="Arial" panose="020B0604020202020204" pitchFamily="34" charset="0"/>
                          <a:cs typeface="Arial" panose="020B0604020202020204" pitchFamily="34" charset="0"/>
                        </a:rPr>
                        <a:t>where </a:t>
                      </a:r>
                      <a:r>
                        <a:rPr lang="en-ZA" sz="1800" dirty="0">
                          <a:latin typeface="Arial" panose="020B0604020202020204" pitchFamily="34" charset="0"/>
                          <a:cs typeface="Arial" panose="020B0604020202020204" pitchFamily="34" charset="0"/>
                        </a:rPr>
                        <a:t>applicable. </a:t>
                      </a:r>
                      <a:r>
                        <a:rPr lang="en-ZA" sz="1800" spc="-35" dirty="0">
                          <a:latin typeface="Arial" panose="020B0604020202020204" pitchFamily="34" charset="0"/>
                          <a:cs typeface="Arial" panose="020B0604020202020204" pitchFamily="34" charset="0"/>
                        </a:rPr>
                        <a:t>Scan </a:t>
                      </a:r>
                      <a:r>
                        <a:rPr lang="en-ZA" sz="1800" spc="80" dirty="0">
                          <a:latin typeface="Arial" panose="020B0604020202020204" pitchFamily="34" charset="0"/>
                          <a:cs typeface="Arial" panose="020B0604020202020204" pitchFamily="34" charset="0"/>
                        </a:rPr>
                        <a:t>the  </a:t>
                      </a:r>
                      <a:r>
                        <a:rPr lang="en-ZA" sz="1800" spc="30" dirty="0">
                          <a:latin typeface="Arial" panose="020B0604020202020204" pitchFamily="34" charset="0"/>
                          <a:cs typeface="Arial" panose="020B0604020202020204" pitchFamily="34" charset="0"/>
                        </a:rPr>
                        <a:t>completed </a:t>
                      </a:r>
                      <a:r>
                        <a:rPr lang="en-ZA" sz="1800" spc="5" dirty="0">
                          <a:latin typeface="Arial" panose="020B0604020202020204" pitchFamily="34" charset="0"/>
                          <a:cs typeface="Arial" panose="020B0604020202020204" pitchFamily="34" charset="0"/>
                        </a:rPr>
                        <a:t>form</a:t>
                      </a:r>
                      <a:r>
                        <a:rPr lang="en-ZA" sz="1800" spc="15" dirty="0">
                          <a:latin typeface="Arial" panose="020B0604020202020204" pitchFamily="34" charset="0"/>
                          <a:cs typeface="Arial" panose="020B0604020202020204" pitchFamily="34" charset="0"/>
                        </a:rPr>
                        <a:t>. (</a:t>
                      </a:r>
                      <a:r>
                        <a:rPr lang="en-ZA" sz="1800" i="1" spc="15" dirty="0">
                          <a:solidFill>
                            <a:schemeClr val="tx1"/>
                          </a:solidFill>
                          <a:latin typeface="Arial" panose="020B0604020202020204" pitchFamily="34" charset="0"/>
                          <a:ea typeface="+mn-ea"/>
                          <a:cs typeface="Arial" panose="020B0604020202020204" pitchFamily="34" charset="0"/>
                        </a:rPr>
                        <a:t>Please u</a:t>
                      </a:r>
                      <a:r>
                        <a:rPr lang="en-ZA" sz="1800" i="1" spc="15" dirty="0">
                          <a:latin typeface="Arial" panose="020B0604020202020204" pitchFamily="34" charset="0"/>
                          <a:cs typeface="Arial" panose="020B0604020202020204" pitchFamily="34" charset="0"/>
                        </a:rPr>
                        <a:t>se form as intended; double check your submission when completing this form – do not just tick all the boxes</a:t>
                      </a:r>
                      <a:r>
                        <a:rPr lang="en-ZA" sz="1800" spc="15" dirty="0">
                          <a:latin typeface="Arial" panose="020B0604020202020204" pitchFamily="34" charset="0"/>
                          <a:cs typeface="Arial" panose="020B0604020202020204" pitchFamily="34" charset="0"/>
                        </a:rPr>
                        <a:t>).</a:t>
                      </a:r>
                      <a:endParaRPr lang="en-ZA" sz="1800" dirty="0">
                        <a:latin typeface="Arial" panose="020B0604020202020204" pitchFamily="34" charset="0"/>
                        <a:cs typeface="Arial" panose="020B0604020202020204" pitchFamily="34" charset="0"/>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EFEFEF"/>
                    </a:solidFill>
                  </a:tcPr>
                </a:tc>
                <a:tc vMerge="1">
                  <a:txBody>
                    <a:bodyPr/>
                    <a:lstStyle/>
                    <a:p>
                      <a:endParaRPr/>
                    </a:p>
                  </a:txBody>
                  <a:tcPr marL="0" marR="0" marT="67945"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extLst>
                  <a:ext uri="{0D108BD9-81ED-4DB2-BD59-A6C34878D82A}">
                    <a16:rowId xmlns:a16="http://schemas.microsoft.com/office/drawing/2014/main" val="10002"/>
                  </a:ext>
                </a:extLst>
              </a:tr>
              <a:tr h="694944">
                <a:tc>
                  <a:txBody>
                    <a:bodyPr/>
                    <a:lstStyle/>
                    <a:p>
                      <a:pPr marL="89535">
                        <a:lnSpc>
                          <a:spcPct val="100000"/>
                        </a:lnSpc>
                        <a:spcBef>
                          <a:spcPts val="225"/>
                        </a:spcBef>
                      </a:pPr>
                      <a:r>
                        <a:rPr lang="en-US" sz="1800" dirty="0">
                          <a:latin typeface="Arial" panose="020B0604020202020204" pitchFamily="34" charset="0"/>
                          <a:cs typeface="Arial" panose="020B0604020202020204" pitchFamily="34" charset="0"/>
                        </a:rPr>
                        <a:t>C.1</a:t>
                      </a:r>
                      <a:endParaRPr sz="18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1E1E1"/>
                    </a:solidFill>
                  </a:tcPr>
                </a:tc>
                <a:tc>
                  <a:txBody>
                    <a:bodyPr/>
                    <a:lstStyle/>
                    <a:p>
                      <a:pPr marL="90170">
                        <a:lnSpc>
                          <a:spcPct val="100000"/>
                        </a:lnSpc>
                        <a:spcBef>
                          <a:spcPts val="225"/>
                        </a:spcBef>
                      </a:pPr>
                      <a:r>
                        <a:rPr sz="1800" spc="-150" dirty="0">
                          <a:latin typeface="Arial" panose="020B0604020202020204" pitchFamily="34" charset="0"/>
                          <a:cs typeface="Arial" panose="020B0604020202020204" pitchFamily="34" charset="0"/>
                        </a:rPr>
                        <a:t>PDF</a:t>
                      </a:r>
                      <a:endParaRPr sz="18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1E1E1"/>
                    </a:solidFill>
                  </a:tcPr>
                </a:tc>
                <a:tc>
                  <a:txBody>
                    <a:bodyPr/>
                    <a:lstStyle/>
                    <a:p>
                      <a:pPr marL="90805" marR="676910" indent="635">
                        <a:lnSpc>
                          <a:spcPct val="100000"/>
                        </a:lnSpc>
                        <a:spcBef>
                          <a:spcPts val="225"/>
                        </a:spcBef>
                      </a:pPr>
                      <a:r>
                        <a:rPr lang="en-ZA" sz="1800" dirty="0">
                          <a:latin typeface="Arial" panose="020B0604020202020204" pitchFamily="34" charset="0"/>
                          <a:cs typeface="Arial" panose="020B0604020202020204" pitchFamily="34" charset="0"/>
                        </a:rPr>
                        <a:t>Complete </a:t>
                      </a:r>
                      <a:r>
                        <a:rPr lang="en-ZA" sz="1800" spc="50" dirty="0">
                          <a:latin typeface="Arial" panose="020B0604020202020204" pitchFamily="34" charset="0"/>
                          <a:cs typeface="Arial" panose="020B0604020202020204" pitchFamily="34" charset="0"/>
                        </a:rPr>
                        <a:t>and </a:t>
                      </a:r>
                      <a:r>
                        <a:rPr lang="en-ZA" sz="1800" spc="-25" dirty="0">
                          <a:latin typeface="Arial" panose="020B0604020202020204" pitchFamily="34" charset="0"/>
                          <a:cs typeface="Arial" panose="020B0604020202020204" pitchFamily="34" charset="0"/>
                        </a:rPr>
                        <a:t>sign </a:t>
                      </a:r>
                      <a:r>
                        <a:rPr lang="en-ZA" sz="1800" spc="40" dirty="0">
                          <a:latin typeface="Arial" panose="020B0604020202020204" pitchFamily="34" charset="0"/>
                          <a:cs typeface="Arial" panose="020B0604020202020204" pitchFamily="34" charset="0"/>
                        </a:rPr>
                        <a:t>where </a:t>
                      </a:r>
                      <a:r>
                        <a:rPr lang="en-ZA" sz="1800" dirty="0">
                          <a:latin typeface="Arial" panose="020B0604020202020204" pitchFamily="34" charset="0"/>
                          <a:cs typeface="Arial" panose="020B0604020202020204" pitchFamily="34" charset="0"/>
                        </a:rPr>
                        <a:t>applicable. </a:t>
                      </a:r>
                      <a:r>
                        <a:rPr lang="en-ZA" sz="1800" spc="-30" dirty="0">
                          <a:latin typeface="Arial" panose="020B0604020202020204" pitchFamily="34" charset="0"/>
                          <a:cs typeface="Arial" panose="020B0604020202020204" pitchFamily="34" charset="0"/>
                        </a:rPr>
                        <a:t>Scan</a:t>
                      </a:r>
                      <a:r>
                        <a:rPr lang="en-ZA" sz="1800" spc="-245" dirty="0">
                          <a:latin typeface="Arial" panose="020B0604020202020204" pitchFamily="34" charset="0"/>
                          <a:cs typeface="Arial" panose="020B0604020202020204" pitchFamily="34" charset="0"/>
                        </a:rPr>
                        <a:t> </a:t>
                      </a:r>
                      <a:r>
                        <a:rPr lang="en-ZA" sz="1800" spc="75" dirty="0">
                          <a:latin typeface="Arial" panose="020B0604020202020204" pitchFamily="34" charset="0"/>
                          <a:cs typeface="Arial" panose="020B0604020202020204" pitchFamily="34" charset="0"/>
                        </a:rPr>
                        <a:t>the  </a:t>
                      </a:r>
                      <a:r>
                        <a:rPr lang="en-ZA" sz="1800" spc="30" dirty="0">
                          <a:latin typeface="Arial" panose="020B0604020202020204" pitchFamily="34" charset="0"/>
                          <a:cs typeface="Arial" panose="020B0604020202020204" pitchFamily="34" charset="0"/>
                        </a:rPr>
                        <a:t>completed</a:t>
                      </a:r>
                      <a:r>
                        <a:rPr lang="en-ZA" sz="1800" spc="-35" dirty="0">
                          <a:latin typeface="Arial" panose="020B0604020202020204" pitchFamily="34" charset="0"/>
                          <a:cs typeface="Arial" panose="020B0604020202020204" pitchFamily="34" charset="0"/>
                        </a:rPr>
                        <a:t> </a:t>
                      </a:r>
                      <a:r>
                        <a:rPr lang="en-ZA" sz="1800" spc="5" dirty="0">
                          <a:latin typeface="Arial" panose="020B0604020202020204" pitchFamily="34" charset="0"/>
                          <a:cs typeface="Arial" panose="020B0604020202020204" pitchFamily="34" charset="0"/>
                        </a:rPr>
                        <a:t>form.</a:t>
                      </a:r>
                      <a:endParaRPr lang="en-ZA" sz="18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1E1E1"/>
                    </a:solidFill>
                  </a:tcPr>
                </a:tc>
                <a:tc vMerge="1">
                  <a:txBody>
                    <a:bodyPr/>
                    <a:lstStyle/>
                    <a:p>
                      <a:endParaRPr/>
                    </a:p>
                  </a:txBody>
                  <a:tcPr marL="0" marR="0" marT="67945" marB="0" vert="vert27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extLst>
                  <a:ext uri="{0D108BD9-81ED-4DB2-BD59-A6C34878D82A}">
                    <a16:rowId xmlns:a16="http://schemas.microsoft.com/office/drawing/2014/main" val="10003"/>
                  </a:ext>
                </a:extLst>
              </a:tr>
              <a:tr h="640079">
                <a:tc>
                  <a:txBody>
                    <a:bodyPr/>
                    <a:lstStyle/>
                    <a:p>
                      <a:pPr marL="89535">
                        <a:lnSpc>
                          <a:spcPct val="100000"/>
                        </a:lnSpc>
                        <a:spcBef>
                          <a:spcPts val="240"/>
                        </a:spcBef>
                      </a:pPr>
                      <a:r>
                        <a:rPr sz="1800" spc="-60" dirty="0">
                          <a:latin typeface="Arial" panose="020B0604020202020204" pitchFamily="34" charset="0"/>
                          <a:cs typeface="Arial" panose="020B0604020202020204" pitchFamily="34" charset="0"/>
                        </a:rPr>
                        <a:t>C2.</a:t>
                      </a:r>
                      <a:r>
                        <a:rPr lang="en-US" sz="1800" spc="-60" dirty="0">
                          <a:latin typeface="Arial" panose="020B0604020202020204" pitchFamily="34" charset="0"/>
                          <a:cs typeface="Arial" panose="020B0604020202020204" pitchFamily="34" charset="0"/>
                        </a:rPr>
                        <a:t>2</a:t>
                      </a:r>
                    </a:p>
                    <a:p>
                      <a:pPr marL="89535">
                        <a:lnSpc>
                          <a:spcPct val="100000"/>
                        </a:lnSpc>
                        <a:spcBef>
                          <a:spcPts val="240"/>
                        </a:spcBef>
                      </a:pPr>
                      <a:r>
                        <a:rPr lang="en-US" sz="1800" spc="-60" dirty="0">
                          <a:latin typeface="Arial" panose="020B0604020202020204" pitchFamily="34" charset="0"/>
                          <a:cs typeface="Arial" panose="020B0604020202020204" pitchFamily="34" charset="0"/>
                        </a:rPr>
                        <a:t>C2.3</a:t>
                      </a:r>
                      <a:endParaRPr sz="1800" dirty="0">
                        <a:latin typeface="Arial" panose="020B0604020202020204" pitchFamily="34" charset="0"/>
                        <a:cs typeface="Arial" panose="020B0604020202020204" pitchFamily="34" charset="0"/>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FEFEF"/>
                    </a:solidFill>
                  </a:tcPr>
                </a:tc>
                <a:tc>
                  <a:txBody>
                    <a:bodyPr/>
                    <a:lstStyle/>
                    <a:p>
                      <a:pPr marL="90170">
                        <a:lnSpc>
                          <a:spcPct val="100000"/>
                        </a:lnSpc>
                        <a:spcBef>
                          <a:spcPts val="240"/>
                        </a:spcBef>
                      </a:pPr>
                      <a:r>
                        <a:rPr sz="1800" spc="-150" dirty="0">
                          <a:latin typeface="Arial" panose="020B0604020202020204" pitchFamily="34" charset="0"/>
                          <a:cs typeface="Arial" panose="020B0604020202020204" pitchFamily="34" charset="0"/>
                        </a:rPr>
                        <a:t>PDF</a:t>
                      </a:r>
                      <a:r>
                        <a:rPr lang="en-US" sz="1800" spc="-150" dirty="0">
                          <a:latin typeface="Arial" panose="020B0604020202020204" pitchFamily="34" charset="0"/>
                          <a:cs typeface="Arial" panose="020B0604020202020204" pitchFamily="34" charset="0"/>
                        </a:rPr>
                        <a:t> and EXCEL</a:t>
                      </a:r>
                      <a:endParaRPr sz="1800" dirty="0">
                        <a:latin typeface="Arial" panose="020B0604020202020204" pitchFamily="34" charset="0"/>
                        <a:cs typeface="Arial" panose="020B0604020202020204" pitchFamily="34" charset="0"/>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FEFEF"/>
                    </a:solidFill>
                  </a:tcPr>
                </a:tc>
                <a:tc>
                  <a:txBody>
                    <a:bodyPr/>
                    <a:lstStyle/>
                    <a:p>
                      <a:pPr marL="89535" marR="386715" indent="635">
                        <a:lnSpc>
                          <a:spcPct val="100000"/>
                        </a:lnSpc>
                        <a:spcBef>
                          <a:spcPts val="240"/>
                        </a:spcBef>
                      </a:pPr>
                      <a:r>
                        <a:rPr lang="en-US" sz="1800" dirty="0">
                          <a:latin typeface="Arial" panose="020B0604020202020204" pitchFamily="34" charset="0"/>
                          <a:cs typeface="Arial" panose="020B0604020202020204" pitchFamily="34" charset="0"/>
                        </a:rPr>
                        <a:t>Complete, print, sign and scan and submit .pdf AND</a:t>
                      </a:r>
                    </a:p>
                    <a:p>
                      <a:pPr marL="89535" marR="386715" indent="635">
                        <a:lnSpc>
                          <a:spcPct val="100000"/>
                        </a:lnSpc>
                        <a:spcBef>
                          <a:spcPts val="240"/>
                        </a:spcBef>
                      </a:pPr>
                      <a:r>
                        <a:rPr lang="en-US" sz="1800" dirty="0">
                          <a:latin typeface="Arial" panose="020B0604020202020204" pitchFamily="34" charset="0"/>
                          <a:cs typeface="Arial" panose="020B0604020202020204" pitchFamily="34" charset="0"/>
                        </a:rPr>
                        <a:t>Submit completed Excel file separately </a:t>
                      </a:r>
                      <a:endParaRPr sz="1800" dirty="0">
                        <a:latin typeface="Arial" panose="020B0604020202020204" pitchFamily="34" charset="0"/>
                        <a:cs typeface="Arial" panose="020B0604020202020204" pitchFamily="34" charset="0"/>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FEFEF"/>
                    </a:solidFill>
                  </a:tcPr>
                </a:tc>
                <a:tc vMerge="1">
                  <a:txBody>
                    <a:bodyPr/>
                    <a:lstStyle/>
                    <a:p>
                      <a:endParaRPr/>
                    </a:p>
                  </a:txBody>
                  <a:tcPr marL="0" marR="0" marT="67945" marB="0" vert="vert27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E1E1E1"/>
                    </a:solidFill>
                  </a:tcPr>
                </a:tc>
                <a:extLst>
                  <a:ext uri="{0D108BD9-81ED-4DB2-BD59-A6C34878D82A}">
                    <a16:rowId xmlns:a16="http://schemas.microsoft.com/office/drawing/2014/main" val="10004"/>
                  </a:ext>
                </a:extLst>
              </a:tr>
            </a:tbl>
          </a:graphicData>
        </a:graphic>
      </p:graphicFrame>
      <p:sp>
        <p:nvSpPr>
          <p:cNvPr id="6" name="object 4">
            <a:extLst>
              <a:ext uri="{FF2B5EF4-FFF2-40B4-BE49-F238E27FC236}">
                <a16:creationId xmlns:a16="http://schemas.microsoft.com/office/drawing/2014/main" id="{5C775AC0-E8AC-EB36-F112-FA3869B05024}"/>
              </a:ext>
            </a:extLst>
          </p:cNvPr>
          <p:cNvSpPr txBox="1"/>
          <p:nvPr/>
        </p:nvSpPr>
        <p:spPr>
          <a:xfrm>
            <a:off x="1752600" y="838200"/>
            <a:ext cx="8001000" cy="443711"/>
          </a:xfrm>
          <a:prstGeom prst="rect">
            <a:avLst/>
          </a:prstGeom>
        </p:spPr>
        <p:txBody>
          <a:bodyPr vert="horz" wrap="square" lIns="0" tIns="12700" rIns="0" bIns="0" rtlCol="0">
            <a:spAutoFit/>
          </a:bodyPr>
          <a:lstStyle/>
          <a:p>
            <a:pPr marL="12700">
              <a:lnSpc>
                <a:spcPct val="100000"/>
              </a:lnSpc>
              <a:spcBef>
                <a:spcPts val="100"/>
              </a:spcBef>
            </a:pPr>
            <a:r>
              <a:rPr lang="en-US" sz="2800" b="1" spc="165" dirty="0">
                <a:latin typeface="Arial" panose="020B0604020202020204" pitchFamily="34" charset="0"/>
                <a:cs typeface="Arial" panose="020B0604020202020204" pitchFamily="34" charset="0"/>
              </a:rPr>
              <a:t>T2.1 </a:t>
            </a:r>
            <a:r>
              <a:rPr sz="2800" b="1" spc="165" dirty="0">
                <a:latin typeface="Arial" panose="020B0604020202020204" pitchFamily="34" charset="0"/>
                <a:cs typeface="Arial" panose="020B0604020202020204" pitchFamily="34" charset="0"/>
              </a:rPr>
              <a:t>LIST </a:t>
            </a:r>
            <a:r>
              <a:rPr sz="2800" b="1" spc="200" dirty="0">
                <a:latin typeface="Arial" panose="020B0604020202020204" pitchFamily="34" charset="0"/>
                <a:cs typeface="Arial" panose="020B0604020202020204" pitchFamily="34" charset="0"/>
              </a:rPr>
              <a:t>OF </a:t>
            </a:r>
            <a:r>
              <a:rPr sz="2800" b="1" spc="175" dirty="0">
                <a:latin typeface="Arial" panose="020B0604020202020204" pitchFamily="34" charset="0"/>
                <a:cs typeface="Arial" panose="020B0604020202020204" pitchFamily="34" charset="0"/>
              </a:rPr>
              <a:t>RETURNABLE</a:t>
            </a:r>
            <a:r>
              <a:rPr sz="2800" b="1" spc="40" dirty="0">
                <a:latin typeface="Arial" panose="020B0604020202020204" pitchFamily="34" charset="0"/>
                <a:cs typeface="Arial" panose="020B0604020202020204" pitchFamily="34" charset="0"/>
              </a:rPr>
              <a:t> </a:t>
            </a:r>
            <a:r>
              <a:rPr sz="2800" b="1" spc="195" dirty="0">
                <a:latin typeface="Arial" panose="020B0604020202020204" pitchFamily="34" charset="0"/>
                <a:cs typeface="Arial" panose="020B0604020202020204" pitchFamily="34" charset="0"/>
              </a:rPr>
              <a:t>SCHEDULES</a:t>
            </a:r>
            <a:endParaRPr sz="2800"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05F7934-D171-47BE-8394-445134DD60AB}"/>
              </a:ext>
            </a:extLst>
          </p:cNvPr>
          <p:cNvGraphicFramePr>
            <a:graphicFrameLocks noGrp="1"/>
          </p:cNvGraphicFramePr>
          <p:nvPr>
            <p:extLst>
              <p:ext uri="{D42A27DB-BD31-4B8C-83A1-F6EECF244321}">
                <p14:modId xmlns:p14="http://schemas.microsoft.com/office/powerpoint/2010/main" val="3881000571"/>
              </p:ext>
            </p:extLst>
          </p:nvPr>
        </p:nvGraphicFramePr>
        <p:xfrm>
          <a:off x="295293" y="1886167"/>
          <a:ext cx="9375309" cy="2563551"/>
        </p:xfrm>
        <a:graphic>
          <a:graphicData uri="http://schemas.openxmlformats.org/drawingml/2006/table">
            <a:tbl>
              <a:tblPr bandRow="1">
                <a:tableStyleId>{93296810-A885-4BE3-A3E7-6D5BEEA58F35}</a:tableStyleId>
              </a:tblPr>
              <a:tblGrid>
                <a:gridCol w="3819507">
                  <a:extLst>
                    <a:ext uri="{9D8B030D-6E8A-4147-A177-3AD203B41FA5}">
                      <a16:colId xmlns:a16="http://schemas.microsoft.com/office/drawing/2014/main" val="2696213551"/>
                    </a:ext>
                  </a:extLst>
                </a:gridCol>
                <a:gridCol w="5555802">
                  <a:extLst>
                    <a:ext uri="{9D8B030D-6E8A-4147-A177-3AD203B41FA5}">
                      <a16:colId xmlns:a16="http://schemas.microsoft.com/office/drawing/2014/main" val="1564443180"/>
                    </a:ext>
                  </a:extLst>
                </a:gridCol>
              </a:tblGrid>
              <a:tr h="642895">
                <a:tc>
                  <a:txBody>
                    <a:bodyPr/>
                    <a:lstStyle/>
                    <a:p>
                      <a:r>
                        <a:rPr lang="en-ZA" sz="2000" b="1" dirty="0">
                          <a:latin typeface="Arial" panose="020B0604020202020204" pitchFamily="34" charset="0"/>
                          <a:cs typeface="Arial" panose="020B0604020202020204" pitchFamily="34" charset="0"/>
                        </a:rPr>
                        <a:t>PROJECT</a:t>
                      </a:r>
                    </a:p>
                  </a:txBody>
                  <a:tcPr marL="100584" marR="100584" marT="50292" marB="5029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kern="1200" dirty="0">
                          <a:solidFill>
                            <a:schemeClr val="dk1"/>
                          </a:solidFill>
                          <a:latin typeface="Arial" panose="020B0604020202020204" pitchFamily="34" charset="0"/>
                          <a:ea typeface="+mn-ea"/>
                          <a:cs typeface="Arial" panose="020B0604020202020204" pitchFamily="34" charset="0"/>
                        </a:rPr>
                        <a:t>SUB-CONTRACT SANRAL N.003-034-2017/9D-PD1 D-SS</a:t>
                      </a:r>
                    </a:p>
                  </a:txBody>
                  <a:tcPr marL="100584" marR="100584" marT="50292" marB="50292"/>
                </a:tc>
                <a:extLst>
                  <a:ext uri="{0D108BD9-81ED-4DB2-BD59-A6C34878D82A}">
                    <a16:rowId xmlns:a16="http://schemas.microsoft.com/office/drawing/2014/main" val="459901644"/>
                  </a:ext>
                </a:extLst>
              </a:tr>
              <a:tr h="366974">
                <a:tc>
                  <a:txBody>
                    <a:bodyPr/>
                    <a:lstStyle/>
                    <a:p>
                      <a:r>
                        <a:rPr lang="en-ZA" sz="2000" b="1" dirty="0">
                          <a:latin typeface="Arial" panose="020B0604020202020204" pitchFamily="34" charset="0"/>
                          <a:cs typeface="Arial" panose="020B0604020202020204" pitchFamily="34" charset="0"/>
                        </a:rPr>
                        <a:t>IMPLEMENTING AGENCY</a:t>
                      </a:r>
                    </a:p>
                  </a:txBody>
                  <a:tcPr marL="100584" marR="100584" marT="50292" marB="50292"/>
                </a:tc>
                <a:tc>
                  <a:txBody>
                    <a:bodyPr/>
                    <a:lstStyle/>
                    <a:p>
                      <a:pPr marL="0" algn="l" defTabSz="914400" rtl="0" eaLnBrk="1" latinLnBrk="0" hangingPunct="1"/>
                      <a:r>
                        <a:rPr lang="en-ZA" sz="2000" b="1" kern="1200" dirty="0">
                          <a:solidFill>
                            <a:schemeClr val="dk1"/>
                          </a:solidFill>
                          <a:latin typeface="Arial" panose="020B0604020202020204" pitchFamily="34" charset="0"/>
                          <a:ea typeface="+mn-ea"/>
                          <a:cs typeface="Arial" panose="020B0604020202020204" pitchFamily="34" charset="0"/>
                        </a:rPr>
                        <a:t>SANRAL</a:t>
                      </a:r>
                    </a:p>
                  </a:txBody>
                  <a:tcPr marL="100584" marR="100584" marT="50292" marB="50292"/>
                </a:tc>
                <a:extLst>
                  <a:ext uri="{0D108BD9-81ED-4DB2-BD59-A6C34878D82A}">
                    <a16:rowId xmlns:a16="http://schemas.microsoft.com/office/drawing/2014/main" val="1634411104"/>
                  </a:ext>
                </a:extLst>
              </a:tr>
              <a:tr h="366974">
                <a:tc>
                  <a:txBody>
                    <a:bodyPr/>
                    <a:lstStyle/>
                    <a:p>
                      <a:pPr marL="0" algn="l" defTabSz="914400" rtl="0" eaLnBrk="1" latinLnBrk="0" hangingPunct="1"/>
                      <a:r>
                        <a:rPr lang="en-ZA" sz="2000" b="1" kern="1200" dirty="0">
                          <a:solidFill>
                            <a:schemeClr val="tx1"/>
                          </a:solidFill>
                          <a:latin typeface="Arial" panose="020B0604020202020204" pitchFamily="34" charset="0"/>
                          <a:ea typeface="+mn-ea"/>
                          <a:cs typeface="Arial" panose="020B0604020202020204" pitchFamily="34" charset="0"/>
                        </a:rPr>
                        <a:t>EMPLOYER</a:t>
                      </a:r>
                    </a:p>
                  </a:txBody>
                  <a:tcPr marL="100584" marR="100584" marT="50292" marB="50292"/>
                </a:tc>
                <a:tc>
                  <a:txBody>
                    <a:bodyPr/>
                    <a:lstStyle/>
                    <a:p>
                      <a:pPr marL="0" algn="l" defTabSz="914400" rtl="0" eaLnBrk="1" latinLnBrk="0" hangingPunct="1"/>
                      <a:r>
                        <a:rPr lang="en-ZA" sz="2000" b="1" kern="1200" dirty="0">
                          <a:solidFill>
                            <a:schemeClr val="tx1"/>
                          </a:solidFill>
                          <a:latin typeface="Arial" panose="020B0604020202020204" pitchFamily="34" charset="0"/>
                          <a:ea typeface="+mn-ea"/>
                          <a:cs typeface="Arial" panose="020B0604020202020204" pitchFamily="34" charset="0"/>
                        </a:rPr>
                        <a:t>V3 Consulting Engineers</a:t>
                      </a:r>
                    </a:p>
                  </a:txBody>
                  <a:tcPr marL="100584" marR="100584" marT="50292" marB="50292"/>
                </a:tc>
                <a:extLst>
                  <a:ext uri="{0D108BD9-81ED-4DB2-BD59-A6C34878D82A}">
                    <a16:rowId xmlns:a16="http://schemas.microsoft.com/office/drawing/2014/main" val="848941584"/>
                  </a:ext>
                </a:extLst>
              </a:tr>
              <a:tr h="366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dirty="0">
                          <a:latin typeface="Arial" panose="020B0604020202020204" pitchFamily="34" charset="0"/>
                          <a:cs typeface="Arial" panose="020B0604020202020204" pitchFamily="34" charset="0"/>
                        </a:rPr>
                        <a:t>PROJECT LEAD (V3)</a:t>
                      </a:r>
                    </a:p>
                  </a:txBody>
                  <a:tcPr marL="100584" marR="100584" marT="50292" marB="50292"/>
                </a:tc>
                <a:tc>
                  <a:txBody>
                    <a:bodyPr/>
                    <a:lstStyle/>
                    <a:p>
                      <a:pPr marL="0" algn="l" defTabSz="914400" rtl="0" eaLnBrk="1" latinLnBrk="0" hangingPunct="1"/>
                      <a:r>
                        <a:rPr lang="en-ZA" sz="2000" b="1" kern="1200" dirty="0">
                          <a:solidFill>
                            <a:schemeClr val="dk1"/>
                          </a:solidFill>
                          <a:latin typeface="Arial" panose="020B0604020202020204" pitchFamily="34" charset="0"/>
                          <a:ea typeface="+mn-ea"/>
                          <a:cs typeface="Arial" panose="020B0604020202020204" pitchFamily="34" charset="0"/>
                        </a:rPr>
                        <a:t>Ferdi Boshoff</a:t>
                      </a:r>
                    </a:p>
                  </a:txBody>
                  <a:tcPr marL="100584" marR="100584" marT="50292" marB="50292"/>
                </a:tc>
                <a:extLst>
                  <a:ext uri="{0D108BD9-81ED-4DB2-BD59-A6C34878D82A}">
                    <a16:rowId xmlns:a16="http://schemas.microsoft.com/office/drawing/2014/main" val="3067047004"/>
                  </a:ext>
                </a:extLst>
              </a:tr>
              <a:tr h="637215">
                <a:tc>
                  <a:txBody>
                    <a:bodyPr/>
                    <a:lstStyle/>
                    <a:p>
                      <a:r>
                        <a:rPr lang="en-US" sz="2000" b="1" dirty="0">
                          <a:latin typeface="Arial" panose="020B0604020202020204" pitchFamily="34" charset="0"/>
                          <a:cs typeface="Arial" panose="020B0604020202020204" pitchFamily="34" charset="0"/>
                        </a:rPr>
                        <a:t>C</a:t>
                      </a:r>
                      <a:r>
                        <a:rPr lang="en-ZA" sz="2000" b="1" dirty="0">
                          <a:latin typeface="Arial" panose="020B0604020202020204" pitchFamily="34" charset="0"/>
                          <a:cs typeface="Arial" panose="020B0604020202020204" pitchFamily="34" charset="0"/>
                        </a:rPr>
                        <a:t>ONSULTANT</a:t>
                      </a:r>
                    </a:p>
                  </a:txBody>
                  <a:tcPr marL="100584" marR="100584" marT="50292" marB="50292"/>
                </a:tc>
                <a:tc>
                  <a:txBody>
                    <a:bodyPr/>
                    <a:lstStyle/>
                    <a:p>
                      <a:pPr marL="0" algn="l" defTabSz="914400" rtl="0" eaLnBrk="1" latinLnBrk="0" hangingPunct="1"/>
                      <a:r>
                        <a:rPr lang="en-ZA" sz="2000" b="1" kern="1200" dirty="0">
                          <a:solidFill>
                            <a:schemeClr val="dk1"/>
                          </a:solidFill>
                          <a:latin typeface="Arial" panose="020B0604020202020204" pitchFamily="34" charset="0"/>
                          <a:ea typeface="+mn-ea"/>
                          <a:cs typeface="Arial" panose="020B0604020202020204" pitchFamily="34" charset="0"/>
                        </a:rPr>
                        <a:t>V3 Consulting Engineers</a:t>
                      </a:r>
                    </a:p>
                  </a:txBody>
                  <a:tcPr marL="100584" marR="100584" marT="50292" marB="50292"/>
                </a:tc>
                <a:extLst>
                  <a:ext uri="{0D108BD9-81ED-4DB2-BD59-A6C34878D82A}">
                    <a16:rowId xmlns:a16="http://schemas.microsoft.com/office/drawing/2014/main" val="95273414"/>
                  </a:ext>
                </a:extLst>
              </a:tr>
            </a:tbl>
          </a:graphicData>
        </a:graphic>
      </p:graphicFrame>
      <p:pic>
        <p:nvPicPr>
          <p:cNvPr id="5" name="Picture 4">
            <a:extLst>
              <a:ext uri="{FF2B5EF4-FFF2-40B4-BE49-F238E27FC236}">
                <a16:creationId xmlns:a16="http://schemas.microsoft.com/office/drawing/2014/main" id="{9F7851EF-F862-404B-923F-0A672CFE6913}"/>
              </a:ext>
            </a:extLst>
          </p:cNvPr>
          <p:cNvPicPr>
            <a:picLocks noChangeAspect="1"/>
          </p:cNvPicPr>
          <p:nvPr/>
        </p:nvPicPr>
        <p:blipFill rotWithShape="1">
          <a:blip r:embed="rId2"/>
          <a:srcRect l="26328" t="26111" r="50923" b="35922"/>
          <a:stretch/>
        </p:blipFill>
        <p:spPr>
          <a:xfrm>
            <a:off x="352043" y="5864298"/>
            <a:ext cx="1400557" cy="11429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8" name="Rectangle 2">
            <a:extLst>
              <a:ext uri="{FF2B5EF4-FFF2-40B4-BE49-F238E27FC236}">
                <a16:creationId xmlns:a16="http://schemas.microsoft.com/office/drawing/2014/main" id="{8B4CFD58-6EAE-4254-AC4C-C8C8A247E9D1}"/>
              </a:ext>
            </a:extLst>
          </p:cNvPr>
          <p:cNvSpPr txBox="1">
            <a:spLocks noChangeArrowheads="1"/>
          </p:cNvSpPr>
          <p:nvPr/>
        </p:nvSpPr>
        <p:spPr>
          <a:xfrm>
            <a:off x="2943622" y="488620"/>
            <a:ext cx="3495960" cy="7404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2800" b="1" dirty="0">
                <a:latin typeface="Arial" charset="0"/>
              </a:rPr>
              <a:t>PROJECT TEAM</a:t>
            </a:r>
          </a:p>
        </p:txBody>
      </p:sp>
      <p:pic>
        <p:nvPicPr>
          <p:cNvPr id="3" name="Picture 2" descr="Logo, company name&#10;&#10;Description automatically generated">
            <a:extLst>
              <a:ext uri="{FF2B5EF4-FFF2-40B4-BE49-F238E27FC236}">
                <a16:creationId xmlns:a16="http://schemas.microsoft.com/office/drawing/2014/main" id="{C629FE04-C012-FAF4-F5C4-D6E35475BA08}"/>
              </a:ext>
            </a:extLst>
          </p:cNvPr>
          <p:cNvPicPr>
            <a:picLocks noChangeAspect="1"/>
          </p:cNvPicPr>
          <p:nvPr/>
        </p:nvPicPr>
        <p:blipFill rotWithShape="1">
          <a:blip r:embed="rId3">
            <a:extLst>
              <a:ext uri="{28A0092B-C50C-407E-A947-70E740481C1C}">
                <a14:useLocalDpi xmlns:a14="http://schemas.microsoft.com/office/drawing/2010/main" val="0"/>
              </a:ext>
            </a:extLst>
          </a:blip>
          <a:srcRect t="21286" b="12010"/>
          <a:stretch/>
        </p:blipFill>
        <p:spPr>
          <a:xfrm>
            <a:off x="4691602" y="6156198"/>
            <a:ext cx="2270684" cy="851023"/>
          </a:xfrm>
          <a:prstGeom prst="rect">
            <a:avLst/>
          </a:prstGeom>
        </p:spPr>
      </p:pic>
    </p:spTree>
    <p:extLst>
      <p:ext uri="{BB962C8B-B14F-4D97-AF65-F5344CB8AC3E}">
        <p14:creationId xmlns:p14="http://schemas.microsoft.com/office/powerpoint/2010/main" val="203518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8570" y="6946254"/>
            <a:ext cx="268229" cy="166712"/>
          </a:xfrm>
          <a:prstGeom prst="rect">
            <a:avLst/>
          </a:prstGeom>
        </p:spPr>
        <p:txBody>
          <a:bodyPr vert="horz" wrap="square" lIns="0" tIns="0" rIns="0" bIns="0" rtlCol="0">
            <a:spAutoFit/>
          </a:bodyPr>
          <a:lstStyle/>
          <a:p>
            <a:pPr>
              <a:lnSpc>
                <a:spcPts val="1310"/>
              </a:lnSpc>
            </a:pPr>
            <a:r>
              <a:rPr lang="en-US" sz="1200" spc="5" dirty="0">
                <a:solidFill>
                  <a:srgbClr val="A5A5A5"/>
                </a:solidFill>
                <a:latin typeface="Times New Roman"/>
                <a:cs typeface="Times New Roman"/>
              </a:rPr>
              <a:t>19</a:t>
            </a:r>
            <a:endParaRPr sz="1200" dirty="0">
              <a:latin typeface="Times New Roman"/>
              <a:cs typeface="Times New Roman"/>
            </a:endParaRPr>
          </a:p>
        </p:txBody>
      </p:sp>
      <p:sp>
        <p:nvSpPr>
          <p:cNvPr id="7" name="Rectangle 6">
            <a:extLst>
              <a:ext uri="{FF2B5EF4-FFF2-40B4-BE49-F238E27FC236}">
                <a16:creationId xmlns:a16="http://schemas.microsoft.com/office/drawing/2014/main" id="{92FFA775-A6EB-2442-AB8B-B3A5DC30EAF6}"/>
              </a:ext>
            </a:extLst>
          </p:cNvPr>
          <p:cNvSpPr/>
          <p:nvPr/>
        </p:nvSpPr>
        <p:spPr>
          <a:xfrm>
            <a:off x="1371600" y="2057400"/>
            <a:ext cx="8001000" cy="3170099"/>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Only the following needs to be submitted electronically on flash drive marked with the contract number, project name and name of Tenderer,  in the following order: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Form of Offer (signed and scanned as .pdf)</a:t>
            </a:r>
          </a:p>
          <a:p>
            <a:pPr algn="just"/>
            <a:r>
              <a:rPr lang="en-US" sz="2000" dirty="0">
                <a:latin typeface="Arial" panose="020B0604020202020204" pitchFamily="34" charset="0"/>
                <a:cs typeface="Arial" panose="020B0604020202020204" pitchFamily="34" charset="0"/>
              </a:rPr>
              <a:t>- All returnable forms and schedules (signed and scanned as .pdf)</a:t>
            </a:r>
          </a:p>
          <a:p>
            <a:pPr algn="just"/>
            <a:r>
              <a:rPr lang="en-US" sz="2000" dirty="0">
                <a:latin typeface="Arial" panose="020B0604020202020204" pitchFamily="34" charset="0"/>
                <a:cs typeface="Arial" panose="020B0604020202020204" pitchFamily="34" charset="0"/>
              </a:rPr>
              <a:t>- Pricing Schedule (scanned copy in .pdf and copy in Excel)</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5" name="object 4">
            <a:extLst>
              <a:ext uri="{FF2B5EF4-FFF2-40B4-BE49-F238E27FC236}">
                <a16:creationId xmlns:a16="http://schemas.microsoft.com/office/drawing/2014/main" id="{37686111-0E7F-61B7-6ED5-FB4EEFE8C4FF}"/>
              </a:ext>
            </a:extLst>
          </p:cNvPr>
          <p:cNvSpPr txBox="1"/>
          <p:nvPr/>
        </p:nvSpPr>
        <p:spPr>
          <a:xfrm>
            <a:off x="1822462" y="838200"/>
            <a:ext cx="8001000" cy="443711"/>
          </a:xfrm>
          <a:prstGeom prst="rect">
            <a:avLst/>
          </a:prstGeom>
        </p:spPr>
        <p:txBody>
          <a:bodyPr vert="horz" wrap="square" lIns="0" tIns="12700" rIns="0" bIns="0" rtlCol="0">
            <a:spAutoFit/>
          </a:bodyPr>
          <a:lstStyle/>
          <a:p>
            <a:pPr marL="12700">
              <a:lnSpc>
                <a:spcPct val="100000"/>
              </a:lnSpc>
              <a:spcBef>
                <a:spcPts val="100"/>
              </a:spcBef>
            </a:pPr>
            <a:r>
              <a:rPr lang="en-US" sz="2800" b="1" spc="165" dirty="0">
                <a:latin typeface="Arial" panose="020B0604020202020204" pitchFamily="34" charset="0"/>
                <a:cs typeface="Arial" panose="020B0604020202020204" pitchFamily="34" charset="0"/>
              </a:rPr>
              <a:t>T2.1 </a:t>
            </a:r>
            <a:r>
              <a:rPr sz="2800" b="1" spc="165" dirty="0">
                <a:latin typeface="Arial" panose="020B0604020202020204" pitchFamily="34" charset="0"/>
                <a:cs typeface="Arial" panose="020B0604020202020204" pitchFamily="34" charset="0"/>
              </a:rPr>
              <a:t>LIST </a:t>
            </a:r>
            <a:r>
              <a:rPr sz="2800" b="1" spc="200" dirty="0">
                <a:latin typeface="Arial" panose="020B0604020202020204" pitchFamily="34" charset="0"/>
                <a:cs typeface="Arial" panose="020B0604020202020204" pitchFamily="34" charset="0"/>
              </a:rPr>
              <a:t>OF </a:t>
            </a:r>
            <a:r>
              <a:rPr sz="2800" b="1" spc="175" dirty="0">
                <a:latin typeface="Arial" panose="020B0604020202020204" pitchFamily="34" charset="0"/>
                <a:cs typeface="Arial" panose="020B0604020202020204" pitchFamily="34" charset="0"/>
              </a:rPr>
              <a:t>RETURNABLE</a:t>
            </a:r>
            <a:r>
              <a:rPr sz="2800" b="1" spc="40" dirty="0">
                <a:latin typeface="Arial" panose="020B0604020202020204" pitchFamily="34" charset="0"/>
                <a:cs typeface="Arial" panose="020B0604020202020204" pitchFamily="34" charset="0"/>
              </a:rPr>
              <a:t> </a:t>
            </a:r>
            <a:r>
              <a:rPr sz="2800" b="1" spc="195" dirty="0">
                <a:latin typeface="Arial" panose="020B0604020202020204" pitchFamily="34" charset="0"/>
                <a:cs typeface="Arial" panose="020B0604020202020204" pitchFamily="34" charset="0"/>
              </a:rPr>
              <a:t>SCHEDULES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932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04249"/>
            <a:ext cx="3841351" cy="1877437"/>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pPr algn="ctr" defTabSz="1005840">
              <a:defRPr/>
            </a:pPr>
            <a:r>
              <a:rPr lang="en-ZA" sz="2000" b="1" dirty="0">
                <a:latin typeface="Arial" panose="020B0604020202020204" pitchFamily="34" charset="0"/>
                <a:cs typeface="Arial" panose="020B0604020202020204" pitchFamily="34" charset="0"/>
              </a:rPr>
              <a:t>RETURNABLE SCHEDULE</a:t>
            </a:r>
          </a:p>
          <a:p>
            <a:pPr algn="ctr" defTabSz="1005840">
              <a:defRPr/>
            </a:pPr>
            <a:r>
              <a:rPr lang="en-ZA" sz="2000" b="1" dirty="0">
                <a:latin typeface="Arial" panose="020B0604020202020204" pitchFamily="34" charset="0"/>
                <a:cs typeface="Arial" panose="020B0604020202020204" pitchFamily="34" charset="0"/>
              </a:rPr>
              <a:t>FORM A1.1</a:t>
            </a:r>
          </a:p>
          <a:p>
            <a:pPr algn="ctr" defTabSz="1005840">
              <a:defRPr/>
            </a:pPr>
            <a:endParaRPr lang="en-ZA" sz="2000" b="1" dirty="0">
              <a:latin typeface="Arial" panose="020B0604020202020204" pitchFamily="34" charset="0"/>
              <a:cs typeface="Arial" panose="020B0604020202020204" pitchFamily="34" charset="0"/>
            </a:endParaRPr>
          </a:p>
          <a:p>
            <a:pPr algn="ctr" defTabSz="1005840">
              <a:defRPr/>
            </a:pPr>
            <a:r>
              <a:rPr lang="en-ZA" sz="2000" b="1" dirty="0">
                <a:latin typeface="Arial" panose="020B0604020202020204" pitchFamily="34" charset="0"/>
                <a:cs typeface="Arial" panose="020B0604020202020204" pitchFamily="34" charset="0"/>
              </a:rPr>
              <a:t>CERTIFICATE OF INTENTION TO SUBMIT A TENDER  </a:t>
            </a:r>
          </a:p>
          <a:p>
            <a:pPr algn="ctr" defTabSz="1005840">
              <a:defRPr/>
            </a:pPr>
            <a:endParaRPr lang="en-ZA" sz="1600" b="1" dirty="0">
              <a:solidFill>
                <a:srgbClr val="E7E6E6"/>
              </a:solidFill>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CC19EB7E-5F2A-47FB-B79C-C28032D64D3A}"/>
              </a:ext>
            </a:extLst>
          </p:cNvPr>
          <p:cNvSpPr/>
          <p:nvPr/>
        </p:nvSpPr>
        <p:spPr>
          <a:xfrm>
            <a:off x="2073897" y="732201"/>
            <a:ext cx="1352674" cy="549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6" name="Rectangle 2">
            <a:extLst>
              <a:ext uri="{FF2B5EF4-FFF2-40B4-BE49-F238E27FC236}">
                <a16:creationId xmlns:a16="http://schemas.microsoft.com/office/drawing/2014/main" id="{DBB2EF46-83E9-46F4-A547-7638F14D71FE}"/>
              </a:ext>
            </a:extLst>
          </p:cNvPr>
          <p:cNvSpPr>
            <a:spLocks noChangeArrowheads="1"/>
          </p:cNvSpPr>
          <p:nvPr/>
        </p:nvSpPr>
        <p:spPr bwMode="auto">
          <a:xfrm>
            <a:off x="4566922" y="86490"/>
            <a:ext cx="6990433"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584" tIns="50292" rIns="100584" bIns="50292" numCol="1" anchor="ctr" anchorCtr="0" compatLnSpc="1">
            <a:prstTxWarp prst="textNoShape">
              <a:avLst/>
            </a:prstTxWarp>
            <a:spAutoFit/>
          </a:bodyPr>
          <a:lstStyle/>
          <a:p>
            <a:endParaRPr lang="en-US" sz="1980"/>
          </a:p>
        </p:txBody>
      </p:sp>
      <p:pic>
        <p:nvPicPr>
          <p:cNvPr id="3" name="Picture 2">
            <a:extLst>
              <a:ext uri="{FF2B5EF4-FFF2-40B4-BE49-F238E27FC236}">
                <a16:creationId xmlns:a16="http://schemas.microsoft.com/office/drawing/2014/main" id="{9CA0C894-6A1A-973C-B181-DE04F395F1F3}"/>
              </a:ext>
            </a:extLst>
          </p:cNvPr>
          <p:cNvPicPr>
            <a:picLocks noChangeAspect="1"/>
          </p:cNvPicPr>
          <p:nvPr/>
        </p:nvPicPr>
        <p:blipFill>
          <a:blip r:embed="rId2"/>
          <a:stretch>
            <a:fillRect/>
          </a:stretch>
        </p:blipFill>
        <p:spPr>
          <a:xfrm>
            <a:off x="3841351" y="304765"/>
            <a:ext cx="5694905" cy="6701368"/>
          </a:xfrm>
          <a:prstGeom prst="rect">
            <a:avLst/>
          </a:prstGeom>
        </p:spPr>
      </p:pic>
    </p:spTree>
    <p:extLst>
      <p:ext uri="{BB962C8B-B14F-4D97-AF65-F5344CB8AC3E}">
        <p14:creationId xmlns:p14="http://schemas.microsoft.com/office/powerpoint/2010/main" val="2955496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60" y="1299000"/>
            <a:ext cx="10062477" cy="397032"/>
          </a:xfrm>
          <a:prstGeom prst="rect">
            <a:avLst/>
          </a:prstGeom>
          <a:solidFill>
            <a:schemeClr val="bg2">
              <a:lumMod val="65000"/>
            </a:schemeClr>
          </a:solidFill>
        </p:spPr>
        <p:txBody>
          <a:bodyPr wrap="square" rtlCol="0">
            <a:spAutoFit/>
          </a:bodyPr>
          <a:lstStyle/>
          <a:p>
            <a:pPr algn="ctr" defTabSz="1005840">
              <a:defRPr/>
            </a:pPr>
            <a:r>
              <a:rPr lang="en-ZA" sz="2000" b="1" dirty="0">
                <a:solidFill>
                  <a:srgbClr val="E7E6E6"/>
                </a:solidFill>
                <a:latin typeface="Arial" panose="020B0604020202020204" pitchFamily="34" charset="0"/>
                <a:cs typeface="Arial" panose="020B0604020202020204" pitchFamily="34" charset="0"/>
              </a:rPr>
              <a:t>FORM A2.1: CERTIFICATE OF AUTHORITY FOR SIGNATORY</a:t>
            </a:r>
          </a:p>
        </p:txBody>
      </p:sp>
      <p:sp>
        <p:nvSpPr>
          <p:cNvPr id="2" name="TextBox 1"/>
          <p:cNvSpPr txBox="1"/>
          <p:nvPr/>
        </p:nvSpPr>
        <p:spPr>
          <a:xfrm>
            <a:off x="727629" y="2159572"/>
            <a:ext cx="8538939" cy="5632311"/>
          </a:xfrm>
          <a:prstGeom prst="rect">
            <a:avLst/>
          </a:prstGeom>
          <a:noFill/>
        </p:spPr>
        <p:txBody>
          <a:bodyPr wrap="square" rtlCol="0">
            <a:spAutoFit/>
          </a:bodyPr>
          <a:lstStyle/>
          <a:p>
            <a:pPr marL="396399" indent="-396399" defTabSz="1005840">
              <a:tabLst>
                <a:tab pos="396399" algn="l"/>
              </a:tabLst>
              <a:defRPr/>
            </a:pPr>
            <a:r>
              <a:rPr lang="en-US" sz="2000" dirty="0">
                <a:solidFill>
                  <a:prstClr val="black"/>
                </a:solidFill>
                <a:latin typeface="Arial" panose="020B0604020202020204" pitchFamily="34" charset="0"/>
                <a:cs typeface="Arial" panose="020B0604020202020204" pitchFamily="34" charset="0"/>
              </a:rPr>
              <a:t>The signatory for the tenderer</a:t>
            </a:r>
          </a:p>
          <a:p>
            <a:pPr marL="396399" indent="-396399" defTabSz="1005840">
              <a:buFont typeface="Arial" panose="020B0604020202020204" pitchFamily="34" charset="0"/>
              <a:buChar char="•"/>
              <a:tabLst>
                <a:tab pos="396399" algn="l"/>
              </a:tabLst>
              <a:defRPr/>
            </a:pPr>
            <a:r>
              <a:rPr lang="en-US" sz="2000" dirty="0">
                <a:solidFill>
                  <a:prstClr val="black"/>
                </a:solidFill>
                <a:latin typeface="Arial" panose="020B0604020202020204" pitchFamily="34" charset="0"/>
                <a:cs typeface="Arial" panose="020B0604020202020204" pitchFamily="34" charset="0"/>
              </a:rPr>
              <a:t>The board of directors/partners resolution.</a:t>
            </a:r>
          </a:p>
          <a:p>
            <a:pPr marL="396399" indent="-396399" defTabSz="1005840">
              <a:buFont typeface="Arial" panose="020B0604020202020204" pitchFamily="34" charset="0"/>
              <a:buChar char="•"/>
              <a:tabLst>
                <a:tab pos="396399" algn="l"/>
              </a:tabLst>
              <a:defRPr/>
            </a:pPr>
            <a:r>
              <a:rPr lang="en-US" sz="2000" dirty="0">
                <a:solidFill>
                  <a:prstClr val="black"/>
                </a:solidFill>
                <a:latin typeface="Arial" panose="020B0604020202020204" pitchFamily="34" charset="0"/>
                <a:cs typeface="Arial" panose="020B0604020202020204" pitchFamily="34" charset="0"/>
              </a:rPr>
              <a:t>Shall confirm his/her authority</a:t>
            </a:r>
          </a:p>
          <a:p>
            <a:pPr marL="396399" indent="-396399" defTabSz="1005840">
              <a:buFont typeface="Arial" panose="020B0604020202020204" pitchFamily="34" charset="0"/>
              <a:buChar char="•"/>
              <a:tabLst>
                <a:tab pos="396399" algn="l"/>
              </a:tabLst>
              <a:defRPr/>
            </a:pPr>
            <a:r>
              <a:rPr lang="en-US" sz="2000" dirty="0">
                <a:solidFill>
                  <a:prstClr val="black"/>
                </a:solidFill>
                <a:latin typeface="Arial" panose="020B0604020202020204" pitchFamily="34" charset="0"/>
                <a:cs typeface="Arial" panose="020B0604020202020204" pitchFamily="34" charset="0"/>
              </a:rPr>
              <a:t>Tendering company’s letterhead</a:t>
            </a:r>
          </a:p>
          <a:p>
            <a:pPr marL="396399" indent="-396399" defTabSz="1005840">
              <a:buFont typeface="Arial" panose="020B0604020202020204" pitchFamily="34" charset="0"/>
              <a:buChar char="•"/>
              <a:tabLst>
                <a:tab pos="396399" algn="l"/>
              </a:tabLst>
              <a:defRPr/>
            </a:pPr>
            <a:r>
              <a:rPr lang="en-US" sz="2000" dirty="0">
                <a:solidFill>
                  <a:prstClr val="black"/>
                </a:solidFill>
                <a:latin typeface="Arial" panose="020B0604020202020204" pitchFamily="34" charset="0"/>
                <a:cs typeface="Arial" panose="020B0604020202020204" pitchFamily="34" charset="0"/>
              </a:rPr>
              <a:t>Dully signed and dated</a:t>
            </a:r>
          </a:p>
          <a:p>
            <a:pPr marL="396399" indent="-396399" defTabSz="1005840">
              <a:tabLst>
                <a:tab pos="396399" algn="l"/>
              </a:tabLst>
              <a:defRPr/>
            </a:pPr>
            <a:endParaRPr lang="en-US" sz="2000" dirty="0">
              <a:solidFill>
                <a:prstClr val="black"/>
              </a:solidFill>
              <a:latin typeface="Arial" panose="020B0604020202020204" pitchFamily="34" charset="0"/>
              <a:cs typeface="Arial" panose="020B0604020202020204" pitchFamily="34" charset="0"/>
            </a:endParaRPr>
          </a:p>
          <a:p>
            <a:pPr marL="396399" indent="-396399" defTabSz="1005840">
              <a:tabLst>
                <a:tab pos="396399" algn="l"/>
              </a:tabLst>
              <a:defRPr/>
            </a:pPr>
            <a:r>
              <a:rPr lang="en-US" sz="2000" dirty="0">
                <a:solidFill>
                  <a:prstClr val="black"/>
                </a:solidFill>
                <a:latin typeface="Arial" panose="020B0604020202020204" pitchFamily="34" charset="0"/>
                <a:cs typeface="Arial" panose="020B0604020202020204" pitchFamily="34" charset="0"/>
              </a:rPr>
              <a:t>2. </a:t>
            </a:r>
            <a:r>
              <a:rPr lang="en-US" sz="2000" b="1" u="sng" dirty="0">
                <a:solidFill>
                  <a:prstClr val="black"/>
                </a:solidFill>
                <a:latin typeface="Arial" panose="020B0604020202020204" pitchFamily="34" charset="0"/>
                <a:cs typeface="Arial" panose="020B0604020202020204" pitchFamily="34" charset="0"/>
              </a:rPr>
              <a:t>In the event of a joint venture, a certificate is required from each member </a:t>
            </a:r>
            <a:r>
              <a:rPr lang="en-US" sz="2000" dirty="0">
                <a:solidFill>
                  <a:prstClr val="black"/>
                </a:solidFill>
                <a:latin typeface="Arial" panose="020B0604020202020204" pitchFamily="34" charset="0"/>
                <a:cs typeface="Arial" panose="020B0604020202020204" pitchFamily="34" charset="0"/>
              </a:rPr>
              <a:t>of the JV clearly setting out:</a:t>
            </a:r>
          </a:p>
          <a:p>
            <a:pPr marL="396399" indent="-396399" defTabSz="1005840">
              <a:tabLst>
                <a:tab pos="597218" algn="l"/>
              </a:tabLst>
              <a:defRPr/>
            </a:pPr>
            <a:r>
              <a:rPr lang="en-US" sz="2000" dirty="0">
                <a:solidFill>
                  <a:prstClr val="black"/>
                </a:solidFill>
                <a:latin typeface="Arial" panose="020B0604020202020204" pitchFamily="34" charset="0"/>
                <a:cs typeface="Arial" panose="020B0604020202020204" pitchFamily="34" charset="0"/>
              </a:rPr>
              <a:t>-      authority for signatory,</a:t>
            </a:r>
          </a:p>
          <a:p>
            <a:pPr marL="396399" indent="-396399" defTabSz="1005840">
              <a:tabLst>
                <a:tab pos="597218" algn="l"/>
              </a:tabLst>
              <a:defRPr/>
            </a:pPr>
            <a:r>
              <a:rPr lang="en-US" sz="2000" dirty="0">
                <a:solidFill>
                  <a:prstClr val="black"/>
                </a:solidFill>
                <a:latin typeface="Arial" panose="020B0604020202020204" pitchFamily="34" charset="0"/>
                <a:cs typeface="Arial" panose="020B0604020202020204" pitchFamily="34" charset="0"/>
              </a:rPr>
              <a:t>-      undertaking to formally enter into a joint venture contract should an award be made to the joint venture,</a:t>
            </a:r>
          </a:p>
          <a:p>
            <a:pPr marL="396399" indent="-396399" defTabSz="1005840">
              <a:tabLst>
                <a:tab pos="597218" algn="l"/>
              </a:tabLst>
              <a:defRPr/>
            </a:pPr>
            <a:r>
              <a:rPr lang="en-US" sz="2000" dirty="0">
                <a:solidFill>
                  <a:prstClr val="black"/>
                </a:solidFill>
                <a:latin typeface="Arial" panose="020B0604020202020204" pitchFamily="34" charset="0"/>
                <a:cs typeface="Arial" panose="020B0604020202020204" pitchFamily="34" charset="0"/>
              </a:rPr>
              <a:t>-       name of designated lead member of the intended joint venture, as required by tender condition 4.13.2.</a:t>
            </a:r>
          </a:p>
          <a:p>
            <a:pPr marL="396399" indent="-396399" defTabSz="1005840">
              <a:tabLst>
                <a:tab pos="396399" algn="l"/>
              </a:tabLst>
              <a:defRPr/>
            </a:pPr>
            <a:endParaRPr lang="en-US" sz="2000" dirty="0">
              <a:solidFill>
                <a:prstClr val="black"/>
              </a:solidFill>
              <a:latin typeface="Arial" panose="020B0604020202020204" pitchFamily="34" charset="0"/>
              <a:cs typeface="Arial" panose="020B0604020202020204" pitchFamily="34" charset="0"/>
            </a:endParaRPr>
          </a:p>
          <a:p>
            <a:pPr marL="396399" indent="-396399" defTabSz="1005840">
              <a:tabLst>
                <a:tab pos="396399" algn="l"/>
              </a:tabLst>
              <a:defRPr/>
            </a:pPr>
            <a:r>
              <a:rPr lang="en-US" sz="2000" dirty="0">
                <a:solidFill>
                  <a:prstClr val="black"/>
                </a:solidFill>
                <a:latin typeface="Arial" panose="020B0604020202020204" pitchFamily="34" charset="0"/>
                <a:cs typeface="Arial" panose="020B0604020202020204" pitchFamily="34" charset="0"/>
              </a:rPr>
              <a:t>3. The </a:t>
            </a:r>
            <a:r>
              <a:rPr lang="en-US" sz="2000" dirty="0">
                <a:latin typeface="Arial" panose="020B0604020202020204" pitchFamily="34" charset="0"/>
                <a:cs typeface="Arial" panose="020B0604020202020204" pitchFamily="34" charset="0"/>
              </a:rPr>
              <a:t>resolution in </a:t>
            </a:r>
            <a:r>
              <a:rPr lang="en-US" sz="2000" b="1" dirty="0">
                <a:latin typeface="Arial" panose="020B0604020202020204" pitchFamily="34" charset="0"/>
                <a:cs typeface="Arial" panose="020B0604020202020204" pitchFamily="34" charset="0"/>
              </a:rPr>
              <a:t>form A2.1 is given as an example </a:t>
            </a:r>
            <a:r>
              <a:rPr lang="en-US" sz="2000" dirty="0">
                <a:solidFill>
                  <a:prstClr val="black"/>
                </a:solidFill>
                <a:latin typeface="Arial" panose="020B0604020202020204" pitchFamily="34" charset="0"/>
                <a:cs typeface="Arial" panose="020B0604020202020204" pitchFamily="34" charset="0"/>
              </a:rPr>
              <a:t>of an acceptable format for authorisation, but submission of this page with the example completed shall not be accepted as authorisation of the tenderer’s signatory.</a:t>
            </a:r>
            <a:r>
              <a:rPr lang="en-ZA" sz="20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3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04248"/>
            <a:ext cx="3841351" cy="1311128"/>
          </a:xfrm>
          <a:prstGeom prst="rect">
            <a:avLst/>
          </a:prstGeom>
          <a:solidFill>
            <a:schemeClr val="accent1">
              <a:lumMod val="20000"/>
              <a:lumOff val="80000"/>
            </a:schemeClr>
          </a:solidFill>
        </p:spPr>
        <p:txBody>
          <a:bodyPr wrap="square" rtlCol="0">
            <a:spAutoFit/>
          </a:bodyPr>
          <a:lstStyle/>
          <a:p>
            <a:pPr algn="ctr" defTabSz="1005840">
              <a:defRPr/>
            </a:pPr>
            <a:r>
              <a:rPr lang="en-US" sz="2000" b="1" dirty="0">
                <a:latin typeface="Arial" panose="020B0604020202020204" pitchFamily="34" charset="0"/>
                <a:cs typeface="Arial" panose="020B0604020202020204" pitchFamily="34" charset="0"/>
              </a:rPr>
              <a:t>FORM A2.2: DECLARATION OF TENDERER’S CURRENT STATUS OF ANY DEBT</a:t>
            </a:r>
          </a:p>
          <a:p>
            <a:pPr algn="ctr" defTabSz="1005840">
              <a:defRPr/>
            </a:pPr>
            <a:r>
              <a:rPr lang="en-US" sz="2000" b="1" dirty="0">
                <a:latin typeface="Arial" panose="020B0604020202020204" pitchFamily="34" charset="0"/>
                <a:cs typeface="Arial" panose="020B0604020202020204" pitchFamily="34" charset="0"/>
              </a:rPr>
              <a:t>OUTSTANDING TO SANRAL</a:t>
            </a:r>
          </a:p>
        </p:txBody>
      </p:sp>
      <p:sp>
        <p:nvSpPr>
          <p:cNvPr id="2" name="Arrow: Right 1">
            <a:extLst>
              <a:ext uri="{FF2B5EF4-FFF2-40B4-BE49-F238E27FC236}">
                <a16:creationId xmlns:a16="http://schemas.microsoft.com/office/drawing/2014/main" id="{E5E9CA93-4EC9-41C8-89BA-DDF83C3E4CFB}"/>
              </a:ext>
            </a:extLst>
          </p:cNvPr>
          <p:cNvSpPr/>
          <p:nvPr/>
        </p:nvSpPr>
        <p:spPr>
          <a:xfrm>
            <a:off x="2291657" y="6844096"/>
            <a:ext cx="1352674" cy="549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7" name="Arrow: Right 6">
            <a:extLst>
              <a:ext uri="{FF2B5EF4-FFF2-40B4-BE49-F238E27FC236}">
                <a16:creationId xmlns:a16="http://schemas.microsoft.com/office/drawing/2014/main" id="{560E75B0-27AC-4312-9A3A-CE6D02862128}"/>
              </a:ext>
            </a:extLst>
          </p:cNvPr>
          <p:cNvSpPr/>
          <p:nvPr/>
        </p:nvSpPr>
        <p:spPr>
          <a:xfrm>
            <a:off x="2291657" y="555919"/>
            <a:ext cx="1352674" cy="549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Rectangle 2">
            <a:extLst>
              <a:ext uri="{FF2B5EF4-FFF2-40B4-BE49-F238E27FC236}">
                <a16:creationId xmlns:a16="http://schemas.microsoft.com/office/drawing/2014/main" id="{E36B406F-DBA0-4DA4-8A3A-10699D1CC8A2}"/>
              </a:ext>
            </a:extLst>
          </p:cNvPr>
          <p:cNvSpPr>
            <a:spLocks noChangeArrowheads="1"/>
          </p:cNvSpPr>
          <p:nvPr/>
        </p:nvSpPr>
        <p:spPr bwMode="auto">
          <a:xfrm flipV="1">
            <a:off x="4048160" y="-1537896"/>
            <a:ext cx="8378877"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584" tIns="50292" rIns="100584" bIns="50292" numCol="1" anchor="ctr" anchorCtr="0" compatLnSpc="1">
            <a:prstTxWarp prst="textNoShape">
              <a:avLst/>
            </a:prstTxWarp>
            <a:spAutoFit/>
          </a:bodyPr>
          <a:lstStyle/>
          <a:p>
            <a:endParaRPr lang="en-US" sz="1980"/>
          </a:p>
        </p:txBody>
      </p:sp>
      <p:graphicFrame>
        <p:nvGraphicFramePr>
          <p:cNvPr id="9" name="Object 8">
            <a:extLst>
              <a:ext uri="{FF2B5EF4-FFF2-40B4-BE49-F238E27FC236}">
                <a16:creationId xmlns:a16="http://schemas.microsoft.com/office/drawing/2014/main" id="{90D07395-3F32-4179-8762-2854AA180D67}"/>
              </a:ext>
            </a:extLst>
          </p:cNvPr>
          <p:cNvGraphicFramePr>
            <a:graphicFrameLocks noChangeAspect="1"/>
          </p:cNvGraphicFramePr>
          <p:nvPr/>
        </p:nvGraphicFramePr>
        <p:xfrm>
          <a:off x="4048160" y="317489"/>
          <a:ext cx="5935038" cy="7238004"/>
        </p:xfrm>
        <a:graphic>
          <a:graphicData uri="http://schemas.openxmlformats.org/presentationml/2006/ole">
            <mc:AlternateContent xmlns:mc="http://schemas.openxmlformats.org/markup-compatibility/2006">
              <mc:Choice xmlns:v="urn:schemas-microsoft-com:vml" Requires="v">
                <p:oleObj name="Document" r:id="rId2" imgW="6477000" imgH="8014274" progId="Word.Document.12">
                  <p:embed/>
                </p:oleObj>
              </mc:Choice>
              <mc:Fallback>
                <p:oleObj name="Document" r:id="rId2" imgW="6477000" imgH="8014274" progId="Word.Document.12">
                  <p:embed/>
                  <p:pic>
                    <p:nvPicPr>
                      <p:cNvPr id="9" name="Object 8">
                        <a:extLst>
                          <a:ext uri="{FF2B5EF4-FFF2-40B4-BE49-F238E27FC236}">
                            <a16:creationId xmlns:a16="http://schemas.microsoft.com/office/drawing/2014/main" id="{90D07395-3F32-4179-8762-2854AA180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60" y="317489"/>
                        <a:ext cx="5935038" cy="7238004"/>
                      </a:xfrm>
                      <a:prstGeom prst="rect">
                        <a:avLst/>
                      </a:prstGeom>
                      <a:noFill/>
                    </p:spPr>
                  </p:pic>
                </p:oleObj>
              </mc:Fallback>
            </mc:AlternateContent>
          </a:graphicData>
        </a:graphic>
      </p:graphicFrame>
    </p:spTree>
    <p:extLst>
      <p:ext uri="{BB962C8B-B14F-4D97-AF65-F5344CB8AC3E}">
        <p14:creationId xmlns:p14="http://schemas.microsoft.com/office/powerpoint/2010/main" val="3934893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04249"/>
            <a:ext cx="3841351" cy="1015663"/>
          </a:xfrm>
          <a:prstGeom prst="rect">
            <a:avLst/>
          </a:prstGeom>
          <a:solidFill>
            <a:schemeClr val="accent1">
              <a:lumMod val="20000"/>
              <a:lumOff val="80000"/>
            </a:schemeClr>
          </a:solidFill>
        </p:spPr>
        <p:txBody>
          <a:bodyPr wrap="square" rtlCol="0">
            <a:spAutoFit/>
          </a:bodyPr>
          <a:lstStyle/>
          <a:p>
            <a:pPr algn="ctr" defTabSz="1005840">
              <a:defRPr/>
            </a:pPr>
            <a:r>
              <a:rPr lang="en-US" sz="2000" b="1" dirty="0">
                <a:latin typeface="Arial" panose="020B0604020202020204" pitchFamily="34" charset="0"/>
                <a:cs typeface="Arial" panose="020B0604020202020204" pitchFamily="34" charset="0"/>
              </a:rPr>
              <a:t>FORM A2.3: CERTIFICATE OF SINGLE TENDER SUBMISSION</a:t>
            </a:r>
          </a:p>
        </p:txBody>
      </p:sp>
      <p:pic>
        <p:nvPicPr>
          <p:cNvPr id="7" name="Picture 6">
            <a:extLst>
              <a:ext uri="{FF2B5EF4-FFF2-40B4-BE49-F238E27FC236}">
                <a16:creationId xmlns:a16="http://schemas.microsoft.com/office/drawing/2014/main" id="{0687B28A-ED95-4C57-AB96-36A3C2912CCB}"/>
              </a:ext>
            </a:extLst>
          </p:cNvPr>
          <p:cNvPicPr>
            <a:picLocks noChangeAspect="1"/>
          </p:cNvPicPr>
          <p:nvPr/>
        </p:nvPicPr>
        <p:blipFill rotWithShape="1">
          <a:blip r:embed="rId2"/>
          <a:srcRect t="22071"/>
          <a:stretch/>
        </p:blipFill>
        <p:spPr>
          <a:xfrm>
            <a:off x="3950774" y="2457804"/>
            <a:ext cx="5889868" cy="3463407"/>
          </a:xfrm>
          <a:prstGeom prst="rect">
            <a:avLst/>
          </a:prstGeom>
        </p:spPr>
      </p:pic>
      <p:pic>
        <p:nvPicPr>
          <p:cNvPr id="8" name="Picture 7">
            <a:extLst>
              <a:ext uri="{FF2B5EF4-FFF2-40B4-BE49-F238E27FC236}">
                <a16:creationId xmlns:a16="http://schemas.microsoft.com/office/drawing/2014/main" id="{83963804-7176-437C-A3F4-E0C67A7F2105}"/>
              </a:ext>
            </a:extLst>
          </p:cNvPr>
          <p:cNvPicPr>
            <a:picLocks noChangeAspect="1"/>
          </p:cNvPicPr>
          <p:nvPr/>
        </p:nvPicPr>
        <p:blipFill>
          <a:blip r:embed="rId3"/>
          <a:stretch>
            <a:fillRect/>
          </a:stretch>
        </p:blipFill>
        <p:spPr>
          <a:xfrm>
            <a:off x="4127055" y="1191947"/>
            <a:ext cx="6613466" cy="805195"/>
          </a:xfrm>
          <a:prstGeom prst="rect">
            <a:avLst/>
          </a:prstGeom>
        </p:spPr>
      </p:pic>
      <p:sp>
        <p:nvSpPr>
          <p:cNvPr id="5" name="Arrow: Right 4">
            <a:extLst>
              <a:ext uri="{FF2B5EF4-FFF2-40B4-BE49-F238E27FC236}">
                <a16:creationId xmlns:a16="http://schemas.microsoft.com/office/drawing/2014/main" id="{5233ABEE-3954-4612-BC9F-22D0AAFBC8BD}"/>
              </a:ext>
            </a:extLst>
          </p:cNvPr>
          <p:cNvSpPr/>
          <p:nvPr/>
        </p:nvSpPr>
        <p:spPr>
          <a:xfrm>
            <a:off x="2001311" y="1447559"/>
            <a:ext cx="1352674" cy="549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1728407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393" y="2153421"/>
            <a:ext cx="9233611" cy="4899803"/>
          </a:xfrm>
          <a:prstGeom prst="rect">
            <a:avLst/>
          </a:prstGeom>
          <a:noFill/>
        </p:spPr>
        <p:txBody>
          <a:bodyPr wrap="square" rtlCol="0">
            <a:spAutoFit/>
          </a:bodyPr>
          <a:lstStyle/>
          <a:p>
            <a:pPr defTabSz="1005840">
              <a:defRPr/>
            </a:pPr>
            <a:endParaRPr lang="en-ZA" sz="1760" dirty="0">
              <a:solidFill>
                <a:prstClr val="black"/>
              </a:solidFill>
              <a:latin typeface="Arial" panose="020B0604020202020204" pitchFamily="34" charset="0"/>
              <a:cs typeface="Arial" panose="020B0604020202020204" pitchFamily="34" charset="0"/>
            </a:endParaRPr>
          </a:p>
          <a:p>
            <a:pPr defTabSz="1005840">
              <a:defRPr/>
            </a:pPr>
            <a:r>
              <a:rPr lang="en-US" sz="1760" dirty="0">
                <a:solidFill>
                  <a:prstClr val="black"/>
                </a:solidFill>
                <a:latin typeface="Arial" panose="020B0604020202020204" pitchFamily="34" charset="0"/>
                <a:cs typeface="Arial" panose="020B0604020202020204" pitchFamily="34" charset="0"/>
              </a:rPr>
              <a:t>The tenderer shall provide a scanned copy in pdf of the Active Supplier Listing on the National Treasury Central Supplier Database. (www.treasury.gov.za). In the case of a joint venture (JV), the tenderer shall provide scanned copies in pdf of the Active Supplier Listing on the National Treasury Central Supplier Database for each member of the JV. </a:t>
            </a:r>
          </a:p>
          <a:p>
            <a:pPr defTabSz="1005840">
              <a:defRPr/>
            </a:pPr>
            <a:r>
              <a:rPr lang="en-ZA" sz="1760" dirty="0">
                <a:solidFill>
                  <a:prstClr val="black"/>
                </a:solidFill>
                <a:latin typeface="Arial" panose="020B0604020202020204" pitchFamily="34" charset="0"/>
                <a:cs typeface="Arial" panose="020B0604020202020204" pitchFamily="34" charset="0"/>
              </a:rPr>
              <a:t> </a:t>
            </a:r>
          </a:p>
          <a:p>
            <a:pPr defTabSz="1005840">
              <a:defRPr/>
            </a:pPr>
            <a:r>
              <a:rPr lang="en-ZA" sz="1760" dirty="0">
                <a:solidFill>
                  <a:prstClr val="black"/>
                </a:solidFill>
                <a:latin typeface="Arial" panose="020B0604020202020204" pitchFamily="34" charset="0"/>
                <a:cs typeface="Arial" panose="020B0604020202020204" pitchFamily="34" charset="0"/>
              </a:rPr>
              <a:t>Name of the Contractor: …..……………………………………………………………………………….</a:t>
            </a:r>
          </a:p>
          <a:p>
            <a:pPr defTabSz="1005840">
              <a:defRPr/>
            </a:pPr>
            <a:r>
              <a:rPr lang="en-ZA" sz="1760" dirty="0">
                <a:solidFill>
                  <a:prstClr val="black"/>
                </a:solidFill>
                <a:latin typeface="Arial" panose="020B0604020202020204" pitchFamily="34" charset="0"/>
                <a:cs typeface="Arial" panose="020B0604020202020204" pitchFamily="34" charset="0"/>
              </a:rPr>
              <a:t> </a:t>
            </a:r>
          </a:p>
          <a:p>
            <a:pPr defTabSz="1005840">
              <a:defRPr/>
            </a:pPr>
            <a:r>
              <a:rPr lang="en-ZA" sz="1760" dirty="0">
                <a:solidFill>
                  <a:prstClr val="black"/>
                </a:solidFill>
                <a:latin typeface="Arial" panose="020B0604020202020204" pitchFamily="34" charset="0"/>
                <a:cs typeface="Arial" panose="020B0604020202020204" pitchFamily="34" charset="0"/>
              </a:rPr>
              <a:t>CSD Master Registration Number (Supplier Number): ………………………………………..</a:t>
            </a:r>
          </a:p>
          <a:p>
            <a:pPr defTabSz="1005840">
              <a:defRPr/>
            </a:pPr>
            <a:r>
              <a:rPr lang="en-ZA" sz="1760" dirty="0">
                <a:solidFill>
                  <a:prstClr val="black"/>
                </a:solidFill>
                <a:latin typeface="Arial" panose="020B0604020202020204" pitchFamily="34" charset="0"/>
                <a:cs typeface="Arial" panose="020B0604020202020204" pitchFamily="34" charset="0"/>
              </a:rPr>
              <a:t> </a:t>
            </a:r>
          </a:p>
          <a:p>
            <a:pPr defTabSz="1005840">
              <a:defRPr/>
            </a:pPr>
            <a:r>
              <a:rPr lang="en-ZA" sz="1760" dirty="0">
                <a:solidFill>
                  <a:prstClr val="black"/>
                </a:solidFill>
                <a:latin typeface="Arial" panose="020B0604020202020204" pitchFamily="34" charset="0"/>
                <a:cs typeface="Arial" panose="020B0604020202020204" pitchFamily="34" charset="0"/>
              </a:rPr>
              <a:t>Supplier Commodity: 	………………………………………………………………………………………….</a:t>
            </a:r>
          </a:p>
          <a:p>
            <a:pPr defTabSz="1005840">
              <a:defRPr/>
            </a:pPr>
            <a:r>
              <a:rPr lang="en-ZA" sz="1760" dirty="0">
                <a:solidFill>
                  <a:prstClr val="black"/>
                </a:solidFill>
                <a:latin typeface="Arial" panose="020B0604020202020204" pitchFamily="34" charset="0"/>
                <a:cs typeface="Arial" panose="020B0604020202020204" pitchFamily="34" charset="0"/>
              </a:rPr>
              <a:t> </a:t>
            </a:r>
          </a:p>
          <a:p>
            <a:pPr defTabSz="1005840">
              <a:defRPr/>
            </a:pPr>
            <a:r>
              <a:rPr lang="en-ZA" sz="1760" dirty="0">
                <a:solidFill>
                  <a:prstClr val="black"/>
                </a:solidFill>
                <a:latin typeface="Arial" panose="020B0604020202020204" pitchFamily="34" charset="0"/>
                <a:cs typeface="Arial" panose="020B0604020202020204" pitchFamily="34" charset="0"/>
              </a:rPr>
              <a:t>Delivery Location: 	……………………………………………………………………………………………</a:t>
            </a:r>
          </a:p>
          <a:p>
            <a:pPr marL="831600" indent="-377190" defTabSz="1005840">
              <a:buFont typeface="+mj-lt"/>
              <a:buAutoNum type="alphaLcParenR"/>
              <a:defRPr/>
            </a:pPr>
            <a:endParaRPr lang="en-ZA" sz="1540" dirty="0">
              <a:solidFill>
                <a:srgbClr val="FF0000"/>
              </a:solidFill>
              <a:latin typeface="Arial" panose="020B0604020202020204" pitchFamily="34" charset="0"/>
              <a:cs typeface="Arial" panose="020B0604020202020204" pitchFamily="34" charset="0"/>
            </a:endParaRPr>
          </a:p>
          <a:p>
            <a:pPr defTabSz="1005840">
              <a:defRPr/>
            </a:pPr>
            <a:endParaRPr lang="en-ZA" sz="1540"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6625DF-0075-497E-9631-17646D16DD41}"/>
              </a:ext>
            </a:extLst>
          </p:cNvPr>
          <p:cNvSpPr txBox="1"/>
          <p:nvPr/>
        </p:nvSpPr>
        <p:spPr>
          <a:xfrm>
            <a:off x="-4660" y="1299001"/>
            <a:ext cx="10062477" cy="701731"/>
          </a:xfrm>
          <a:prstGeom prst="rect">
            <a:avLst/>
          </a:prstGeom>
          <a:solidFill>
            <a:schemeClr val="bg2">
              <a:lumMod val="65000"/>
            </a:schemeClr>
          </a:solidFill>
        </p:spPr>
        <p:txBody>
          <a:bodyPr wrap="square" rtlCol="0">
            <a:spAutoFit/>
          </a:bodyPr>
          <a:lstStyle/>
          <a:p>
            <a:pPr algn="ctr" defTabSz="1005840">
              <a:defRPr/>
            </a:pPr>
            <a:r>
              <a:rPr lang="en-US" sz="2000" b="1" dirty="0">
                <a:solidFill>
                  <a:srgbClr val="E7E6E6"/>
                </a:solidFill>
                <a:latin typeface="Arial" panose="020B0604020202020204" pitchFamily="34" charset="0"/>
                <a:cs typeface="Arial" panose="020B0604020202020204" pitchFamily="34" charset="0"/>
              </a:rPr>
              <a:t>RETURNABLE SCHEDULE A3.4 – REGISTRATION ON NATIONAL TREASURY CENTRAL SUPPLIER DATABASE</a:t>
            </a:r>
          </a:p>
        </p:txBody>
      </p:sp>
    </p:spTree>
    <p:extLst>
      <p:ext uri="{BB962C8B-B14F-4D97-AF65-F5344CB8AC3E}">
        <p14:creationId xmlns:p14="http://schemas.microsoft.com/office/powerpoint/2010/main" val="3046082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7660" y="3372485"/>
            <a:ext cx="3943079" cy="443711"/>
          </a:xfrm>
          <a:prstGeom prst="rect">
            <a:avLst/>
          </a:prstGeom>
        </p:spPr>
        <p:txBody>
          <a:bodyPr vert="horz" wrap="square" lIns="0" tIns="12700" rIns="0" bIns="0" rtlCol="0">
            <a:spAutoFit/>
          </a:bodyPr>
          <a:lstStyle/>
          <a:p>
            <a:pPr marL="12700">
              <a:lnSpc>
                <a:spcPct val="100000"/>
              </a:lnSpc>
              <a:spcBef>
                <a:spcPts val="100"/>
              </a:spcBef>
            </a:pPr>
            <a:r>
              <a:rPr lang="en-US" sz="2800" b="1" spc="-295" dirty="0">
                <a:latin typeface="Arial" panose="020B0604020202020204" pitchFamily="34" charset="0"/>
                <a:cs typeface="Arial" panose="020B0604020202020204" pitchFamily="34" charset="0"/>
              </a:rPr>
              <a:t>EVALUATION PROCESS </a:t>
            </a:r>
            <a:endParaRPr sz="2800" b="1" spc="-365" dirty="0">
              <a:latin typeface="Arial" panose="020B0604020202020204" pitchFamily="34" charset="0"/>
              <a:cs typeface="Arial" panose="020B0604020202020204" pitchFamily="34" charset="0"/>
            </a:endParaRPr>
          </a:p>
        </p:txBody>
      </p:sp>
      <p:sp>
        <p:nvSpPr>
          <p:cNvPr id="3" name="object 3"/>
          <p:cNvSpPr txBox="1"/>
          <p:nvPr/>
        </p:nvSpPr>
        <p:spPr>
          <a:xfrm>
            <a:off x="700556" y="6758218"/>
            <a:ext cx="180340" cy="179536"/>
          </a:xfrm>
          <a:prstGeom prst="rect">
            <a:avLst/>
          </a:prstGeom>
        </p:spPr>
        <p:txBody>
          <a:bodyPr vert="horz" wrap="square" lIns="0" tIns="0" rIns="0" bIns="0" rtlCol="0">
            <a:spAutoFit/>
          </a:bodyPr>
          <a:lstStyle/>
          <a:p>
            <a:pPr marL="12700">
              <a:lnSpc>
                <a:spcPts val="1410"/>
              </a:lnSpc>
            </a:pPr>
            <a:r>
              <a:rPr lang="en-US" sz="1200" spc="5" dirty="0">
                <a:solidFill>
                  <a:srgbClr val="FFFFFF"/>
                </a:solidFill>
                <a:latin typeface="Times New Roman"/>
                <a:cs typeface="Times New Roman"/>
              </a:rPr>
              <a:t>20</a:t>
            </a:r>
            <a:endParaRPr sz="1200" dirty="0">
              <a:latin typeface="Times New Roman"/>
              <a:cs typeface="Times New Roman"/>
            </a:endParaRPr>
          </a:p>
        </p:txBody>
      </p:sp>
      <p:pic>
        <p:nvPicPr>
          <p:cNvPr id="5" name="Picture 4" descr="Logo, company name&#10;&#10;Description automatically generated">
            <a:extLst>
              <a:ext uri="{FF2B5EF4-FFF2-40B4-BE49-F238E27FC236}">
                <a16:creationId xmlns:a16="http://schemas.microsoft.com/office/drawing/2014/main" id="{7CB41AE8-B92C-B22B-6144-1A93C1ABF2BD}"/>
              </a:ext>
            </a:extLst>
          </p:cNvPr>
          <p:cNvPicPr>
            <a:picLocks noChangeAspect="1"/>
          </p:cNvPicPr>
          <p:nvPr/>
        </p:nvPicPr>
        <p:blipFill rotWithShape="1">
          <a:blip r:embed="rId2">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extLst>
      <p:ext uri="{BB962C8B-B14F-4D97-AF65-F5344CB8AC3E}">
        <p14:creationId xmlns:p14="http://schemas.microsoft.com/office/powerpoint/2010/main" val="145031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50724" y="685800"/>
            <a:ext cx="5900969" cy="444352"/>
          </a:xfrm>
          <a:prstGeom prst="rect">
            <a:avLst/>
          </a:prstGeom>
        </p:spPr>
        <p:txBody>
          <a:bodyPr vert="horz" wrap="square" lIns="0" tIns="13335" rIns="0" bIns="0" rtlCol="0">
            <a:spAutoFit/>
          </a:bodyPr>
          <a:lstStyle/>
          <a:p>
            <a:pPr marL="12700">
              <a:lnSpc>
                <a:spcPct val="100000"/>
              </a:lnSpc>
              <a:spcBef>
                <a:spcPts val="105"/>
              </a:spcBef>
              <a:tabLst>
                <a:tab pos="925830" algn="l"/>
              </a:tabLst>
            </a:pPr>
            <a:r>
              <a:rPr sz="2800" b="1" spc="265" dirty="0">
                <a:latin typeface="Arial" panose="020B0604020202020204" pitchFamily="34" charset="0"/>
                <a:cs typeface="Arial" panose="020B0604020202020204" pitchFamily="34" charset="0"/>
              </a:rPr>
              <a:t>4.1.1</a:t>
            </a:r>
            <a:r>
              <a:rPr lang="en-US" sz="2800" b="1" spc="265" dirty="0">
                <a:latin typeface="Arial" panose="020B0604020202020204" pitchFamily="34" charset="0"/>
                <a:cs typeface="Arial" panose="020B0604020202020204" pitchFamily="34" charset="0"/>
              </a:rPr>
              <a:t> </a:t>
            </a:r>
            <a:r>
              <a:rPr sz="2800" b="1" spc="150" dirty="0">
                <a:latin typeface="Arial" panose="020B0604020202020204" pitchFamily="34" charset="0"/>
                <a:cs typeface="Arial" panose="020B0604020202020204" pitchFamily="34" charset="0"/>
              </a:rPr>
              <a:t>ELIGIBILITY</a:t>
            </a:r>
            <a:r>
              <a:rPr sz="2800" b="1" spc="90" dirty="0">
                <a:latin typeface="Arial" panose="020B0604020202020204" pitchFamily="34" charset="0"/>
                <a:cs typeface="Arial" panose="020B0604020202020204" pitchFamily="34" charset="0"/>
              </a:rPr>
              <a:t> </a:t>
            </a:r>
            <a:r>
              <a:rPr sz="2800" b="1" spc="180" dirty="0">
                <a:latin typeface="Arial" panose="020B0604020202020204" pitchFamily="34" charset="0"/>
                <a:cs typeface="Arial" panose="020B0604020202020204" pitchFamily="34" charset="0"/>
              </a:rPr>
              <a:t>CRITERIA</a:t>
            </a:r>
            <a:endParaRPr sz="2800" b="1" dirty="0">
              <a:latin typeface="Arial" panose="020B0604020202020204" pitchFamily="34" charset="0"/>
              <a:cs typeface="Arial" panose="020B0604020202020204" pitchFamily="34" charset="0"/>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27</a:t>
            </a:fld>
            <a:endParaRPr spc="5" dirty="0"/>
          </a:p>
        </p:txBody>
      </p:sp>
      <p:graphicFrame>
        <p:nvGraphicFramePr>
          <p:cNvPr id="3" name="object 3"/>
          <p:cNvGraphicFramePr>
            <a:graphicFrameLocks noGrp="1"/>
          </p:cNvGraphicFramePr>
          <p:nvPr>
            <p:extLst>
              <p:ext uri="{D42A27DB-BD31-4B8C-83A1-F6EECF244321}">
                <p14:modId xmlns:p14="http://schemas.microsoft.com/office/powerpoint/2010/main" val="2286476752"/>
              </p:ext>
            </p:extLst>
          </p:nvPr>
        </p:nvGraphicFramePr>
        <p:xfrm>
          <a:off x="915924" y="1741932"/>
          <a:ext cx="8370570" cy="2736723"/>
        </p:xfrm>
        <a:graphic>
          <a:graphicData uri="http://schemas.openxmlformats.org/drawingml/2006/table">
            <a:tbl>
              <a:tblPr firstRow="1" bandRow="1">
                <a:tableStyleId>{2D5ABB26-0587-4C30-8999-92F81FD0307C}</a:tableStyleId>
              </a:tblPr>
              <a:tblGrid>
                <a:gridCol w="844550">
                  <a:extLst>
                    <a:ext uri="{9D8B030D-6E8A-4147-A177-3AD203B41FA5}">
                      <a16:colId xmlns:a16="http://schemas.microsoft.com/office/drawing/2014/main" val="20000"/>
                    </a:ext>
                  </a:extLst>
                </a:gridCol>
                <a:gridCol w="5157470">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tblGrid>
              <a:tr h="815339">
                <a:tc>
                  <a:txBody>
                    <a:bodyPr/>
                    <a:lstStyle/>
                    <a:p>
                      <a:pPr marL="90805">
                        <a:lnSpc>
                          <a:spcPct val="100000"/>
                        </a:lnSpc>
                        <a:spcBef>
                          <a:spcPts val="225"/>
                        </a:spcBef>
                      </a:pPr>
                      <a:r>
                        <a:rPr sz="2000" spc="35" dirty="0">
                          <a:solidFill>
                            <a:srgbClr val="FFFFFF"/>
                          </a:solidFill>
                          <a:latin typeface="Arial" panose="020B0604020202020204" pitchFamily="34" charset="0"/>
                          <a:cs typeface="Arial" panose="020B0604020202020204" pitchFamily="34" charset="0"/>
                        </a:rPr>
                        <a:t>Item</a:t>
                      </a:r>
                      <a:endParaRPr sz="200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tc>
                  <a:txBody>
                    <a:bodyPr/>
                    <a:lstStyle/>
                    <a:p>
                      <a:pPr marL="90170">
                        <a:lnSpc>
                          <a:spcPct val="100000"/>
                        </a:lnSpc>
                        <a:spcBef>
                          <a:spcPts val="225"/>
                        </a:spcBef>
                      </a:pPr>
                      <a:r>
                        <a:rPr sz="2000" spc="10" dirty="0">
                          <a:solidFill>
                            <a:srgbClr val="FFFFFF"/>
                          </a:solidFill>
                          <a:latin typeface="Arial" panose="020B0604020202020204" pitchFamily="34" charset="0"/>
                          <a:cs typeface="Arial" panose="020B0604020202020204" pitchFamily="34" charset="0"/>
                        </a:rPr>
                        <a:t>Description</a:t>
                      </a:r>
                      <a:endParaRPr sz="20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tc>
                  <a:txBody>
                    <a:bodyPr/>
                    <a:lstStyle/>
                    <a:p>
                      <a:pPr marL="90170">
                        <a:lnSpc>
                          <a:spcPct val="100000"/>
                        </a:lnSpc>
                        <a:spcBef>
                          <a:spcPts val="225"/>
                        </a:spcBef>
                      </a:pPr>
                      <a:r>
                        <a:rPr sz="2000" spc="15" dirty="0">
                          <a:solidFill>
                            <a:srgbClr val="FFFFFF"/>
                          </a:solidFill>
                          <a:latin typeface="Arial" panose="020B0604020202020204" pitchFamily="34" charset="0"/>
                          <a:cs typeface="Arial" panose="020B0604020202020204" pitchFamily="34" charset="0"/>
                        </a:rPr>
                        <a:t>Required</a:t>
                      </a:r>
                      <a:endParaRPr sz="200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extLst>
                  <a:ext uri="{0D108BD9-81ED-4DB2-BD59-A6C34878D82A}">
                    <a16:rowId xmlns:a16="http://schemas.microsoft.com/office/drawing/2014/main" val="10000"/>
                  </a:ext>
                </a:extLst>
              </a:tr>
              <a:tr h="643129">
                <a:tc>
                  <a:txBody>
                    <a:bodyPr/>
                    <a:lstStyle/>
                    <a:p>
                      <a:pPr marL="90805">
                        <a:lnSpc>
                          <a:spcPct val="100000"/>
                        </a:lnSpc>
                        <a:spcBef>
                          <a:spcPts val="225"/>
                        </a:spcBef>
                      </a:pPr>
                      <a:r>
                        <a:rPr sz="2000" dirty="0">
                          <a:latin typeface="Arial" panose="020B0604020202020204" pitchFamily="34" charset="0"/>
                          <a:cs typeface="Arial" panose="020B0604020202020204" pitchFamily="34" charset="0"/>
                        </a:rPr>
                        <a:t>a</a:t>
                      </a:r>
                    </a:p>
                  </a:txBody>
                  <a:tcPr marL="0" marR="0" marT="2857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cap="flat" cmpd="sng" algn="ctr">
                      <a:solidFill>
                        <a:srgbClr val="FFFFFF"/>
                      </a:solidFill>
                      <a:prstDash val="solid"/>
                      <a:round/>
                      <a:headEnd type="none" w="med" len="med"/>
                      <a:tailEnd type="none" w="med" len="med"/>
                    </a:lnB>
                    <a:solidFill>
                      <a:srgbClr val="E1E1E1"/>
                    </a:solidFill>
                  </a:tcPr>
                </a:tc>
                <a:tc>
                  <a:txBody>
                    <a:bodyPr/>
                    <a:lstStyle/>
                    <a:p>
                      <a:pPr marL="90170">
                        <a:lnSpc>
                          <a:spcPct val="100000"/>
                        </a:lnSpc>
                        <a:spcBef>
                          <a:spcPts val="225"/>
                        </a:spcBef>
                      </a:pPr>
                      <a:r>
                        <a:rPr lang="en-ZA" sz="2000" spc="-5" dirty="0">
                          <a:latin typeface="Arial" panose="020B0604020202020204" pitchFamily="34" charset="0"/>
                          <a:cs typeface="Arial" panose="020B0604020202020204" pitchFamily="34" charset="0"/>
                        </a:rPr>
                        <a:t>Registration on National Treasury Central Supplier Database</a:t>
                      </a:r>
                      <a:endParaRPr sz="20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cap="flat" cmpd="sng" algn="ctr">
                      <a:solidFill>
                        <a:srgbClr val="FFFFFF"/>
                      </a:solidFill>
                      <a:prstDash val="solid"/>
                      <a:round/>
                      <a:headEnd type="none" w="med" len="med"/>
                      <a:tailEnd type="none" w="med" len="med"/>
                    </a:lnB>
                    <a:solidFill>
                      <a:srgbClr val="E1E1E1"/>
                    </a:solidFill>
                  </a:tcPr>
                </a:tc>
                <a:tc>
                  <a:txBody>
                    <a:bodyPr/>
                    <a:lstStyle/>
                    <a:p>
                      <a:pPr marL="89535">
                        <a:lnSpc>
                          <a:spcPct val="100000"/>
                        </a:lnSpc>
                        <a:spcBef>
                          <a:spcPts val="225"/>
                        </a:spcBef>
                      </a:pPr>
                      <a:r>
                        <a:rPr lang="en-US" sz="2000" spc="-15" dirty="0">
                          <a:latin typeface="Arial" panose="020B0604020202020204" pitchFamily="34" charset="0"/>
                          <a:cs typeface="Arial" panose="020B0604020202020204" pitchFamily="34" charset="0"/>
                        </a:rPr>
                        <a:t>FORM A3.4</a:t>
                      </a:r>
                      <a:endParaRPr sz="20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cap="flat" cmpd="sng" algn="ctr">
                      <a:solidFill>
                        <a:srgbClr val="FFFFFF"/>
                      </a:solidFill>
                      <a:prstDash val="solid"/>
                      <a:round/>
                      <a:headEnd type="none" w="med" len="med"/>
                      <a:tailEnd type="none" w="med" len="med"/>
                    </a:lnB>
                    <a:solidFill>
                      <a:srgbClr val="E1E1E1"/>
                    </a:solidFill>
                  </a:tcPr>
                </a:tc>
                <a:extLst>
                  <a:ext uri="{0D108BD9-81ED-4DB2-BD59-A6C34878D82A}">
                    <a16:rowId xmlns:a16="http://schemas.microsoft.com/office/drawing/2014/main" val="10001"/>
                  </a:ext>
                </a:extLst>
              </a:tr>
              <a:tr h="228600">
                <a:tc>
                  <a:txBody>
                    <a:bodyPr/>
                    <a:lstStyle/>
                    <a:p>
                      <a:pPr marL="90805">
                        <a:lnSpc>
                          <a:spcPct val="100000"/>
                        </a:lnSpc>
                        <a:spcBef>
                          <a:spcPts val="240"/>
                        </a:spcBef>
                      </a:pPr>
                      <a:endParaRPr sz="2000" dirty="0">
                        <a:latin typeface="Arial" panose="020B0604020202020204" pitchFamily="34" charset="0"/>
                        <a:cs typeface="Arial" panose="020B0604020202020204" pitchFamily="34" charset="0"/>
                      </a:endParaRPr>
                    </a:p>
                  </a:txBody>
                  <a:tcPr marL="0" marR="0" marT="3048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solidFill>
                      <a:srgbClr val="EFEFEF"/>
                    </a:solidFill>
                  </a:tcPr>
                </a:tc>
                <a:tc>
                  <a:txBody>
                    <a:bodyPr/>
                    <a:lstStyle/>
                    <a:p>
                      <a:pPr marL="90170">
                        <a:lnSpc>
                          <a:spcPct val="100000"/>
                        </a:lnSpc>
                        <a:spcBef>
                          <a:spcPts val="240"/>
                        </a:spcBef>
                      </a:pPr>
                      <a:endParaRPr sz="2000" dirty="0">
                        <a:latin typeface="Arial" panose="020B0604020202020204" pitchFamily="34" charset="0"/>
                        <a:cs typeface="Arial" panose="020B0604020202020204" pitchFamily="34" charset="0"/>
                      </a:endParaRPr>
                    </a:p>
                  </a:txBody>
                  <a:tcPr marL="0" marR="0" marT="3048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solidFill>
                      <a:srgbClr val="EFEFEF"/>
                    </a:solidFill>
                  </a:tcPr>
                </a:tc>
                <a:tc>
                  <a:txBody>
                    <a:bodyPr/>
                    <a:lstStyle/>
                    <a:p>
                      <a:pPr marL="89535">
                        <a:lnSpc>
                          <a:spcPct val="100000"/>
                        </a:lnSpc>
                        <a:spcBef>
                          <a:spcPts val="240"/>
                        </a:spcBef>
                      </a:pPr>
                      <a:endParaRPr sz="2000" dirty="0">
                        <a:latin typeface="Arial" panose="020B0604020202020204" pitchFamily="34" charset="0"/>
                        <a:cs typeface="Arial" panose="020B0604020202020204" pitchFamily="34" charset="0"/>
                      </a:endParaRPr>
                    </a:p>
                  </a:txBody>
                  <a:tcPr marL="0" marR="0" marT="3048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solidFill>
                      <a:srgbClr val="EFEFEF"/>
                    </a:solidFill>
                  </a:tcPr>
                </a:tc>
                <a:extLst>
                  <a:ext uri="{0D108BD9-81ED-4DB2-BD59-A6C34878D82A}">
                    <a16:rowId xmlns:a16="http://schemas.microsoft.com/office/drawing/2014/main" val="10007"/>
                  </a:ext>
                </a:extLst>
              </a:tr>
              <a:tr h="595331">
                <a:tc>
                  <a:txBody>
                    <a:bodyPr/>
                    <a:lstStyle/>
                    <a:p>
                      <a:pPr marL="90805">
                        <a:lnSpc>
                          <a:spcPct val="100000"/>
                        </a:lnSpc>
                        <a:spcBef>
                          <a:spcPts val="225"/>
                        </a:spcBef>
                      </a:pPr>
                      <a:r>
                        <a:rPr lang="en-US" sz="2000" dirty="0">
                          <a:latin typeface="Arial" panose="020B0604020202020204" pitchFamily="34" charset="0"/>
                          <a:cs typeface="Arial" panose="020B0604020202020204" pitchFamily="34" charset="0"/>
                        </a:rPr>
                        <a:t>b</a:t>
                      </a:r>
                      <a:endParaRPr sz="2000" dirty="0">
                        <a:latin typeface="Arial" panose="020B0604020202020204" pitchFamily="34" charset="0"/>
                        <a:cs typeface="Arial" panose="020B0604020202020204" pitchFamily="34" charset="0"/>
                      </a:endParaRPr>
                    </a:p>
                  </a:txBody>
                  <a:tcPr marL="0" marR="0" marT="28575" marB="0">
                    <a:lnL w="12700">
                      <a:solidFill>
                        <a:srgbClr val="FFFFFF"/>
                      </a:solidFill>
                      <a:prstDash val="solid"/>
                    </a:lnL>
                    <a:lnR w="12700" cap="flat" cmpd="sng" algn="ctr">
                      <a:solidFill>
                        <a:srgbClr val="FFFFFF"/>
                      </a:solidFill>
                      <a:prstDash val="solid"/>
                      <a:round/>
                      <a:headEnd type="none" w="med" len="med"/>
                      <a:tailEnd type="none" w="med" len="med"/>
                    </a:lnR>
                    <a:lnB w="12700">
                      <a:solidFill>
                        <a:srgbClr val="FFFFFF"/>
                      </a:solidFill>
                      <a:prstDash val="solid"/>
                    </a:lnB>
                    <a:solidFill>
                      <a:schemeClr val="bg1">
                        <a:lumMod val="85000"/>
                      </a:schemeClr>
                    </a:solidFill>
                  </a:tcPr>
                </a:tc>
                <a:tc>
                  <a:txBody>
                    <a:bodyPr/>
                    <a:lstStyle/>
                    <a:p>
                      <a:pPr marL="90170">
                        <a:lnSpc>
                          <a:spcPct val="100000"/>
                        </a:lnSpc>
                        <a:spcBef>
                          <a:spcPts val="225"/>
                        </a:spcBef>
                      </a:pPr>
                      <a:r>
                        <a:rPr lang="en-ZA" sz="2000" spc="-5" dirty="0">
                          <a:latin typeface="Arial" panose="020B0604020202020204" pitchFamily="34" charset="0"/>
                          <a:cs typeface="Arial" panose="020B0604020202020204" pitchFamily="34" charset="0"/>
                        </a:rPr>
                        <a:t>Criteria for preferential procurement</a:t>
                      </a:r>
                      <a:endParaRPr sz="2000" dirty="0">
                        <a:latin typeface="Arial" panose="020B0604020202020204" pitchFamily="34" charset="0"/>
                        <a:cs typeface="Arial" panose="020B0604020202020204" pitchFamily="34" charset="0"/>
                      </a:endParaRPr>
                    </a:p>
                  </a:txBody>
                  <a:tcPr marL="0" marR="0" marT="2857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a:solidFill>
                        <a:srgbClr val="FFFFFF"/>
                      </a:solidFill>
                      <a:prstDash val="solid"/>
                    </a:lnB>
                    <a:solidFill>
                      <a:schemeClr val="bg1">
                        <a:lumMod val="85000"/>
                      </a:schemeClr>
                    </a:solidFill>
                  </a:tcPr>
                </a:tc>
                <a:tc>
                  <a:txBody>
                    <a:bodyPr/>
                    <a:lstStyle/>
                    <a:p>
                      <a:pPr marL="89535">
                        <a:lnSpc>
                          <a:spcPct val="100000"/>
                        </a:lnSpc>
                        <a:spcBef>
                          <a:spcPts val="225"/>
                        </a:spcBef>
                      </a:pPr>
                      <a:r>
                        <a:rPr lang="en-ZA" sz="2000" dirty="0">
                          <a:latin typeface="Arial" panose="020B0604020202020204" pitchFamily="34" charset="0"/>
                          <a:cs typeface="Arial" panose="020B0604020202020204" pitchFamily="34" charset="0"/>
                        </a:rPr>
                        <a:t>B-BBEE certificate in compliance with Tender Data 5.11.8</a:t>
                      </a:r>
                      <a:endParaRPr sz="2000" dirty="0">
                        <a:latin typeface="Arial" panose="020B0604020202020204" pitchFamily="34" charset="0"/>
                        <a:cs typeface="Arial" panose="020B0604020202020204" pitchFamily="34" charset="0"/>
                      </a:endParaRPr>
                    </a:p>
                  </a:txBody>
                  <a:tcPr marL="0" marR="0" marT="28575" marB="0">
                    <a:lnL w="12700" cap="flat" cmpd="sng" algn="ctr">
                      <a:solidFill>
                        <a:srgbClr val="FFFFFF"/>
                      </a:solidFill>
                      <a:prstDash val="solid"/>
                      <a:round/>
                      <a:headEnd type="none" w="med" len="med"/>
                      <a:tailEnd type="none" w="med" len="med"/>
                    </a:lnL>
                    <a:lnR w="12700">
                      <a:solidFill>
                        <a:srgbClr val="FFFFFF"/>
                      </a:solidFill>
                      <a:prstDash val="solid"/>
                    </a:lnR>
                    <a:lnB w="12700">
                      <a:solidFill>
                        <a:srgbClr val="FFFFFF"/>
                      </a:solidFill>
                      <a:prstDash val="solid"/>
                    </a:lnB>
                    <a:solidFill>
                      <a:schemeClr val="bg1">
                        <a:lumMod val="85000"/>
                      </a:schemeClr>
                    </a:solidFill>
                  </a:tcPr>
                </a:tc>
                <a:extLst>
                  <a:ext uri="{0D108BD9-81ED-4DB2-BD59-A6C34878D82A}">
                    <a16:rowId xmlns:a16="http://schemas.microsoft.com/office/drawing/2014/main" val="3111639558"/>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28</a:t>
            </a:fld>
            <a:endParaRPr spc="5" dirty="0"/>
          </a:p>
        </p:txBody>
      </p:sp>
      <p:sp>
        <p:nvSpPr>
          <p:cNvPr id="11" name="Rectangle 10">
            <a:extLst>
              <a:ext uri="{FF2B5EF4-FFF2-40B4-BE49-F238E27FC236}">
                <a16:creationId xmlns:a16="http://schemas.microsoft.com/office/drawing/2014/main" id="{1BB4BE55-A48C-9B46-B201-94873D69AF0A}"/>
              </a:ext>
            </a:extLst>
          </p:cNvPr>
          <p:cNvSpPr/>
          <p:nvPr/>
        </p:nvSpPr>
        <p:spPr>
          <a:xfrm>
            <a:off x="2514600" y="2455039"/>
            <a:ext cx="6172200" cy="3170099"/>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Tenderers that have a B-BBEE contributor status level of 1, 2, 3, or 4.</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Tenderers shall submit a valid B-BBEE certificate in compliance with Tender Data 5.11.8 as proof of eligibility.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Failure to satisfy all the eligibility criteria is a breach of the Conditions of Tender and as such, results in a non-eligible tender. </a:t>
            </a:r>
            <a:endParaRPr lang="en-US" sz="2000" u="sng"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1FFAFB0-7293-050F-C5BA-5A3FAEF41FAB}"/>
              </a:ext>
            </a:extLst>
          </p:cNvPr>
          <p:cNvSpPr txBox="1"/>
          <p:nvPr/>
        </p:nvSpPr>
        <p:spPr>
          <a:xfrm>
            <a:off x="2057400" y="914400"/>
            <a:ext cx="7467600" cy="707886"/>
          </a:xfrm>
          <a:prstGeom prst="rect">
            <a:avLst/>
          </a:prstGeom>
          <a:noFill/>
        </p:spPr>
        <p:txBody>
          <a:bodyPr wrap="square" rtlCol="0">
            <a:spAutoFit/>
          </a:bodyPr>
          <a:lstStyle/>
          <a:p>
            <a:r>
              <a:rPr lang="en-ZA" sz="2000" b="1" dirty="0">
                <a:latin typeface="Arial" panose="020B0604020202020204" pitchFamily="34" charset="0"/>
                <a:cs typeface="Arial" panose="020B0604020202020204" pitchFamily="34" charset="0"/>
              </a:rPr>
              <a:t>4.1.1 ELIGIBILITY CRITERIA </a:t>
            </a:r>
            <a:r>
              <a:rPr lang="en-ZA" sz="2000" b="1" dirty="0" err="1">
                <a:latin typeface="Arial" panose="020B0604020202020204" pitchFamily="34" charset="0"/>
                <a:cs typeface="Arial" panose="020B0604020202020204" pitchFamily="34" charset="0"/>
              </a:rPr>
              <a:t>CRITERIA</a:t>
            </a:r>
            <a:r>
              <a:rPr lang="en-ZA" sz="2000" b="1" dirty="0">
                <a:latin typeface="Arial" panose="020B0604020202020204" pitchFamily="34" charset="0"/>
                <a:cs typeface="Arial" panose="020B0604020202020204" pitchFamily="34" charset="0"/>
              </a:rPr>
              <a:t> FOR PREFERENTIAL PROCUREMENT</a:t>
            </a:r>
          </a:p>
        </p:txBody>
      </p:sp>
    </p:spTree>
    <p:extLst>
      <p:ext uri="{BB962C8B-B14F-4D97-AF65-F5344CB8AC3E}">
        <p14:creationId xmlns:p14="http://schemas.microsoft.com/office/powerpoint/2010/main" val="4108206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400" y="772107"/>
            <a:ext cx="5943600" cy="444352"/>
          </a:xfrm>
          <a:prstGeom prst="rect">
            <a:avLst/>
          </a:prstGeom>
        </p:spPr>
        <p:txBody>
          <a:bodyPr vert="horz" wrap="square" lIns="0" tIns="13335" rIns="0" bIns="0" rtlCol="0">
            <a:spAutoFit/>
          </a:bodyPr>
          <a:lstStyle/>
          <a:p>
            <a:pPr marL="12700">
              <a:lnSpc>
                <a:spcPct val="100000"/>
              </a:lnSpc>
              <a:spcBef>
                <a:spcPts val="105"/>
              </a:spcBef>
              <a:tabLst>
                <a:tab pos="925830" algn="l"/>
              </a:tabLst>
            </a:pPr>
            <a:r>
              <a:rPr sz="2800" b="1" spc="265" dirty="0">
                <a:solidFill>
                  <a:srgbClr val="000000"/>
                </a:solidFill>
                <a:latin typeface="Arial" panose="020B0604020202020204" pitchFamily="34" charset="0"/>
                <a:cs typeface="Arial" panose="020B0604020202020204" pitchFamily="34" charset="0"/>
              </a:rPr>
              <a:t>4.1.1</a:t>
            </a:r>
            <a:r>
              <a:rPr lang="en-US" sz="2800" b="1" spc="265" dirty="0">
                <a:solidFill>
                  <a:srgbClr val="000000"/>
                </a:solidFill>
                <a:latin typeface="Arial" panose="020B0604020202020204" pitchFamily="34" charset="0"/>
                <a:cs typeface="Arial" panose="020B0604020202020204" pitchFamily="34" charset="0"/>
              </a:rPr>
              <a:t> </a:t>
            </a:r>
            <a:r>
              <a:rPr sz="2800" b="1" spc="225" dirty="0">
                <a:solidFill>
                  <a:srgbClr val="000000"/>
                </a:solidFill>
                <a:latin typeface="Arial" panose="020B0604020202020204" pitchFamily="34" charset="0"/>
                <a:cs typeface="Arial" panose="020B0604020202020204" pitchFamily="34" charset="0"/>
              </a:rPr>
              <a:t>B</a:t>
            </a:r>
            <a:r>
              <a:rPr lang="en-US" sz="2800" b="1" spc="225" dirty="0">
                <a:solidFill>
                  <a:srgbClr val="000000"/>
                </a:solidFill>
                <a:latin typeface="Arial" panose="020B0604020202020204" pitchFamily="34" charset="0"/>
                <a:cs typeface="Arial" panose="020B0604020202020204" pitchFamily="34" charset="0"/>
              </a:rPr>
              <a:t>-</a:t>
            </a:r>
            <a:r>
              <a:rPr sz="2800" b="1" spc="225" dirty="0">
                <a:solidFill>
                  <a:srgbClr val="000000"/>
                </a:solidFill>
                <a:latin typeface="Arial" panose="020B0604020202020204" pitchFamily="34" charset="0"/>
                <a:cs typeface="Arial" panose="020B0604020202020204" pitchFamily="34" charset="0"/>
              </a:rPr>
              <a:t>BBEE</a:t>
            </a:r>
            <a:r>
              <a:rPr sz="2800" b="1" spc="95" dirty="0">
                <a:solidFill>
                  <a:srgbClr val="000000"/>
                </a:solidFill>
                <a:latin typeface="Arial" panose="020B0604020202020204" pitchFamily="34" charset="0"/>
                <a:cs typeface="Arial" panose="020B0604020202020204" pitchFamily="34" charset="0"/>
              </a:rPr>
              <a:t> </a:t>
            </a:r>
            <a:r>
              <a:rPr sz="2800" b="1" spc="210" dirty="0">
                <a:solidFill>
                  <a:srgbClr val="000000"/>
                </a:solidFill>
                <a:latin typeface="Arial" panose="020B0604020202020204" pitchFamily="34" charset="0"/>
                <a:cs typeface="Arial" panose="020B0604020202020204" pitchFamily="34" charset="0"/>
              </a:rPr>
              <a:t>REQUIREMENTS</a:t>
            </a:r>
            <a:endParaRPr sz="2800" b="1" dirty="0">
              <a:latin typeface="Arial" panose="020B0604020202020204" pitchFamily="34" charset="0"/>
              <a:cs typeface="Arial" panose="020B0604020202020204" pitchFamily="34" charset="0"/>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29</a:t>
            </a:fld>
            <a:endParaRPr spc="5" dirty="0"/>
          </a:p>
        </p:txBody>
      </p:sp>
      <p:sp>
        <p:nvSpPr>
          <p:cNvPr id="3" name="object 3"/>
          <p:cNvSpPr txBox="1"/>
          <p:nvPr/>
        </p:nvSpPr>
        <p:spPr>
          <a:xfrm>
            <a:off x="1095248" y="1486925"/>
            <a:ext cx="8070215" cy="5552802"/>
          </a:xfrm>
          <a:prstGeom prst="rect">
            <a:avLst/>
          </a:prstGeom>
        </p:spPr>
        <p:txBody>
          <a:bodyPr vert="horz" wrap="square" lIns="0" tIns="12700" rIns="0" bIns="0" rtlCol="0">
            <a:spAutoFit/>
          </a:bodyPr>
          <a:lstStyle/>
          <a:p>
            <a:pPr marL="12700" marR="283210">
              <a:lnSpc>
                <a:spcPct val="100000"/>
              </a:lnSpc>
              <a:spcBef>
                <a:spcPts val="100"/>
              </a:spcBef>
            </a:pPr>
            <a:r>
              <a:rPr spc="195" dirty="0">
                <a:latin typeface="Arial" panose="020B0604020202020204" pitchFamily="34" charset="0"/>
                <a:cs typeface="Arial" panose="020B0604020202020204" pitchFamily="34" charset="0"/>
              </a:rPr>
              <a:t>PLEASE </a:t>
            </a:r>
            <a:r>
              <a:rPr spc="180" dirty="0">
                <a:latin typeface="Arial" panose="020B0604020202020204" pitchFamily="34" charset="0"/>
                <a:cs typeface="Arial" panose="020B0604020202020204" pitchFamily="34" charset="0"/>
              </a:rPr>
              <a:t>NOTE </a:t>
            </a:r>
            <a:r>
              <a:rPr spc="190" dirty="0">
                <a:latin typeface="Arial" panose="020B0604020202020204" pitchFamily="34" charset="0"/>
                <a:cs typeface="Arial" panose="020B0604020202020204" pitchFamily="34" charset="0"/>
              </a:rPr>
              <a:t>THE </a:t>
            </a:r>
            <a:r>
              <a:rPr spc="145" dirty="0">
                <a:latin typeface="Arial" panose="020B0604020202020204" pitchFamily="34" charset="0"/>
                <a:cs typeface="Arial" panose="020B0604020202020204" pitchFamily="34" charset="0"/>
              </a:rPr>
              <a:t>FOLLOWING </a:t>
            </a:r>
            <a:r>
              <a:rPr spc="160" dirty="0">
                <a:latin typeface="Arial" panose="020B0604020202020204" pitchFamily="34" charset="0"/>
                <a:cs typeface="Arial" panose="020B0604020202020204" pitchFamily="34" charset="0"/>
              </a:rPr>
              <a:t>NON-COMPLIANCE </a:t>
            </a:r>
            <a:r>
              <a:rPr spc="155" dirty="0">
                <a:latin typeface="Arial" panose="020B0604020202020204" pitchFamily="34" charset="0"/>
                <a:cs typeface="Arial" panose="020B0604020202020204" pitchFamily="34" charset="0"/>
              </a:rPr>
              <a:t>TO </a:t>
            </a:r>
            <a:r>
              <a:rPr spc="200" dirty="0">
                <a:latin typeface="Arial" panose="020B0604020202020204" pitchFamily="34" charset="0"/>
                <a:cs typeface="Arial" panose="020B0604020202020204" pitchFamily="34" charset="0"/>
              </a:rPr>
              <a:t>BBBEE  </a:t>
            </a:r>
            <a:r>
              <a:rPr spc="185" dirty="0">
                <a:latin typeface="Arial" panose="020B0604020202020204" pitchFamily="34" charset="0"/>
                <a:cs typeface="Arial" panose="020B0604020202020204" pitchFamily="34" charset="0"/>
              </a:rPr>
              <a:t>REQUIREMENTS </a:t>
            </a:r>
            <a:r>
              <a:rPr spc="100" dirty="0">
                <a:latin typeface="Arial" panose="020B0604020202020204" pitchFamily="34" charset="0"/>
                <a:cs typeface="Arial" panose="020B0604020202020204" pitchFamily="34" charset="0"/>
              </a:rPr>
              <a:t>WILL </a:t>
            </a:r>
            <a:r>
              <a:rPr spc="120" dirty="0">
                <a:latin typeface="Arial" panose="020B0604020202020204" pitchFamily="34" charset="0"/>
                <a:cs typeface="Arial" panose="020B0604020202020204" pitchFamily="34" charset="0"/>
              </a:rPr>
              <a:t>LEAD </a:t>
            </a:r>
            <a:r>
              <a:rPr spc="155" dirty="0">
                <a:latin typeface="Arial" panose="020B0604020202020204" pitchFamily="34" charset="0"/>
                <a:cs typeface="Arial" panose="020B0604020202020204" pitchFamily="34" charset="0"/>
              </a:rPr>
              <a:t>TO </a:t>
            </a:r>
            <a:r>
              <a:rPr spc="140" dirty="0">
                <a:latin typeface="Arial" panose="020B0604020202020204" pitchFamily="34" charset="0"/>
                <a:cs typeface="Arial" panose="020B0604020202020204" pitchFamily="34" charset="0"/>
              </a:rPr>
              <a:t>DISQUALIFICATION </a:t>
            </a:r>
            <a:r>
              <a:rPr spc="160" dirty="0">
                <a:latin typeface="Arial" panose="020B0604020202020204" pitchFamily="34" charset="0"/>
                <a:cs typeface="Arial" panose="020B0604020202020204" pitchFamily="34" charset="0"/>
              </a:rPr>
              <a:t>FROM  </a:t>
            </a:r>
            <a:r>
              <a:rPr spc="195" dirty="0">
                <a:latin typeface="Arial" panose="020B0604020202020204" pitchFamily="34" charset="0"/>
                <a:cs typeface="Arial" panose="020B0604020202020204" pitchFamily="34" charset="0"/>
              </a:rPr>
              <a:t>FURTHER</a:t>
            </a:r>
            <a:r>
              <a:rPr spc="140" dirty="0">
                <a:latin typeface="Arial" panose="020B0604020202020204" pitchFamily="34" charset="0"/>
                <a:cs typeface="Arial" panose="020B0604020202020204" pitchFamily="34" charset="0"/>
              </a:rPr>
              <a:t> </a:t>
            </a:r>
            <a:r>
              <a:rPr spc="110" dirty="0">
                <a:latin typeface="Arial" panose="020B0604020202020204" pitchFamily="34" charset="0"/>
                <a:cs typeface="Arial" panose="020B0604020202020204" pitchFamily="34" charset="0"/>
              </a:rPr>
              <a:t>EVALUATION:</a:t>
            </a:r>
            <a:endParaRPr dirty="0">
              <a:latin typeface="Arial" panose="020B0604020202020204" pitchFamily="34" charset="0"/>
              <a:cs typeface="Arial" panose="020B0604020202020204" pitchFamily="34" charset="0"/>
            </a:endParaRPr>
          </a:p>
          <a:p>
            <a:pPr>
              <a:lnSpc>
                <a:spcPct val="100000"/>
              </a:lnSpc>
              <a:spcBef>
                <a:spcPts val="35"/>
              </a:spcBef>
            </a:pPr>
            <a:endParaRPr dirty="0">
              <a:latin typeface="Arial" panose="020B0604020202020204" pitchFamily="34" charset="0"/>
              <a:cs typeface="Arial" panose="020B0604020202020204" pitchFamily="34" charset="0"/>
            </a:endParaRPr>
          </a:p>
          <a:p>
            <a:pPr marL="299085" marR="5080" indent="-286385" algn="just">
              <a:lnSpc>
                <a:spcPct val="100000"/>
              </a:lnSpc>
              <a:buChar char="□"/>
              <a:tabLst>
                <a:tab pos="299720" algn="l"/>
              </a:tabLst>
            </a:pPr>
            <a:r>
              <a:rPr spc="135" dirty="0">
                <a:latin typeface="Arial" panose="020B0604020202020204" pitchFamily="34" charset="0"/>
                <a:cs typeface="Arial" panose="020B0604020202020204" pitchFamily="34" charset="0"/>
              </a:rPr>
              <a:t>For </a:t>
            </a:r>
            <a:r>
              <a:rPr spc="200" dirty="0">
                <a:latin typeface="Arial" panose="020B0604020202020204" pitchFamily="34" charset="0"/>
                <a:cs typeface="Arial" panose="020B0604020202020204" pitchFamily="34" charset="0"/>
              </a:rPr>
              <a:t>a </a:t>
            </a:r>
            <a:r>
              <a:rPr spc="145" dirty="0">
                <a:latin typeface="Arial" panose="020B0604020202020204" pitchFamily="34" charset="0"/>
                <a:cs typeface="Arial" panose="020B0604020202020204" pitchFamily="34" charset="0"/>
              </a:rPr>
              <a:t>start-up </a:t>
            </a:r>
            <a:r>
              <a:rPr spc="180" dirty="0">
                <a:latin typeface="Arial" panose="020B0604020202020204" pitchFamily="34" charset="0"/>
                <a:cs typeface="Arial" panose="020B0604020202020204" pitchFamily="34" charset="0"/>
              </a:rPr>
              <a:t>company </a:t>
            </a:r>
            <a:r>
              <a:rPr spc="185" dirty="0">
                <a:latin typeface="Arial" panose="020B0604020202020204" pitchFamily="34" charset="0"/>
                <a:cs typeface="Arial" panose="020B0604020202020204" pitchFamily="34" charset="0"/>
              </a:rPr>
              <a:t>(business </a:t>
            </a:r>
            <a:r>
              <a:rPr spc="155" dirty="0">
                <a:latin typeface="Arial" panose="020B0604020202020204" pitchFamily="34" charset="0"/>
                <a:cs typeface="Arial" panose="020B0604020202020204" pitchFamily="34" charset="0"/>
              </a:rPr>
              <a:t>registered </a:t>
            </a:r>
            <a:r>
              <a:rPr spc="100" dirty="0">
                <a:latin typeface="Arial" panose="020B0604020202020204" pitchFamily="34" charset="0"/>
                <a:cs typeface="Arial" panose="020B0604020202020204" pitchFamily="34" charset="0"/>
              </a:rPr>
              <a:t>within 12 </a:t>
            </a:r>
            <a:r>
              <a:rPr spc="200" dirty="0">
                <a:latin typeface="Arial" panose="020B0604020202020204" pitchFamily="34" charset="0"/>
                <a:cs typeface="Arial" panose="020B0604020202020204" pitchFamily="34" charset="0"/>
              </a:rPr>
              <a:t>months </a:t>
            </a:r>
            <a:r>
              <a:rPr spc="95" dirty="0">
                <a:latin typeface="Arial" panose="020B0604020202020204" pitchFamily="34" charset="0"/>
                <a:cs typeface="Arial" panose="020B0604020202020204" pitchFamily="34" charset="0"/>
              </a:rPr>
              <a:t>of </a:t>
            </a:r>
            <a:r>
              <a:rPr spc="165" dirty="0">
                <a:latin typeface="Arial" panose="020B0604020202020204" pitchFamily="34" charset="0"/>
                <a:cs typeface="Arial" panose="020B0604020202020204" pitchFamily="34" charset="0"/>
              </a:rPr>
              <a:t>the  tender </a:t>
            </a:r>
            <a:r>
              <a:rPr spc="155" dirty="0">
                <a:latin typeface="Arial" panose="020B0604020202020204" pitchFamily="34" charset="0"/>
                <a:cs typeface="Arial" panose="020B0604020202020204" pitchFamily="34" charset="0"/>
              </a:rPr>
              <a:t>closing </a:t>
            </a:r>
            <a:r>
              <a:rPr spc="130" dirty="0">
                <a:latin typeface="Arial" panose="020B0604020202020204" pitchFamily="34" charset="0"/>
                <a:cs typeface="Arial" panose="020B0604020202020204" pitchFamily="34" charset="0"/>
              </a:rPr>
              <a:t>date); </a:t>
            </a:r>
            <a:r>
              <a:rPr dirty="0">
                <a:latin typeface="Arial" panose="020B0604020202020204" pitchFamily="34" charset="0"/>
                <a:cs typeface="Arial" panose="020B0604020202020204" pitchFamily="34" charset="0"/>
              </a:rPr>
              <a:t>if </a:t>
            </a:r>
            <a:r>
              <a:rPr spc="165" dirty="0">
                <a:latin typeface="Arial" panose="020B0604020202020204" pitchFamily="34" charset="0"/>
                <a:cs typeface="Arial" panose="020B0604020202020204" pitchFamily="34" charset="0"/>
              </a:rPr>
              <a:t>the </a:t>
            </a:r>
            <a:r>
              <a:rPr spc="114" dirty="0">
                <a:latin typeface="Arial" panose="020B0604020202020204" pitchFamily="34" charset="0"/>
                <a:cs typeface="Arial" panose="020B0604020202020204" pitchFamily="34" charset="0"/>
              </a:rPr>
              <a:t>total </a:t>
            </a:r>
            <a:r>
              <a:rPr spc="170" dirty="0">
                <a:latin typeface="Arial" panose="020B0604020202020204" pitchFamily="34" charset="0"/>
                <a:cs typeface="Arial" panose="020B0604020202020204" pitchFamily="34" charset="0"/>
              </a:rPr>
              <a:t>tendered </a:t>
            </a:r>
            <a:r>
              <a:rPr spc="135" dirty="0">
                <a:latin typeface="Arial" panose="020B0604020202020204" pitchFamily="34" charset="0"/>
                <a:cs typeface="Arial" panose="020B0604020202020204" pitchFamily="34" charset="0"/>
              </a:rPr>
              <a:t>price </a:t>
            </a:r>
            <a:r>
              <a:rPr spc="195" dirty="0">
                <a:latin typeface="Arial" panose="020B0604020202020204" pitchFamily="34" charset="0"/>
                <a:cs typeface="Arial" panose="020B0604020202020204" pitchFamily="34" charset="0"/>
              </a:rPr>
              <a:t>exceeds </a:t>
            </a:r>
            <a:r>
              <a:rPr spc="130" dirty="0">
                <a:latin typeface="Arial" panose="020B0604020202020204" pitchFamily="34" charset="0"/>
                <a:cs typeface="Arial" panose="020B0604020202020204" pitchFamily="34" charset="0"/>
              </a:rPr>
              <a:t>R6m </a:t>
            </a:r>
            <a:r>
              <a:rPr spc="170" dirty="0">
                <a:latin typeface="Arial" panose="020B0604020202020204" pitchFamily="34" charset="0"/>
                <a:cs typeface="Arial" panose="020B0604020202020204" pitchFamily="34" charset="0"/>
              </a:rPr>
              <a:t>then </a:t>
            </a:r>
            <a:r>
              <a:rPr spc="160" dirty="0">
                <a:latin typeface="Arial" panose="020B0604020202020204" pitchFamily="34" charset="0"/>
                <a:cs typeface="Arial" panose="020B0604020202020204" pitchFamily="34" charset="0"/>
              </a:rPr>
              <a:t>the  </a:t>
            </a:r>
            <a:r>
              <a:rPr spc="130" dirty="0">
                <a:latin typeface="Arial" panose="020B0604020202020204" pitchFamily="34" charset="0"/>
                <a:cs typeface="Arial" panose="020B0604020202020204" pitchFamily="34" charset="0"/>
              </a:rPr>
              <a:t>Tenderer </a:t>
            </a:r>
            <a:r>
              <a:rPr spc="20" dirty="0">
                <a:latin typeface="Arial" panose="020B0604020202020204" pitchFamily="34" charset="0"/>
                <a:cs typeface="Arial" panose="020B0604020202020204" pitchFamily="34" charset="0"/>
              </a:rPr>
              <a:t>MUST </a:t>
            </a:r>
            <a:r>
              <a:rPr spc="165" dirty="0">
                <a:latin typeface="Arial" panose="020B0604020202020204" pitchFamily="34" charset="0"/>
                <a:cs typeface="Arial" panose="020B0604020202020204" pitchFamily="34" charset="0"/>
              </a:rPr>
              <a:t>submit </a:t>
            </a:r>
            <a:r>
              <a:rPr spc="200" dirty="0">
                <a:latin typeface="Arial" panose="020B0604020202020204" pitchFamily="34" charset="0"/>
                <a:cs typeface="Arial" panose="020B0604020202020204" pitchFamily="34" charset="0"/>
              </a:rPr>
              <a:t>a </a:t>
            </a:r>
            <a:r>
              <a:rPr spc="95" dirty="0">
                <a:latin typeface="Arial" panose="020B0604020202020204" pitchFamily="34" charset="0"/>
                <a:cs typeface="Arial" panose="020B0604020202020204" pitchFamily="34" charset="0"/>
              </a:rPr>
              <a:t>Qualifying </a:t>
            </a:r>
            <a:r>
              <a:rPr spc="110" dirty="0">
                <a:latin typeface="Arial" panose="020B0604020202020204" pitchFamily="34" charset="0"/>
                <a:cs typeface="Arial" panose="020B0604020202020204" pitchFamily="34" charset="0"/>
              </a:rPr>
              <a:t>Small </a:t>
            </a:r>
            <a:r>
              <a:rPr spc="145" dirty="0">
                <a:latin typeface="Arial" panose="020B0604020202020204" pitchFamily="34" charset="0"/>
                <a:cs typeface="Arial" panose="020B0604020202020204" pitchFamily="34" charset="0"/>
              </a:rPr>
              <a:t>Enterprise </a:t>
            </a:r>
            <a:r>
              <a:rPr spc="80" dirty="0">
                <a:latin typeface="Arial" panose="020B0604020202020204" pitchFamily="34" charset="0"/>
                <a:cs typeface="Arial" panose="020B0604020202020204" pitchFamily="34" charset="0"/>
              </a:rPr>
              <a:t>(QSE) </a:t>
            </a:r>
            <a:r>
              <a:rPr spc="95" dirty="0">
                <a:latin typeface="Arial" panose="020B0604020202020204" pitchFamily="34" charset="0"/>
                <a:cs typeface="Arial" panose="020B0604020202020204" pitchFamily="34" charset="0"/>
              </a:rPr>
              <a:t>BBBEE  </a:t>
            </a:r>
            <a:r>
              <a:rPr spc="180" dirty="0">
                <a:latin typeface="Arial" panose="020B0604020202020204" pitchFamily="34" charset="0"/>
                <a:cs typeface="Arial" panose="020B0604020202020204" pitchFamily="34" charset="0"/>
              </a:rPr>
              <a:t>scorecard</a:t>
            </a:r>
            <a:r>
              <a:rPr spc="70" dirty="0">
                <a:latin typeface="Arial" panose="020B0604020202020204" pitchFamily="34" charset="0"/>
                <a:cs typeface="Arial" panose="020B0604020202020204" pitchFamily="34" charset="0"/>
              </a:rPr>
              <a:t> </a:t>
            </a:r>
            <a:r>
              <a:rPr spc="125" dirty="0">
                <a:latin typeface="Arial" panose="020B0604020202020204" pitchFamily="34" charset="0"/>
                <a:cs typeface="Arial" panose="020B0604020202020204" pitchFamily="34" charset="0"/>
              </a:rPr>
              <a:t>(not</a:t>
            </a:r>
            <a:r>
              <a:rPr spc="50" dirty="0">
                <a:latin typeface="Arial" panose="020B0604020202020204" pitchFamily="34" charset="0"/>
                <a:cs typeface="Arial" panose="020B0604020202020204" pitchFamily="34" charset="0"/>
              </a:rPr>
              <a:t> </a:t>
            </a:r>
            <a:r>
              <a:rPr spc="180" dirty="0">
                <a:latin typeface="Arial" panose="020B0604020202020204" pitchFamily="34" charset="0"/>
                <a:cs typeface="Arial" panose="020B0604020202020204" pitchFamily="34" charset="0"/>
              </a:rPr>
              <a:t>sworn</a:t>
            </a:r>
            <a:r>
              <a:rPr spc="40" dirty="0">
                <a:latin typeface="Arial" panose="020B0604020202020204" pitchFamily="34" charset="0"/>
                <a:cs typeface="Arial" panose="020B0604020202020204" pitchFamily="34" charset="0"/>
              </a:rPr>
              <a:t> </a:t>
            </a:r>
            <a:r>
              <a:rPr spc="70" dirty="0">
                <a:latin typeface="Arial" panose="020B0604020202020204" pitchFamily="34" charset="0"/>
                <a:cs typeface="Arial" panose="020B0604020202020204" pitchFamily="34" charset="0"/>
              </a:rPr>
              <a:t>affidavit)</a:t>
            </a:r>
            <a:r>
              <a:rPr spc="8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if</a:t>
            </a:r>
            <a:r>
              <a:rPr spc="50" dirty="0">
                <a:latin typeface="Arial" panose="020B0604020202020204" pitchFamily="34" charset="0"/>
                <a:cs typeface="Arial" panose="020B0604020202020204" pitchFamily="34" charset="0"/>
              </a:rPr>
              <a:t> </a:t>
            </a:r>
            <a:r>
              <a:rPr spc="165" dirty="0">
                <a:latin typeface="Arial" panose="020B0604020202020204" pitchFamily="34" charset="0"/>
                <a:cs typeface="Arial" panose="020B0604020202020204" pitchFamily="34" charset="0"/>
              </a:rPr>
              <a:t>the</a:t>
            </a:r>
            <a:r>
              <a:rPr spc="30" dirty="0">
                <a:latin typeface="Arial" panose="020B0604020202020204" pitchFamily="34" charset="0"/>
                <a:cs typeface="Arial" panose="020B0604020202020204" pitchFamily="34" charset="0"/>
              </a:rPr>
              <a:t> </a:t>
            </a:r>
            <a:r>
              <a:rPr spc="120" dirty="0">
                <a:latin typeface="Arial" panose="020B0604020202020204" pitchFamily="34" charset="0"/>
                <a:cs typeface="Arial" panose="020B0604020202020204" pitchFamily="34" charset="0"/>
              </a:rPr>
              <a:t>total</a:t>
            </a:r>
            <a:r>
              <a:rPr spc="55" dirty="0">
                <a:latin typeface="Arial" panose="020B0604020202020204" pitchFamily="34" charset="0"/>
                <a:cs typeface="Arial" panose="020B0604020202020204" pitchFamily="34" charset="0"/>
              </a:rPr>
              <a:t> </a:t>
            </a:r>
            <a:r>
              <a:rPr spc="170" dirty="0">
                <a:latin typeface="Arial" panose="020B0604020202020204" pitchFamily="34" charset="0"/>
                <a:cs typeface="Arial" panose="020B0604020202020204" pitchFamily="34" charset="0"/>
              </a:rPr>
              <a:t>tendered</a:t>
            </a:r>
            <a:r>
              <a:rPr spc="75" dirty="0">
                <a:latin typeface="Arial" panose="020B0604020202020204" pitchFamily="34" charset="0"/>
                <a:cs typeface="Arial" panose="020B0604020202020204" pitchFamily="34" charset="0"/>
              </a:rPr>
              <a:t> </a:t>
            </a:r>
            <a:r>
              <a:rPr spc="135" dirty="0">
                <a:latin typeface="Arial" panose="020B0604020202020204" pitchFamily="34" charset="0"/>
                <a:cs typeface="Arial" panose="020B0604020202020204" pitchFamily="34" charset="0"/>
              </a:rPr>
              <a:t>price</a:t>
            </a:r>
            <a:r>
              <a:rPr spc="45" dirty="0">
                <a:latin typeface="Arial" panose="020B0604020202020204" pitchFamily="34" charset="0"/>
                <a:cs typeface="Arial" panose="020B0604020202020204" pitchFamily="34" charset="0"/>
              </a:rPr>
              <a:t> </a:t>
            </a:r>
            <a:r>
              <a:rPr spc="150" dirty="0">
                <a:latin typeface="Arial" panose="020B0604020202020204" pitchFamily="34" charset="0"/>
                <a:cs typeface="Arial" panose="020B0604020202020204" pitchFamily="34" charset="0"/>
              </a:rPr>
              <a:t>is</a:t>
            </a:r>
            <a:r>
              <a:rPr spc="45" dirty="0">
                <a:latin typeface="Arial" panose="020B0604020202020204" pitchFamily="34" charset="0"/>
                <a:cs typeface="Arial" panose="020B0604020202020204" pitchFamily="34" charset="0"/>
              </a:rPr>
              <a:t> </a:t>
            </a:r>
            <a:r>
              <a:rPr spc="195" dirty="0">
                <a:latin typeface="Arial" panose="020B0604020202020204" pitchFamily="34" charset="0"/>
                <a:cs typeface="Arial" panose="020B0604020202020204" pitchFamily="34" charset="0"/>
              </a:rPr>
              <a:t>up</a:t>
            </a:r>
            <a:r>
              <a:rPr spc="55" dirty="0">
                <a:latin typeface="Arial" panose="020B0604020202020204" pitchFamily="34" charset="0"/>
                <a:cs typeface="Arial" panose="020B0604020202020204" pitchFamily="34" charset="0"/>
              </a:rPr>
              <a:t> </a:t>
            </a:r>
            <a:r>
              <a:rPr spc="140" dirty="0">
                <a:latin typeface="Arial" panose="020B0604020202020204" pitchFamily="34" charset="0"/>
                <a:cs typeface="Arial" panose="020B0604020202020204" pitchFamily="34" charset="0"/>
              </a:rPr>
              <a:t>to</a:t>
            </a:r>
            <a:r>
              <a:rPr spc="75" dirty="0">
                <a:latin typeface="Arial" panose="020B0604020202020204" pitchFamily="34" charset="0"/>
                <a:cs typeface="Arial" panose="020B0604020202020204" pitchFamily="34" charset="0"/>
              </a:rPr>
              <a:t> </a:t>
            </a:r>
            <a:r>
              <a:rPr spc="100" dirty="0">
                <a:latin typeface="Arial" panose="020B0604020202020204" pitchFamily="34" charset="0"/>
                <a:cs typeface="Arial" panose="020B0604020202020204" pitchFamily="34" charset="0"/>
              </a:rPr>
              <a:t>R25m.</a:t>
            </a:r>
            <a:endParaRPr dirty="0">
              <a:latin typeface="Arial" panose="020B0604020202020204" pitchFamily="34" charset="0"/>
              <a:cs typeface="Arial" panose="020B0604020202020204" pitchFamily="34" charset="0"/>
            </a:endParaRPr>
          </a:p>
          <a:p>
            <a:pPr marL="299085" marR="790575" indent="-286385" algn="just">
              <a:lnSpc>
                <a:spcPct val="100000"/>
              </a:lnSpc>
              <a:buChar char="□"/>
              <a:tabLst>
                <a:tab pos="299720" algn="l"/>
              </a:tabLst>
            </a:pPr>
            <a:r>
              <a:rPr spc="-50" dirty="0">
                <a:latin typeface="Arial" panose="020B0604020202020204" pitchFamily="34" charset="0"/>
                <a:cs typeface="Arial" panose="020B0604020202020204" pitchFamily="34" charset="0"/>
              </a:rPr>
              <a:t>If </a:t>
            </a:r>
            <a:r>
              <a:rPr spc="200" dirty="0">
                <a:latin typeface="Arial" panose="020B0604020202020204" pitchFamily="34" charset="0"/>
                <a:cs typeface="Arial" panose="020B0604020202020204" pitchFamily="34" charset="0"/>
              </a:rPr>
              <a:t>a </a:t>
            </a:r>
            <a:r>
              <a:rPr spc="145" dirty="0">
                <a:latin typeface="Arial" panose="020B0604020202020204" pitchFamily="34" charset="0"/>
                <a:cs typeface="Arial" panose="020B0604020202020204" pitchFamily="34" charset="0"/>
              </a:rPr>
              <a:t>start-up </a:t>
            </a:r>
            <a:r>
              <a:rPr spc="180" dirty="0">
                <a:latin typeface="Arial" panose="020B0604020202020204" pitchFamily="34" charset="0"/>
                <a:cs typeface="Arial" panose="020B0604020202020204" pitchFamily="34" charset="0"/>
              </a:rPr>
              <a:t>company submits </a:t>
            </a:r>
            <a:r>
              <a:rPr spc="200" dirty="0">
                <a:latin typeface="Arial" panose="020B0604020202020204" pitchFamily="34" charset="0"/>
                <a:cs typeface="Arial" panose="020B0604020202020204" pitchFamily="34" charset="0"/>
              </a:rPr>
              <a:t>a </a:t>
            </a:r>
            <a:r>
              <a:rPr spc="135" dirty="0">
                <a:latin typeface="Arial" panose="020B0604020202020204" pitchFamily="34" charset="0"/>
                <a:cs typeface="Arial" panose="020B0604020202020204" pitchFamily="34" charset="0"/>
              </a:rPr>
              <a:t>QSE </a:t>
            </a:r>
            <a:r>
              <a:rPr spc="95" dirty="0">
                <a:latin typeface="Arial" panose="020B0604020202020204" pitchFamily="34" charset="0"/>
                <a:cs typeface="Arial" panose="020B0604020202020204" pitchFamily="34" charset="0"/>
              </a:rPr>
              <a:t>BBBEE </a:t>
            </a:r>
            <a:r>
              <a:rPr spc="114" dirty="0">
                <a:latin typeface="Arial" panose="020B0604020202020204" pitchFamily="34" charset="0"/>
                <a:cs typeface="Arial" panose="020B0604020202020204" pitchFamily="34" charset="0"/>
              </a:rPr>
              <a:t>certificate </a:t>
            </a:r>
            <a:r>
              <a:rPr spc="50" dirty="0">
                <a:latin typeface="Arial" panose="020B0604020202020204" pitchFamily="34" charset="0"/>
                <a:cs typeface="Arial" panose="020B0604020202020204" pitchFamily="34" charset="0"/>
              </a:rPr>
              <a:t>it</a:t>
            </a:r>
            <a:r>
              <a:rPr spc="-229"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MUST  </a:t>
            </a:r>
            <a:r>
              <a:rPr spc="135" dirty="0">
                <a:latin typeface="Arial" panose="020B0604020202020204" pitchFamily="34" charset="0"/>
                <a:cs typeface="Arial" panose="020B0604020202020204" pitchFamily="34" charset="0"/>
              </a:rPr>
              <a:t>indicate</a:t>
            </a:r>
            <a:r>
              <a:rPr spc="25" dirty="0">
                <a:latin typeface="Arial" panose="020B0604020202020204" pitchFamily="34" charset="0"/>
                <a:cs typeface="Arial" panose="020B0604020202020204" pitchFamily="34" charset="0"/>
              </a:rPr>
              <a:t> </a:t>
            </a:r>
            <a:r>
              <a:rPr spc="145" dirty="0">
                <a:latin typeface="Arial" panose="020B0604020202020204" pitchFamily="34" charset="0"/>
                <a:cs typeface="Arial" panose="020B0604020202020204" pitchFamily="34" charset="0"/>
              </a:rPr>
              <a:t>that</a:t>
            </a:r>
            <a:r>
              <a:rPr spc="65" dirty="0">
                <a:latin typeface="Arial" panose="020B0604020202020204" pitchFamily="34" charset="0"/>
                <a:cs typeface="Arial" panose="020B0604020202020204" pitchFamily="34" charset="0"/>
              </a:rPr>
              <a:t> </a:t>
            </a:r>
            <a:r>
              <a:rPr spc="50" dirty="0">
                <a:latin typeface="Arial" panose="020B0604020202020204" pitchFamily="34" charset="0"/>
                <a:cs typeface="Arial" panose="020B0604020202020204" pitchFamily="34" charset="0"/>
              </a:rPr>
              <a:t>it</a:t>
            </a:r>
            <a:r>
              <a:rPr spc="30" dirty="0">
                <a:latin typeface="Arial" panose="020B0604020202020204" pitchFamily="34" charset="0"/>
                <a:cs typeface="Arial" panose="020B0604020202020204" pitchFamily="34" charset="0"/>
              </a:rPr>
              <a:t> </a:t>
            </a:r>
            <a:r>
              <a:rPr spc="150" dirty="0">
                <a:latin typeface="Arial" panose="020B0604020202020204" pitchFamily="34" charset="0"/>
                <a:cs typeface="Arial" panose="020B0604020202020204" pitchFamily="34" charset="0"/>
              </a:rPr>
              <a:t>is</a:t>
            </a:r>
            <a:r>
              <a:rPr spc="60" dirty="0">
                <a:latin typeface="Arial" panose="020B0604020202020204" pitchFamily="34" charset="0"/>
                <a:cs typeface="Arial" panose="020B0604020202020204" pitchFamily="34" charset="0"/>
              </a:rPr>
              <a:t> </a:t>
            </a:r>
            <a:r>
              <a:rPr spc="200" dirty="0">
                <a:latin typeface="Arial" panose="020B0604020202020204" pitchFamily="34" charset="0"/>
                <a:cs typeface="Arial" panose="020B0604020202020204" pitchFamily="34" charset="0"/>
              </a:rPr>
              <a:t>a</a:t>
            </a:r>
            <a:r>
              <a:rPr spc="45" dirty="0">
                <a:latin typeface="Arial" panose="020B0604020202020204" pitchFamily="34" charset="0"/>
                <a:cs typeface="Arial" panose="020B0604020202020204" pitchFamily="34" charset="0"/>
              </a:rPr>
              <a:t> </a:t>
            </a:r>
            <a:r>
              <a:rPr spc="145" dirty="0">
                <a:latin typeface="Arial" panose="020B0604020202020204" pitchFamily="34" charset="0"/>
                <a:cs typeface="Arial" panose="020B0604020202020204" pitchFamily="34" charset="0"/>
              </a:rPr>
              <a:t>start-up</a:t>
            </a:r>
            <a:r>
              <a:rPr spc="50" dirty="0">
                <a:latin typeface="Arial" panose="020B0604020202020204" pitchFamily="34" charset="0"/>
                <a:cs typeface="Arial" panose="020B0604020202020204" pitchFamily="34" charset="0"/>
              </a:rPr>
              <a:t> </a:t>
            </a:r>
            <a:r>
              <a:rPr spc="180" dirty="0">
                <a:latin typeface="Arial" panose="020B0604020202020204" pitchFamily="34" charset="0"/>
                <a:cs typeface="Arial" panose="020B0604020202020204" pitchFamily="34" charset="0"/>
              </a:rPr>
              <a:t>company</a:t>
            </a:r>
            <a:r>
              <a:rPr spc="60" dirty="0">
                <a:latin typeface="Arial" panose="020B0604020202020204" pitchFamily="34" charset="0"/>
                <a:cs typeface="Arial" panose="020B0604020202020204" pitchFamily="34" charset="0"/>
              </a:rPr>
              <a:t> </a:t>
            </a:r>
            <a:r>
              <a:rPr spc="195" dirty="0">
                <a:latin typeface="Arial" panose="020B0604020202020204" pitchFamily="34" charset="0"/>
                <a:cs typeface="Arial" panose="020B0604020202020204" pitchFamily="34" charset="0"/>
              </a:rPr>
              <a:t>on</a:t>
            </a:r>
            <a:r>
              <a:rPr spc="50" dirty="0">
                <a:latin typeface="Arial" panose="020B0604020202020204" pitchFamily="34" charset="0"/>
                <a:cs typeface="Arial" panose="020B0604020202020204" pitchFamily="34" charset="0"/>
              </a:rPr>
              <a:t> </a:t>
            </a:r>
            <a:r>
              <a:rPr spc="160" dirty="0">
                <a:latin typeface="Arial" panose="020B0604020202020204" pitchFamily="34" charset="0"/>
                <a:cs typeface="Arial" panose="020B0604020202020204" pitchFamily="34" charset="0"/>
              </a:rPr>
              <a:t>the</a:t>
            </a:r>
            <a:r>
              <a:rPr spc="65" dirty="0">
                <a:latin typeface="Arial" panose="020B0604020202020204" pitchFamily="34" charset="0"/>
                <a:cs typeface="Arial" panose="020B0604020202020204" pitchFamily="34" charset="0"/>
              </a:rPr>
              <a:t> </a:t>
            </a:r>
            <a:r>
              <a:rPr spc="105" dirty="0">
                <a:latin typeface="Arial" panose="020B0604020202020204" pitchFamily="34" charset="0"/>
                <a:cs typeface="Arial" panose="020B0604020202020204" pitchFamily="34" charset="0"/>
              </a:rPr>
              <a:t>certificate.</a:t>
            </a:r>
            <a:endParaRPr dirty="0">
              <a:latin typeface="Arial" panose="020B0604020202020204" pitchFamily="34" charset="0"/>
              <a:cs typeface="Arial" panose="020B0604020202020204" pitchFamily="34" charset="0"/>
            </a:endParaRPr>
          </a:p>
          <a:p>
            <a:pPr marL="299085" marR="320675" indent="-286385" algn="just">
              <a:lnSpc>
                <a:spcPct val="100000"/>
              </a:lnSpc>
              <a:buChar char="□"/>
              <a:tabLst>
                <a:tab pos="299720" algn="l"/>
              </a:tabLst>
            </a:pPr>
            <a:r>
              <a:rPr spc="135" dirty="0">
                <a:latin typeface="Arial" panose="020B0604020202020204" pitchFamily="34" charset="0"/>
                <a:cs typeface="Arial" panose="020B0604020202020204" pitchFamily="34" charset="0"/>
              </a:rPr>
              <a:t>For </a:t>
            </a:r>
            <a:r>
              <a:rPr spc="160" dirty="0">
                <a:latin typeface="Arial" panose="020B0604020202020204" pitchFamily="34" charset="0"/>
                <a:cs typeface="Arial" panose="020B0604020202020204" pitchFamily="34" charset="0"/>
              </a:rPr>
              <a:t>unincorporated </a:t>
            </a:r>
            <a:r>
              <a:rPr spc="90" dirty="0">
                <a:latin typeface="Arial" panose="020B0604020202020204" pitchFamily="34" charset="0"/>
                <a:cs typeface="Arial" panose="020B0604020202020204" pitchFamily="34" charset="0"/>
              </a:rPr>
              <a:t>JV </a:t>
            </a:r>
            <a:r>
              <a:rPr spc="120" dirty="0">
                <a:latin typeface="Arial" panose="020B0604020202020204" pitchFamily="34" charset="0"/>
                <a:cs typeface="Arial" panose="020B0604020202020204" pitchFamily="34" charset="0"/>
              </a:rPr>
              <a:t>certificates, </a:t>
            </a:r>
            <a:r>
              <a:rPr spc="165" dirty="0">
                <a:latin typeface="Arial" panose="020B0604020202020204" pitchFamily="34" charset="0"/>
                <a:cs typeface="Arial" panose="020B0604020202020204" pitchFamily="34" charset="0"/>
              </a:rPr>
              <a:t>the </a:t>
            </a:r>
            <a:r>
              <a:rPr spc="145" dirty="0">
                <a:latin typeface="Arial" panose="020B0604020202020204" pitchFamily="34" charset="0"/>
                <a:cs typeface="Arial" panose="020B0604020202020204" pitchFamily="34" charset="0"/>
              </a:rPr>
              <a:t>size </a:t>
            </a:r>
            <a:r>
              <a:rPr spc="105" dirty="0">
                <a:latin typeface="Arial" panose="020B0604020202020204" pitchFamily="34" charset="0"/>
                <a:cs typeface="Arial" panose="020B0604020202020204" pitchFamily="34" charset="0"/>
              </a:rPr>
              <a:t>of </a:t>
            </a:r>
            <a:r>
              <a:rPr spc="165" dirty="0">
                <a:latin typeface="Arial" panose="020B0604020202020204" pitchFamily="34" charset="0"/>
                <a:cs typeface="Arial" panose="020B0604020202020204" pitchFamily="34" charset="0"/>
              </a:rPr>
              <a:t>the </a:t>
            </a:r>
            <a:r>
              <a:rPr spc="185" dirty="0">
                <a:latin typeface="Arial" panose="020B0604020202020204" pitchFamily="34" charset="0"/>
                <a:cs typeface="Arial" panose="020B0604020202020204" pitchFamily="34" charset="0"/>
              </a:rPr>
              <a:t>company </a:t>
            </a:r>
            <a:r>
              <a:rPr spc="195" dirty="0">
                <a:latin typeface="Arial" panose="020B0604020202020204" pitchFamily="34" charset="0"/>
                <a:cs typeface="Arial" panose="020B0604020202020204" pitchFamily="34" charset="0"/>
              </a:rPr>
              <a:t>must</a:t>
            </a:r>
            <a:r>
              <a:rPr spc="-270" dirty="0">
                <a:latin typeface="Arial" panose="020B0604020202020204" pitchFamily="34" charset="0"/>
                <a:cs typeface="Arial" panose="020B0604020202020204" pitchFamily="34" charset="0"/>
              </a:rPr>
              <a:t> </a:t>
            </a:r>
            <a:r>
              <a:rPr spc="195" dirty="0">
                <a:latin typeface="Arial" panose="020B0604020202020204" pitchFamily="34" charset="0"/>
                <a:cs typeface="Arial" panose="020B0604020202020204" pitchFamily="34" charset="0"/>
              </a:rPr>
              <a:t>be  </a:t>
            </a:r>
            <a:r>
              <a:rPr spc="140" dirty="0">
                <a:latin typeface="Arial" panose="020B0604020202020204" pitchFamily="34" charset="0"/>
                <a:cs typeface="Arial" panose="020B0604020202020204" pitchFamily="34" charset="0"/>
              </a:rPr>
              <a:t>indicated </a:t>
            </a:r>
            <a:r>
              <a:rPr spc="195" dirty="0">
                <a:latin typeface="Arial" panose="020B0604020202020204" pitchFamily="34" charset="0"/>
                <a:cs typeface="Arial" panose="020B0604020202020204" pitchFamily="34" charset="0"/>
              </a:rPr>
              <a:t>on</a:t>
            </a:r>
            <a:r>
              <a:rPr spc="-285" dirty="0">
                <a:latin typeface="Arial" panose="020B0604020202020204" pitchFamily="34" charset="0"/>
                <a:cs typeface="Arial" panose="020B0604020202020204" pitchFamily="34" charset="0"/>
              </a:rPr>
              <a:t> </a:t>
            </a:r>
            <a:r>
              <a:rPr spc="160" dirty="0">
                <a:latin typeface="Arial" panose="020B0604020202020204" pitchFamily="34" charset="0"/>
                <a:cs typeface="Arial" panose="020B0604020202020204" pitchFamily="34" charset="0"/>
              </a:rPr>
              <a:t>the </a:t>
            </a:r>
            <a:r>
              <a:rPr spc="90" dirty="0">
                <a:latin typeface="Arial" panose="020B0604020202020204" pitchFamily="34" charset="0"/>
                <a:cs typeface="Arial" panose="020B0604020202020204" pitchFamily="34" charset="0"/>
              </a:rPr>
              <a:t>JV </a:t>
            </a:r>
            <a:r>
              <a:rPr spc="114" dirty="0">
                <a:latin typeface="Arial" panose="020B0604020202020204" pitchFamily="34" charset="0"/>
                <a:cs typeface="Arial" panose="020B0604020202020204" pitchFamily="34" charset="0"/>
              </a:rPr>
              <a:t>certificate </a:t>
            </a:r>
            <a:r>
              <a:rPr spc="105" dirty="0">
                <a:latin typeface="Arial" panose="020B0604020202020204" pitchFamily="34" charset="0"/>
                <a:cs typeface="Arial" panose="020B0604020202020204" pitchFamily="34" charset="0"/>
              </a:rPr>
              <a:t>(e.g </a:t>
            </a:r>
            <a:r>
              <a:rPr spc="85" dirty="0">
                <a:latin typeface="Arial" panose="020B0604020202020204" pitchFamily="34" charset="0"/>
                <a:cs typeface="Arial" panose="020B0604020202020204" pitchFamily="34" charset="0"/>
              </a:rPr>
              <a:t>EME,QSE,etc.)</a:t>
            </a:r>
            <a:endParaRPr dirty="0">
              <a:latin typeface="Arial" panose="020B0604020202020204" pitchFamily="34" charset="0"/>
              <a:cs typeface="Arial" panose="020B0604020202020204" pitchFamily="34" charset="0"/>
            </a:endParaRPr>
          </a:p>
          <a:p>
            <a:pPr marL="299085" marR="77470" indent="-286385" algn="just">
              <a:lnSpc>
                <a:spcPct val="100000"/>
              </a:lnSpc>
              <a:buChar char="□"/>
              <a:tabLst>
                <a:tab pos="299720" algn="l"/>
              </a:tabLst>
            </a:pPr>
            <a:r>
              <a:rPr spc="90" dirty="0">
                <a:latin typeface="Arial" panose="020B0604020202020204" pitchFamily="34" charset="0"/>
                <a:cs typeface="Arial" panose="020B0604020202020204" pitchFamily="34" charset="0"/>
              </a:rPr>
              <a:t>JV</a:t>
            </a:r>
            <a:r>
              <a:rPr spc="60" dirty="0">
                <a:latin typeface="Arial" panose="020B0604020202020204" pitchFamily="34" charset="0"/>
                <a:cs typeface="Arial" panose="020B0604020202020204" pitchFamily="34" charset="0"/>
              </a:rPr>
              <a:t> </a:t>
            </a:r>
            <a:r>
              <a:rPr spc="95" dirty="0">
                <a:latin typeface="Arial" panose="020B0604020202020204" pitchFamily="34" charset="0"/>
                <a:cs typeface="Arial" panose="020B0604020202020204" pitchFamily="34" charset="0"/>
              </a:rPr>
              <a:t>BBBEE</a:t>
            </a:r>
            <a:r>
              <a:rPr spc="65" dirty="0">
                <a:latin typeface="Arial" panose="020B0604020202020204" pitchFamily="34" charset="0"/>
                <a:cs typeface="Arial" panose="020B0604020202020204" pitchFamily="34" charset="0"/>
              </a:rPr>
              <a:t> </a:t>
            </a:r>
            <a:r>
              <a:rPr spc="125" dirty="0">
                <a:latin typeface="Arial" panose="020B0604020202020204" pitchFamily="34" charset="0"/>
                <a:cs typeface="Arial" panose="020B0604020202020204" pitchFamily="34" charset="0"/>
              </a:rPr>
              <a:t>certificates</a:t>
            </a:r>
            <a:r>
              <a:rPr spc="65"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MUST</a:t>
            </a:r>
            <a:r>
              <a:rPr spc="75" dirty="0">
                <a:latin typeface="Arial" panose="020B0604020202020204" pitchFamily="34" charset="0"/>
                <a:cs typeface="Arial" panose="020B0604020202020204" pitchFamily="34" charset="0"/>
              </a:rPr>
              <a:t> </a:t>
            </a:r>
            <a:r>
              <a:rPr spc="195" dirty="0">
                <a:latin typeface="Arial" panose="020B0604020202020204" pitchFamily="34" charset="0"/>
                <a:cs typeface="Arial" panose="020B0604020202020204" pitchFamily="34" charset="0"/>
              </a:rPr>
              <a:t>be</a:t>
            </a:r>
            <a:r>
              <a:rPr spc="45" dirty="0">
                <a:latin typeface="Arial" panose="020B0604020202020204" pitchFamily="34" charset="0"/>
                <a:cs typeface="Arial" panose="020B0604020202020204" pitchFamily="34" charset="0"/>
              </a:rPr>
              <a:t> </a:t>
            </a:r>
            <a:r>
              <a:rPr spc="140" dirty="0">
                <a:latin typeface="Arial" panose="020B0604020202020204" pitchFamily="34" charset="0"/>
                <a:cs typeface="Arial" panose="020B0604020202020204" pitchFamily="34" charset="0"/>
              </a:rPr>
              <a:t>project</a:t>
            </a:r>
            <a:r>
              <a:rPr spc="45" dirty="0">
                <a:latin typeface="Arial" panose="020B0604020202020204" pitchFamily="34" charset="0"/>
                <a:cs typeface="Arial" panose="020B0604020202020204" pitchFamily="34" charset="0"/>
              </a:rPr>
              <a:t> </a:t>
            </a:r>
            <a:r>
              <a:rPr spc="135" dirty="0">
                <a:latin typeface="Arial" panose="020B0604020202020204" pitchFamily="34" charset="0"/>
                <a:cs typeface="Arial" panose="020B0604020202020204" pitchFamily="34" charset="0"/>
              </a:rPr>
              <a:t>specific</a:t>
            </a:r>
            <a:r>
              <a:rPr spc="45" dirty="0">
                <a:latin typeface="Arial" panose="020B0604020202020204" pitchFamily="34" charset="0"/>
                <a:cs typeface="Arial" panose="020B0604020202020204" pitchFamily="34" charset="0"/>
              </a:rPr>
              <a:t> </a:t>
            </a:r>
            <a:r>
              <a:rPr spc="110" dirty="0">
                <a:latin typeface="Arial" panose="020B0604020202020204" pitchFamily="34" charset="0"/>
                <a:cs typeface="Arial" panose="020B0604020202020204" pitchFamily="34" charset="0"/>
              </a:rPr>
              <a:t>(e.g</a:t>
            </a:r>
            <a:r>
              <a:rPr spc="40" dirty="0">
                <a:latin typeface="Arial" panose="020B0604020202020204" pitchFamily="34" charset="0"/>
                <a:cs typeface="Arial" panose="020B0604020202020204" pitchFamily="34" charset="0"/>
              </a:rPr>
              <a:t> </a:t>
            </a:r>
            <a:r>
              <a:rPr spc="140" dirty="0">
                <a:latin typeface="Arial" panose="020B0604020202020204" pitchFamily="34" charset="0"/>
                <a:cs typeface="Arial" panose="020B0604020202020204" pitchFamily="34" charset="0"/>
              </a:rPr>
              <a:t>project</a:t>
            </a:r>
            <a:r>
              <a:rPr spc="70" dirty="0">
                <a:latin typeface="Arial" panose="020B0604020202020204" pitchFamily="34" charset="0"/>
                <a:cs typeface="Arial" panose="020B0604020202020204" pitchFamily="34" charset="0"/>
              </a:rPr>
              <a:t> </a:t>
            </a:r>
            <a:r>
              <a:rPr spc="180" dirty="0">
                <a:latin typeface="Arial" panose="020B0604020202020204" pitchFamily="34" charset="0"/>
                <a:cs typeface="Arial" panose="020B0604020202020204" pitchFamily="34" charset="0"/>
              </a:rPr>
              <a:t>number</a:t>
            </a:r>
            <a:r>
              <a:rPr spc="40" dirty="0">
                <a:latin typeface="Arial" panose="020B0604020202020204" pitchFamily="34" charset="0"/>
                <a:cs typeface="Arial" panose="020B0604020202020204" pitchFamily="34" charset="0"/>
              </a:rPr>
              <a:t> </a:t>
            </a:r>
            <a:r>
              <a:rPr spc="155" dirty="0">
                <a:latin typeface="Arial" panose="020B0604020202020204" pitchFamily="34" charset="0"/>
                <a:cs typeface="Arial" panose="020B0604020202020204" pitchFamily="34" charset="0"/>
              </a:rPr>
              <a:t>or  </a:t>
            </a:r>
            <a:r>
              <a:rPr spc="140" dirty="0">
                <a:latin typeface="Arial" panose="020B0604020202020204" pitchFamily="34" charset="0"/>
                <a:cs typeface="Arial" panose="020B0604020202020204" pitchFamily="34" charset="0"/>
              </a:rPr>
              <a:t>description)</a:t>
            </a:r>
            <a:endParaRPr dirty="0">
              <a:latin typeface="Arial" panose="020B0604020202020204" pitchFamily="34" charset="0"/>
              <a:cs typeface="Arial" panose="020B0604020202020204" pitchFamily="34" charset="0"/>
            </a:endParaRPr>
          </a:p>
          <a:p>
            <a:pPr marL="299085" marR="54610" indent="-286385" algn="just">
              <a:lnSpc>
                <a:spcPct val="100000"/>
              </a:lnSpc>
              <a:buChar char="□"/>
              <a:tabLst>
                <a:tab pos="299720" algn="l"/>
              </a:tabLst>
            </a:pPr>
            <a:r>
              <a:rPr spc="70" dirty="0">
                <a:latin typeface="Arial" panose="020B0604020202020204" pitchFamily="34" charset="0"/>
                <a:cs typeface="Arial" panose="020B0604020202020204" pitchFamily="34" charset="0"/>
              </a:rPr>
              <a:t>TENDERERS </a:t>
            </a:r>
            <a:r>
              <a:rPr spc="-50" dirty="0">
                <a:latin typeface="Arial" panose="020B0604020202020204" pitchFamily="34" charset="0"/>
                <a:cs typeface="Arial" panose="020B0604020202020204" pitchFamily="34" charset="0"/>
              </a:rPr>
              <a:t>THAT </a:t>
            </a:r>
            <a:r>
              <a:rPr spc="40" dirty="0">
                <a:latin typeface="Arial" panose="020B0604020202020204" pitchFamily="34" charset="0"/>
                <a:cs typeface="Arial" panose="020B0604020202020204" pitchFamily="34" charset="0"/>
              </a:rPr>
              <a:t>ARE </a:t>
            </a:r>
            <a:r>
              <a:rPr spc="5" dirty="0">
                <a:latin typeface="Arial" panose="020B0604020202020204" pitchFamily="34" charset="0"/>
                <a:cs typeface="Arial" panose="020B0604020202020204" pitchFamily="34" charset="0"/>
              </a:rPr>
              <a:t>SUBMITTING </a:t>
            </a:r>
            <a:r>
              <a:rPr spc="-5" dirty="0">
                <a:latin typeface="Arial" panose="020B0604020202020204" pitchFamily="34" charset="0"/>
                <a:cs typeface="Arial" panose="020B0604020202020204" pitchFamily="34" charset="0"/>
              </a:rPr>
              <a:t>A </a:t>
            </a:r>
            <a:r>
              <a:rPr spc="80" dirty="0">
                <a:latin typeface="Arial" panose="020B0604020202020204" pitchFamily="34" charset="0"/>
                <a:cs typeface="Arial" panose="020B0604020202020204" pitchFamily="34" charset="0"/>
              </a:rPr>
              <a:t>SWORN </a:t>
            </a:r>
            <a:r>
              <a:rPr spc="-40" dirty="0">
                <a:latin typeface="Arial" panose="020B0604020202020204" pitchFamily="34" charset="0"/>
                <a:cs typeface="Arial" panose="020B0604020202020204" pitchFamily="34" charset="0"/>
              </a:rPr>
              <a:t>AFFIDAVIT </a:t>
            </a:r>
            <a:r>
              <a:rPr spc="75" dirty="0">
                <a:latin typeface="Arial" panose="020B0604020202020204" pitchFamily="34" charset="0"/>
                <a:cs typeface="Arial" panose="020B0604020202020204" pitchFamily="34" charset="0"/>
              </a:rPr>
              <a:t>AS </a:t>
            </a:r>
            <a:r>
              <a:rPr spc="114" dirty="0">
                <a:latin typeface="Arial" panose="020B0604020202020204" pitchFamily="34" charset="0"/>
                <a:cs typeface="Arial" panose="020B0604020202020204" pitchFamily="34" charset="0"/>
              </a:rPr>
              <a:t>PR</a:t>
            </a:r>
            <a:r>
              <a:rPr lang="en-US" spc="114" dirty="0">
                <a:latin typeface="Arial" panose="020B0604020202020204" pitchFamily="34" charset="0"/>
                <a:cs typeface="Arial" panose="020B0604020202020204" pitchFamily="34" charset="0"/>
              </a:rPr>
              <a:t>O</a:t>
            </a:r>
            <a:r>
              <a:rPr spc="114" dirty="0">
                <a:latin typeface="Arial" panose="020B0604020202020204" pitchFamily="34" charset="0"/>
                <a:cs typeface="Arial" panose="020B0604020202020204" pitchFamily="34" charset="0"/>
              </a:rPr>
              <a:t>OF  </a:t>
            </a:r>
            <a:r>
              <a:rPr spc="100" dirty="0">
                <a:latin typeface="Arial" panose="020B0604020202020204" pitchFamily="34" charset="0"/>
                <a:cs typeface="Arial" panose="020B0604020202020204" pitchFamily="34" charset="0"/>
              </a:rPr>
              <a:t>OF </a:t>
            </a:r>
            <a:r>
              <a:rPr spc="90" dirty="0">
                <a:latin typeface="Arial" panose="020B0604020202020204" pitchFamily="34" charset="0"/>
                <a:cs typeface="Arial" panose="020B0604020202020204" pitchFamily="34" charset="0"/>
              </a:rPr>
              <a:t>BBBEE </a:t>
            </a:r>
            <a:r>
              <a:rPr spc="10" dirty="0">
                <a:latin typeface="Arial" panose="020B0604020202020204" pitchFamily="34" charset="0"/>
                <a:cs typeface="Arial" panose="020B0604020202020204" pitchFamily="34" charset="0"/>
              </a:rPr>
              <a:t>STATUS </a:t>
            </a:r>
            <a:r>
              <a:rPr spc="20" dirty="0">
                <a:latin typeface="Arial" panose="020B0604020202020204" pitchFamily="34" charset="0"/>
                <a:cs typeface="Arial" panose="020B0604020202020204" pitchFamily="34" charset="0"/>
              </a:rPr>
              <a:t>MUST </a:t>
            </a:r>
            <a:r>
              <a:rPr spc="90" dirty="0">
                <a:latin typeface="Arial" panose="020B0604020202020204" pitchFamily="34" charset="0"/>
                <a:cs typeface="Arial" panose="020B0604020202020204" pitchFamily="34" charset="0"/>
              </a:rPr>
              <a:t>USE </a:t>
            </a:r>
            <a:r>
              <a:rPr spc="30" dirty="0">
                <a:latin typeface="Arial" panose="020B0604020202020204" pitchFamily="34" charset="0"/>
                <a:cs typeface="Arial" panose="020B0604020202020204" pitchFamily="34" charset="0"/>
              </a:rPr>
              <a:t>THE </a:t>
            </a:r>
            <a:r>
              <a:rPr spc="80" dirty="0">
                <a:latin typeface="Arial" panose="020B0604020202020204" pitchFamily="34" charset="0"/>
                <a:cs typeface="Arial" panose="020B0604020202020204" pitchFamily="34" charset="0"/>
              </a:rPr>
              <a:t>ACSC </a:t>
            </a:r>
            <a:r>
              <a:rPr spc="10" dirty="0">
                <a:latin typeface="Arial" panose="020B0604020202020204" pitchFamily="34" charset="0"/>
                <a:cs typeface="Arial" panose="020B0604020202020204" pitchFamily="34" charset="0"/>
              </a:rPr>
              <a:t>TEMPLATE </a:t>
            </a:r>
            <a:r>
              <a:rPr spc="65" dirty="0">
                <a:latin typeface="Arial" panose="020B0604020202020204" pitchFamily="34" charset="0"/>
                <a:cs typeface="Arial" panose="020B0604020202020204" pitchFamily="34" charset="0"/>
              </a:rPr>
              <a:t>AS </a:t>
            </a:r>
            <a:r>
              <a:rPr spc="35" dirty="0">
                <a:latin typeface="Arial" panose="020B0604020202020204" pitchFamily="34" charset="0"/>
                <a:cs typeface="Arial" panose="020B0604020202020204" pitchFamily="34" charset="0"/>
              </a:rPr>
              <a:t>PROVIDED  </a:t>
            </a:r>
            <a:r>
              <a:rPr spc="-50" dirty="0">
                <a:latin typeface="Arial" panose="020B0604020202020204" pitchFamily="34" charset="0"/>
                <a:cs typeface="Arial" panose="020B0604020202020204" pitchFamily="34" charset="0"/>
              </a:rPr>
              <a:t>IN </a:t>
            </a:r>
            <a:r>
              <a:rPr spc="30" dirty="0">
                <a:latin typeface="Arial" panose="020B0604020202020204" pitchFamily="34" charset="0"/>
                <a:cs typeface="Arial" panose="020B0604020202020204" pitchFamily="34" charset="0"/>
              </a:rPr>
              <a:t>THE </a:t>
            </a:r>
            <a:r>
              <a:rPr dirty="0">
                <a:latin typeface="Arial" panose="020B0604020202020204" pitchFamily="34" charset="0"/>
                <a:cs typeface="Arial" panose="020B0604020202020204" pitchFamily="34" charset="0"/>
              </a:rPr>
              <a:t>NEXT </a:t>
            </a:r>
            <a:r>
              <a:rPr spc="40" dirty="0">
                <a:latin typeface="Arial" panose="020B0604020202020204" pitchFamily="34" charset="0"/>
                <a:cs typeface="Arial" panose="020B0604020202020204" pitchFamily="34" charset="0"/>
              </a:rPr>
              <a:t>SLIDE. </a:t>
            </a:r>
            <a:r>
              <a:rPr spc="5" dirty="0">
                <a:latin typeface="Arial" panose="020B0604020202020204" pitchFamily="34" charset="0"/>
                <a:cs typeface="Arial" panose="020B0604020202020204" pitchFamily="34" charset="0"/>
              </a:rPr>
              <a:t>FAILURE </a:t>
            </a:r>
            <a:r>
              <a:rPr spc="35" dirty="0">
                <a:latin typeface="Arial" panose="020B0604020202020204" pitchFamily="34" charset="0"/>
                <a:cs typeface="Arial" panose="020B0604020202020204" pitchFamily="34" charset="0"/>
              </a:rPr>
              <a:t>TO </a:t>
            </a:r>
            <a:r>
              <a:rPr spc="90" dirty="0">
                <a:latin typeface="Arial" panose="020B0604020202020204" pitchFamily="34" charset="0"/>
                <a:cs typeface="Arial" panose="020B0604020202020204" pitchFamily="34" charset="0"/>
              </a:rPr>
              <a:t>USE </a:t>
            </a:r>
            <a:r>
              <a:rPr spc="20" dirty="0">
                <a:latin typeface="Arial" panose="020B0604020202020204" pitchFamily="34" charset="0"/>
                <a:cs typeface="Arial" panose="020B0604020202020204" pitchFamily="34" charset="0"/>
              </a:rPr>
              <a:t>THIS </a:t>
            </a:r>
            <a:r>
              <a:rPr spc="10" dirty="0">
                <a:latin typeface="Arial" panose="020B0604020202020204" pitchFamily="34" charset="0"/>
                <a:cs typeface="Arial" panose="020B0604020202020204" pitchFamily="34" charset="0"/>
              </a:rPr>
              <a:t>TEMPLATE </a:t>
            </a:r>
            <a:r>
              <a:rPr spc="-25" dirty="0">
                <a:latin typeface="Arial" panose="020B0604020202020204" pitchFamily="34" charset="0"/>
                <a:cs typeface="Arial" panose="020B0604020202020204" pitchFamily="34" charset="0"/>
              </a:rPr>
              <a:t>WILL </a:t>
            </a:r>
            <a:r>
              <a:rPr spc="40" dirty="0">
                <a:latin typeface="Arial" panose="020B0604020202020204" pitchFamily="34" charset="0"/>
                <a:cs typeface="Arial" panose="020B0604020202020204" pitchFamily="34" charset="0"/>
              </a:rPr>
              <a:t>RESULT  </a:t>
            </a:r>
            <a:r>
              <a:rPr spc="-50" dirty="0">
                <a:latin typeface="Arial" panose="020B0604020202020204" pitchFamily="34" charset="0"/>
                <a:cs typeface="Arial" panose="020B0604020202020204" pitchFamily="34" charset="0"/>
              </a:rPr>
              <a:t>IN </a:t>
            </a:r>
            <a:r>
              <a:rPr spc="-5" dirty="0">
                <a:latin typeface="Arial" panose="020B0604020202020204" pitchFamily="34" charset="0"/>
                <a:cs typeface="Arial" panose="020B0604020202020204" pitchFamily="34" charset="0"/>
              </a:rPr>
              <a:t>DISQUALIFICATION </a:t>
            </a:r>
            <a:r>
              <a:rPr spc="45" dirty="0">
                <a:latin typeface="Arial" panose="020B0604020202020204" pitchFamily="34" charset="0"/>
                <a:cs typeface="Arial" panose="020B0604020202020204" pitchFamily="34" charset="0"/>
              </a:rPr>
              <a:t>FROM </a:t>
            </a:r>
            <a:r>
              <a:rPr spc="50" dirty="0">
                <a:latin typeface="Arial" panose="020B0604020202020204" pitchFamily="34" charset="0"/>
                <a:cs typeface="Arial" panose="020B0604020202020204" pitchFamily="34" charset="0"/>
              </a:rPr>
              <a:t>FURTHER</a:t>
            </a:r>
            <a:r>
              <a:rPr spc="280"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EVALUATION.</a:t>
            </a:r>
            <a:endParaRPr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88F5AF-B877-441F-B7F2-59E75E42A68D}"/>
              </a:ext>
            </a:extLst>
          </p:cNvPr>
          <p:cNvGraphicFramePr>
            <a:graphicFrameLocks noGrp="1"/>
          </p:cNvGraphicFramePr>
          <p:nvPr>
            <p:extLst>
              <p:ext uri="{D42A27DB-BD31-4B8C-83A1-F6EECF244321}">
                <p14:modId xmlns:p14="http://schemas.microsoft.com/office/powerpoint/2010/main" val="3294798620"/>
              </p:ext>
            </p:extLst>
          </p:nvPr>
        </p:nvGraphicFramePr>
        <p:xfrm>
          <a:off x="1372218" y="2209800"/>
          <a:ext cx="7313963" cy="3891622"/>
        </p:xfrm>
        <a:graphic>
          <a:graphicData uri="http://schemas.openxmlformats.org/drawingml/2006/table">
            <a:tbl>
              <a:tblPr firstRow="1" bandRow="1">
                <a:tableStyleId>{5940675A-B579-460E-94D1-54222C63F5DA}</a:tableStyleId>
              </a:tblPr>
              <a:tblGrid>
                <a:gridCol w="4581707">
                  <a:extLst>
                    <a:ext uri="{9D8B030D-6E8A-4147-A177-3AD203B41FA5}">
                      <a16:colId xmlns:a16="http://schemas.microsoft.com/office/drawing/2014/main" val="20000"/>
                    </a:ext>
                  </a:extLst>
                </a:gridCol>
                <a:gridCol w="2732256">
                  <a:extLst>
                    <a:ext uri="{9D8B030D-6E8A-4147-A177-3AD203B41FA5}">
                      <a16:colId xmlns:a16="http://schemas.microsoft.com/office/drawing/2014/main" val="20001"/>
                    </a:ext>
                  </a:extLst>
                </a:gridCol>
              </a:tblGrid>
              <a:tr h="2313432">
                <a:tc>
                  <a:txBody>
                    <a:bodyPr/>
                    <a:lstStyle/>
                    <a:p>
                      <a:r>
                        <a:rPr lang="en-ZA" sz="2000" b="0" dirty="0">
                          <a:latin typeface="Arial" panose="020B0604020202020204" pitchFamily="34" charset="0"/>
                          <a:cs typeface="Arial" panose="020B0604020202020204" pitchFamily="34" charset="0"/>
                        </a:rPr>
                        <a:t>SUBMISSION OF FORM A1.1</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300" kern="1200" dirty="0">
                          <a:solidFill>
                            <a:srgbClr val="FF0000"/>
                          </a:solidFill>
                          <a:effectLst/>
                          <a:latin typeface="Arial" panose="020B0604020202020204" pitchFamily="34" charset="0"/>
                          <a:ea typeface="+mn-ea"/>
                          <a:cs typeface="Arial" panose="020B0604020202020204" pitchFamily="34" charset="0"/>
                        </a:rPr>
                        <a:t>Tenderers must submit, via email, the duly completed Form A1.1 Certificate of Intention to Submit a Tender within seven (7) days from the tender advertisement date.  Failure to submit this certificate would result in the tenderer not receiving addenda or additional issued information and may result in the tenderer being non-responsive.</a:t>
                      </a:r>
                    </a:p>
                    <a:p>
                      <a:endParaRPr lang="en-ZA" sz="2000" b="1" dirty="0">
                        <a:latin typeface="Arial" panose="020B0604020202020204" pitchFamily="34" charset="0"/>
                        <a:cs typeface="Arial" panose="020B0604020202020204" pitchFamily="34" charset="0"/>
                      </a:endParaRPr>
                    </a:p>
                  </a:txBody>
                  <a:tcPr marL="100584" marR="100584" marT="50292" marB="50292"/>
                </a:tc>
                <a:tc>
                  <a:txBody>
                    <a:bodyPr/>
                    <a:lstStyle/>
                    <a:p>
                      <a:pPr algn="ctr"/>
                      <a:endParaRPr lang="en-ZA" sz="2000" b="1" kern="1200" dirty="0">
                        <a:solidFill>
                          <a:schemeClr val="tx1"/>
                        </a:solidFill>
                        <a:effectLst/>
                        <a:latin typeface="Arial" panose="020B0604020202020204" pitchFamily="34" charset="0"/>
                        <a:ea typeface="+mn-ea"/>
                        <a:cs typeface="Arial" panose="020B0604020202020204" pitchFamily="34" charset="0"/>
                      </a:endParaRPr>
                    </a:p>
                    <a:p>
                      <a:pPr algn="ctr"/>
                      <a:endParaRPr lang="en-ZA" sz="2000" b="1" kern="1200" dirty="0">
                        <a:solidFill>
                          <a:schemeClr val="tx1"/>
                        </a:solidFill>
                        <a:effectLst/>
                        <a:latin typeface="Arial" panose="020B0604020202020204" pitchFamily="34" charset="0"/>
                        <a:ea typeface="+mn-ea"/>
                        <a:cs typeface="Arial" panose="020B0604020202020204" pitchFamily="34" charset="0"/>
                      </a:endParaRPr>
                    </a:p>
                    <a:p>
                      <a:pPr algn="l"/>
                      <a:r>
                        <a:rPr lang="en-ZA" sz="2000" b="1" kern="1200" dirty="0">
                          <a:solidFill>
                            <a:schemeClr val="tx1"/>
                          </a:solidFill>
                          <a:effectLst/>
                          <a:latin typeface="Arial" panose="020B0604020202020204" pitchFamily="34" charset="0"/>
                          <a:ea typeface="+mn-ea"/>
                          <a:cs typeface="Arial" panose="020B0604020202020204" pitchFamily="34" charset="0"/>
                        </a:rPr>
                        <a:t>25 MAY 2026</a:t>
                      </a:r>
                    </a:p>
                  </a:txBody>
                  <a:tcPr marL="100584" marR="100584" marT="50292" marB="50292"/>
                </a:tc>
                <a:extLst>
                  <a:ext uri="{0D108BD9-81ED-4DB2-BD59-A6C34878D82A}">
                    <a16:rowId xmlns:a16="http://schemas.microsoft.com/office/drawing/2014/main" val="10002"/>
                  </a:ext>
                </a:extLst>
              </a:tr>
              <a:tr h="704088">
                <a:tc>
                  <a:txBody>
                    <a:bodyPr/>
                    <a:lstStyle/>
                    <a:p>
                      <a:r>
                        <a:rPr lang="en-ZA" sz="2000" b="0" dirty="0">
                          <a:latin typeface="Arial" panose="020B0604020202020204" pitchFamily="34" charset="0"/>
                          <a:cs typeface="Arial" panose="020B0604020202020204" pitchFamily="34" charset="0"/>
                        </a:rPr>
                        <a:t>LAST SUBMISSION OF QUERIES</a:t>
                      </a:r>
                    </a:p>
                    <a:p>
                      <a:endParaRPr lang="en-ZA" sz="2000" b="0" dirty="0">
                        <a:latin typeface="Arial" panose="020B0604020202020204" pitchFamily="34" charset="0"/>
                        <a:cs typeface="Arial" panose="020B0604020202020204" pitchFamily="34" charset="0"/>
                      </a:endParaRPr>
                    </a:p>
                  </a:txBody>
                  <a:tcPr marL="100584" marR="100584" marT="50292" marB="5029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1" dirty="0">
                          <a:solidFill>
                            <a:schemeClr val="tx1"/>
                          </a:solidFill>
                          <a:latin typeface="Arial" panose="020B0604020202020204" pitchFamily="34" charset="0"/>
                          <a:cs typeface="Arial" panose="020B0604020202020204" pitchFamily="34" charset="0"/>
                        </a:rPr>
                        <a:t>3 JUNE 2026</a:t>
                      </a:r>
                    </a:p>
                  </a:txBody>
                  <a:tcPr marL="100584" marR="100584" marT="50292" marB="50292"/>
                </a:tc>
                <a:extLst>
                  <a:ext uri="{0D108BD9-81ED-4DB2-BD59-A6C34878D82A}">
                    <a16:rowId xmlns:a16="http://schemas.microsoft.com/office/drawing/2014/main" val="260815434"/>
                  </a:ext>
                </a:extLst>
              </a:tr>
              <a:tr h="868006">
                <a:tc>
                  <a:txBody>
                    <a:bodyPr/>
                    <a:lstStyle/>
                    <a:p>
                      <a:r>
                        <a:rPr lang="en-US" sz="2000" b="0" dirty="0">
                          <a:latin typeface="Arial" panose="020B0604020202020204" pitchFamily="34" charset="0"/>
                          <a:cs typeface="Arial" panose="020B0604020202020204" pitchFamily="34" charset="0"/>
                        </a:rPr>
                        <a:t>TENDER CLOSING DATE</a:t>
                      </a:r>
                      <a:endParaRPr lang="en-ZA" sz="2000" b="0" dirty="0">
                        <a:latin typeface="Arial" panose="020B0604020202020204" pitchFamily="34" charset="0"/>
                        <a:cs typeface="Arial" panose="020B0604020202020204" pitchFamily="34" charset="0"/>
                      </a:endParaRPr>
                    </a:p>
                  </a:txBody>
                  <a:tcPr marL="100584" marR="100584" marT="50292" marB="50292"/>
                </a:tc>
                <a:tc>
                  <a:txBody>
                    <a:bodyPr/>
                    <a:lstStyle/>
                    <a:p>
                      <a:r>
                        <a:rPr lang="en-ZA" sz="2000" b="1" dirty="0">
                          <a:solidFill>
                            <a:schemeClr val="tx1"/>
                          </a:solidFill>
                          <a:latin typeface="Arial" panose="020B0604020202020204" pitchFamily="34" charset="0"/>
                          <a:cs typeface="Arial" panose="020B0604020202020204" pitchFamily="34" charset="0"/>
                        </a:rPr>
                        <a:t>19 JUNE 2026</a:t>
                      </a:r>
                    </a:p>
                  </a:txBody>
                  <a:tcPr marL="100584" marR="100584" marT="50292" marB="50292"/>
                </a:tc>
                <a:extLst>
                  <a:ext uri="{0D108BD9-81ED-4DB2-BD59-A6C34878D82A}">
                    <a16:rowId xmlns:a16="http://schemas.microsoft.com/office/drawing/2014/main" val="1581412361"/>
                  </a:ext>
                </a:extLst>
              </a:tr>
            </a:tbl>
          </a:graphicData>
        </a:graphic>
      </p:graphicFrame>
      <p:sp>
        <p:nvSpPr>
          <p:cNvPr id="2" name="TextBox 1">
            <a:extLst>
              <a:ext uri="{FF2B5EF4-FFF2-40B4-BE49-F238E27FC236}">
                <a16:creationId xmlns:a16="http://schemas.microsoft.com/office/drawing/2014/main" id="{0216455B-54DE-D769-F66D-3555E2B72704}"/>
              </a:ext>
            </a:extLst>
          </p:cNvPr>
          <p:cNvSpPr txBox="1"/>
          <p:nvPr/>
        </p:nvSpPr>
        <p:spPr>
          <a:xfrm>
            <a:off x="3009900" y="381000"/>
            <a:ext cx="4038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IMPORTANT DATES</a:t>
            </a:r>
            <a:endParaRPr lang="en-Z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71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0056" y="842287"/>
            <a:ext cx="5416744" cy="444352"/>
          </a:xfrm>
          <a:prstGeom prst="rect">
            <a:avLst/>
          </a:prstGeom>
        </p:spPr>
        <p:txBody>
          <a:bodyPr vert="horz" wrap="square" lIns="0" tIns="13335" rIns="0" bIns="0" rtlCol="0">
            <a:spAutoFit/>
          </a:bodyPr>
          <a:lstStyle/>
          <a:p>
            <a:pPr marL="12700">
              <a:lnSpc>
                <a:spcPct val="100000"/>
              </a:lnSpc>
              <a:spcBef>
                <a:spcPts val="105"/>
              </a:spcBef>
            </a:pPr>
            <a:r>
              <a:rPr sz="2800" b="1" spc="155" dirty="0">
                <a:solidFill>
                  <a:srgbClr val="000000"/>
                </a:solidFill>
                <a:latin typeface="Arial" panose="020B0604020202020204" pitchFamily="34" charset="0"/>
                <a:cs typeface="Arial" panose="020B0604020202020204" pitchFamily="34" charset="0"/>
              </a:rPr>
              <a:t>FINANCIAL</a:t>
            </a:r>
            <a:r>
              <a:rPr sz="2800" b="1" spc="65" dirty="0">
                <a:solidFill>
                  <a:srgbClr val="000000"/>
                </a:solidFill>
                <a:latin typeface="Arial" panose="020B0604020202020204" pitchFamily="34" charset="0"/>
                <a:cs typeface="Arial" panose="020B0604020202020204" pitchFamily="34" charset="0"/>
              </a:rPr>
              <a:t> </a:t>
            </a:r>
            <a:r>
              <a:rPr sz="2800" b="1" spc="130" dirty="0">
                <a:solidFill>
                  <a:srgbClr val="000000"/>
                </a:solidFill>
                <a:latin typeface="Arial" panose="020B0604020202020204" pitchFamily="34" charset="0"/>
                <a:cs typeface="Arial" panose="020B0604020202020204" pitchFamily="34" charset="0"/>
              </a:rPr>
              <a:t>EVALUATION</a:t>
            </a:r>
            <a:endParaRPr sz="2800" b="1" dirty="0">
              <a:latin typeface="Arial" panose="020B0604020202020204" pitchFamily="34" charset="0"/>
              <a:cs typeface="Arial" panose="020B0604020202020204" pitchFamily="34" charset="0"/>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30</a:t>
            </a:fld>
            <a:endParaRPr spc="5" dirty="0"/>
          </a:p>
        </p:txBody>
      </p:sp>
      <p:sp>
        <p:nvSpPr>
          <p:cNvPr id="3" name="object 3"/>
          <p:cNvSpPr txBox="1"/>
          <p:nvPr/>
        </p:nvSpPr>
        <p:spPr>
          <a:xfrm>
            <a:off x="1676401" y="1410688"/>
            <a:ext cx="7239000" cy="5288627"/>
          </a:xfrm>
          <a:prstGeom prst="rect">
            <a:avLst/>
          </a:prstGeom>
        </p:spPr>
        <p:txBody>
          <a:bodyPr vert="horz" wrap="square" lIns="0" tIns="12700" rIns="0" bIns="0" rtlCol="0">
            <a:spAutoFit/>
          </a:bodyPr>
          <a:lstStyle/>
          <a:p>
            <a:pPr marL="12700" algn="just">
              <a:lnSpc>
                <a:spcPct val="100000"/>
              </a:lnSpc>
              <a:spcBef>
                <a:spcPts val="100"/>
              </a:spcBef>
            </a:pPr>
            <a:r>
              <a:rPr spc="-30" dirty="0">
                <a:latin typeface="Arial" panose="020B0604020202020204" pitchFamily="34" charset="0"/>
                <a:cs typeface="Arial" panose="020B0604020202020204" pitchFamily="34" charset="0"/>
              </a:rPr>
              <a:t>The</a:t>
            </a:r>
            <a:r>
              <a:rPr spc="-35"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procedure</a:t>
            </a:r>
            <a:r>
              <a:rPr spc="-1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for</a:t>
            </a:r>
            <a:r>
              <a:rPr spc="-55" dirty="0">
                <a:latin typeface="Arial" panose="020B0604020202020204" pitchFamily="34" charset="0"/>
                <a:cs typeface="Arial" panose="020B0604020202020204" pitchFamily="34" charset="0"/>
              </a:rPr>
              <a:t> </a:t>
            </a:r>
            <a:r>
              <a:rPr spc="75" dirty="0">
                <a:latin typeface="Arial" panose="020B0604020202020204" pitchFamily="34" charset="0"/>
                <a:cs typeface="Arial" panose="020B0604020202020204" pitchFamily="34" charset="0"/>
              </a:rPr>
              <a:t>the</a:t>
            </a:r>
            <a:r>
              <a:rPr spc="-3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evaluation</a:t>
            </a:r>
            <a:r>
              <a:rPr spc="-4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of</a:t>
            </a:r>
            <a:r>
              <a:rPr spc="-2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responsive</a:t>
            </a:r>
            <a:r>
              <a:rPr spc="-50"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tenders</a:t>
            </a:r>
            <a:r>
              <a:rPr spc="-15"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is</a:t>
            </a:r>
            <a:r>
              <a:rPr spc="-35" dirty="0">
                <a:latin typeface="Arial" panose="020B0604020202020204" pitchFamily="34" charset="0"/>
                <a:cs typeface="Arial" panose="020B0604020202020204" pitchFamily="34" charset="0"/>
              </a:rPr>
              <a:t> </a:t>
            </a:r>
            <a:r>
              <a:rPr spc="40" dirty="0">
                <a:latin typeface="Arial" panose="020B0604020202020204" pitchFamily="34" charset="0"/>
                <a:cs typeface="Arial" panose="020B0604020202020204" pitchFamily="34" charset="0"/>
              </a:rPr>
              <a:t>Method</a:t>
            </a:r>
            <a:r>
              <a:rPr spc="-3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3.</a:t>
            </a:r>
            <a:endParaRPr lang="en-US" spc="5" dirty="0">
              <a:latin typeface="Arial" panose="020B0604020202020204" pitchFamily="34" charset="0"/>
              <a:cs typeface="Arial" panose="020B0604020202020204" pitchFamily="34" charset="0"/>
            </a:endParaRPr>
          </a:p>
          <a:p>
            <a:pPr marL="12700" algn="just">
              <a:lnSpc>
                <a:spcPct val="100000"/>
              </a:lnSpc>
              <a:spcBef>
                <a:spcPts val="100"/>
              </a:spcBef>
            </a:pPr>
            <a:endParaRPr dirty="0">
              <a:latin typeface="Arial" panose="020B0604020202020204" pitchFamily="34" charset="0"/>
              <a:cs typeface="Arial" panose="020B0604020202020204" pitchFamily="34" charset="0"/>
            </a:endParaRPr>
          </a:p>
          <a:p>
            <a:pPr marL="12700" marR="431800" algn="just">
              <a:lnSpc>
                <a:spcPct val="100000"/>
              </a:lnSpc>
            </a:pPr>
            <a:r>
              <a:rPr spc="-105" dirty="0">
                <a:latin typeface="Arial" panose="020B0604020202020204" pitchFamily="34" charset="0"/>
                <a:cs typeface="Arial" panose="020B0604020202020204" pitchFamily="34" charset="0"/>
              </a:rPr>
              <a:t>If</a:t>
            </a:r>
            <a:r>
              <a:rPr spc="-25"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two</a:t>
            </a:r>
            <a:r>
              <a:rPr spc="-45" dirty="0">
                <a:latin typeface="Arial" panose="020B0604020202020204" pitchFamily="34" charset="0"/>
                <a:cs typeface="Arial" panose="020B0604020202020204" pitchFamily="34" charset="0"/>
              </a:rPr>
              <a:t> </a:t>
            </a:r>
            <a:r>
              <a:rPr spc="40" dirty="0">
                <a:latin typeface="Arial" panose="020B0604020202020204" pitchFamily="34" charset="0"/>
                <a:cs typeface="Arial" panose="020B0604020202020204" pitchFamily="34" charset="0"/>
              </a:rPr>
              <a:t>or</a:t>
            </a:r>
            <a:r>
              <a:rPr spc="-30" dirty="0">
                <a:latin typeface="Arial" panose="020B0604020202020204" pitchFamily="34" charset="0"/>
                <a:cs typeface="Arial" panose="020B0604020202020204" pitchFamily="34" charset="0"/>
              </a:rPr>
              <a:t> </a:t>
            </a:r>
            <a:r>
              <a:rPr spc="40" dirty="0">
                <a:latin typeface="Arial" panose="020B0604020202020204" pitchFamily="34" charset="0"/>
                <a:cs typeface="Arial" panose="020B0604020202020204" pitchFamily="34" charset="0"/>
              </a:rPr>
              <a:t>more</a:t>
            </a:r>
            <a:r>
              <a:rPr spc="-45" dirty="0">
                <a:latin typeface="Arial" panose="020B0604020202020204" pitchFamily="34" charset="0"/>
                <a:cs typeface="Arial" panose="020B0604020202020204" pitchFamily="34" charset="0"/>
              </a:rPr>
              <a:t> </a:t>
            </a:r>
            <a:r>
              <a:rPr spc="50" dirty="0">
                <a:latin typeface="Arial" panose="020B0604020202020204" pitchFamily="34" charset="0"/>
                <a:cs typeface="Arial" panose="020B0604020202020204" pitchFamily="34" charset="0"/>
              </a:rPr>
              <a:t>tenderers</a:t>
            </a:r>
            <a:r>
              <a:rPr spc="-30"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score</a:t>
            </a:r>
            <a:r>
              <a:rPr spc="-30" dirty="0">
                <a:latin typeface="Arial" panose="020B0604020202020204" pitchFamily="34" charset="0"/>
                <a:cs typeface="Arial" panose="020B0604020202020204" pitchFamily="34" charset="0"/>
              </a:rPr>
              <a:t> </a:t>
            </a:r>
            <a:r>
              <a:rPr spc="50" dirty="0">
                <a:latin typeface="Arial" panose="020B0604020202020204" pitchFamily="34" charset="0"/>
                <a:cs typeface="Arial" panose="020B0604020202020204" pitchFamily="34" charset="0"/>
              </a:rPr>
              <a:t>an</a:t>
            </a:r>
            <a:r>
              <a:rPr spc="-25"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equal</a:t>
            </a:r>
            <a:r>
              <a:rPr spc="-30"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total</a:t>
            </a:r>
            <a:r>
              <a:rPr spc="-25"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number</a:t>
            </a:r>
            <a:r>
              <a:rPr spc="-3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of</a:t>
            </a:r>
            <a:r>
              <a:rPr spc="-25"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points</a:t>
            </a:r>
            <a:r>
              <a:rPr spc="-35"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and</a:t>
            </a:r>
            <a:r>
              <a:rPr spc="-20" dirty="0">
                <a:latin typeface="Arial" panose="020B0604020202020204" pitchFamily="34" charset="0"/>
                <a:cs typeface="Arial" panose="020B0604020202020204" pitchFamily="34" charset="0"/>
              </a:rPr>
              <a:t> </a:t>
            </a:r>
            <a:r>
              <a:rPr spc="65" dirty="0">
                <a:latin typeface="Arial" panose="020B0604020202020204" pitchFamily="34" charset="0"/>
                <a:cs typeface="Arial" panose="020B0604020202020204" pitchFamily="34" charset="0"/>
              </a:rPr>
              <a:t>these  </a:t>
            </a:r>
            <a:r>
              <a:rPr spc="50" dirty="0">
                <a:latin typeface="Arial" panose="020B0604020202020204" pitchFamily="34" charset="0"/>
                <a:cs typeface="Arial" panose="020B0604020202020204" pitchFamily="34" charset="0"/>
              </a:rPr>
              <a:t>tenders are </a:t>
            </a:r>
            <a:r>
              <a:rPr spc="5" dirty="0">
                <a:latin typeface="Arial" panose="020B0604020202020204" pitchFamily="34" charset="0"/>
                <a:cs typeface="Arial" panose="020B0604020202020204" pitchFamily="34" charset="0"/>
              </a:rPr>
              <a:t>also </a:t>
            </a:r>
            <a:r>
              <a:rPr spc="75" dirty="0">
                <a:latin typeface="Arial" panose="020B0604020202020204" pitchFamily="34" charset="0"/>
                <a:cs typeface="Arial" panose="020B0604020202020204" pitchFamily="34" charset="0"/>
              </a:rPr>
              <a:t>the </a:t>
            </a:r>
            <a:r>
              <a:rPr spc="20" dirty="0">
                <a:latin typeface="Arial" panose="020B0604020202020204" pitchFamily="34" charset="0"/>
                <a:cs typeface="Arial" panose="020B0604020202020204" pitchFamily="34" charset="0"/>
              </a:rPr>
              <a:t>highest </a:t>
            </a:r>
            <a:r>
              <a:rPr spc="15" dirty="0">
                <a:latin typeface="Arial" panose="020B0604020202020204" pitchFamily="34" charset="0"/>
                <a:cs typeface="Arial" panose="020B0604020202020204" pitchFamily="34" charset="0"/>
              </a:rPr>
              <a:t>ranked </a:t>
            </a:r>
            <a:r>
              <a:rPr spc="40" dirty="0">
                <a:latin typeface="Arial" panose="020B0604020202020204" pitchFamily="34" charset="0"/>
                <a:cs typeface="Arial" panose="020B0604020202020204" pitchFamily="34" charset="0"/>
              </a:rPr>
              <a:t>tenders, </a:t>
            </a:r>
            <a:r>
              <a:rPr spc="80" dirty="0">
                <a:latin typeface="Arial" panose="020B0604020202020204" pitchFamily="34" charset="0"/>
                <a:cs typeface="Arial" panose="020B0604020202020204" pitchFamily="34" charset="0"/>
              </a:rPr>
              <a:t>the </a:t>
            </a:r>
            <a:r>
              <a:rPr spc="60" dirty="0">
                <a:latin typeface="Arial" panose="020B0604020202020204" pitchFamily="34" charset="0"/>
                <a:cs typeface="Arial" panose="020B0604020202020204" pitchFamily="34" charset="0"/>
              </a:rPr>
              <a:t>tender </a:t>
            </a:r>
            <a:r>
              <a:rPr spc="5" dirty="0">
                <a:latin typeface="Arial" panose="020B0604020202020204" pitchFamily="34" charset="0"/>
                <a:cs typeface="Arial" panose="020B0604020202020204" pitchFamily="34" charset="0"/>
              </a:rPr>
              <a:t>with </a:t>
            </a:r>
            <a:r>
              <a:rPr spc="80" dirty="0">
                <a:latin typeface="Arial" panose="020B0604020202020204" pitchFamily="34" charset="0"/>
                <a:cs typeface="Arial" panose="020B0604020202020204" pitchFamily="34" charset="0"/>
              </a:rPr>
              <a:t>the </a:t>
            </a:r>
            <a:r>
              <a:rPr spc="15" dirty="0">
                <a:latin typeface="Arial" panose="020B0604020202020204" pitchFamily="34" charset="0"/>
                <a:cs typeface="Arial" panose="020B0604020202020204" pitchFamily="34" charset="0"/>
              </a:rPr>
              <a:t>highest  </a:t>
            </a:r>
            <a:r>
              <a:rPr spc="30" dirty="0">
                <a:latin typeface="Arial" panose="020B0604020202020204" pitchFamily="34" charset="0"/>
                <a:cs typeface="Arial" panose="020B0604020202020204" pitchFamily="34" charset="0"/>
              </a:rPr>
              <a:t>preference </a:t>
            </a:r>
            <a:r>
              <a:rPr spc="20" dirty="0">
                <a:latin typeface="Arial" panose="020B0604020202020204" pitchFamily="34" charset="0"/>
                <a:cs typeface="Arial" panose="020B0604020202020204" pitchFamily="34" charset="0"/>
              </a:rPr>
              <a:t>points </a:t>
            </a:r>
            <a:r>
              <a:rPr spc="-75" dirty="0">
                <a:latin typeface="Arial" panose="020B0604020202020204" pitchFamily="34" charset="0"/>
                <a:cs typeface="Arial" panose="020B0604020202020204" pitchFamily="34" charset="0"/>
              </a:rPr>
              <a:t>will </a:t>
            </a:r>
            <a:r>
              <a:rPr spc="70" dirty="0">
                <a:latin typeface="Arial" panose="020B0604020202020204" pitchFamily="34" charset="0"/>
                <a:cs typeface="Arial" panose="020B0604020202020204" pitchFamily="34" charset="0"/>
              </a:rPr>
              <a:t>be </a:t>
            </a:r>
            <a:r>
              <a:rPr spc="45" dirty="0">
                <a:latin typeface="Arial" panose="020B0604020202020204" pitchFamily="34" charset="0"/>
                <a:cs typeface="Arial" panose="020B0604020202020204" pitchFamily="34" charset="0"/>
              </a:rPr>
              <a:t>recommended </a:t>
            </a:r>
            <a:r>
              <a:rPr spc="-10" dirty="0">
                <a:latin typeface="Arial" panose="020B0604020202020204" pitchFamily="34" charset="0"/>
                <a:cs typeface="Arial" panose="020B0604020202020204" pitchFamily="34" charset="0"/>
              </a:rPr>
              <a:t>for</a:t>
            </a:r>
            <a:r>
              <a:rPr spc="-285" dirty="0">
                <a:latin typeface="Arial" panose="020B0604020202020204" pitchFamily="34" charset="0"/>
                <a:cs typeface="Arial" panose="020B0604020202020204" pitchFamily="34" charset="0"/>
              </a:rPr>
              <a:t> </a:t>
            </a:r>
            <a:r>
              <a:rPr lang="en-US" spc="-28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award.</a:t>
            </a:r>
            <a:endParaRPr lang="en-US" spc="15" dirty="0">
              <a:latin typeface="Arial" panose="020B0604020202020204" pitchFamily="34" charset="0"/>
              <a:cs typeface="Arial" panose="020B0604020202020204" pitchFamily="34" charset="0"/>
            </a:endParaRPr>
          </a:p>
          <a:p>
            <a:pPr marL="12700" marR="431800" algn="just">
              <a:lnSpc>
                <a:spcPct val="100000"/>
              </a:lnSpc>
            </a:pPr>
            <a:endParaRPr dirty="0">
              <a:latin typeface="Arial" panose="020B0604020202020204" pitchFamily="34" charset="0"/>
              <a:cs typeface="Arial" panose="020B0604020202020204" pitchFamily="34" charset="0"/>
            </a:endParaRPr>
          </a:p>
          <a:p>
            <a:pPr marL="12700" marR="5080" algn="just">
              <a:lnSpc>
                <a:spcPct val="100000"/>
              </a:lnSpc>
            </a:pPr>
            <a:r>
              <a:rPr spc="-105" dirty="0">
                <a:latin typeface="Arial" panose="020B0604020202020204" pitchFamily="34" charset="0"/>
                <a:cs typeface="Arial" panose="020B0604020202020204" pitchFamily="34" charset="0"/>
              </a:rPr>
              <a:t>If </a:t>
            </a:r>
            <a:r>
              <a:rPr spc="-5" dirty="0">
                <a:latin typeface="Arial" panose="020B0604020202020204" pitchFamily="34" charset="0"/>
                <a:cs typeface="Arial" panose="020B0604020202020204" pitchFamily="34" charset="0"/>
              </a:rPr>
              <a:t>functionality </a:t>
            </a:r>
            <a:r>
              <a:rPr spc="-45" dirty="0">
                <a:latin typeface="Arial" panose="020B0604020202020204" pitchFamily="34" charset="0"/>
                <a:cs typeface="Arial" panose="020B0604020202020204" pitchFamily="34" charset="0"/>
              </a:rPr>
              <a:t>is </a:t>
            </a:r>
            <a:r>
              <a:rPr spc="55" dirty="0">
                <a:latin typeface="Arial" panose="020B0604020202020204" pitchFamily="34" charset="0"/>
                <a:cs typeface="Arial" panose="020B0604020202020204" pitchFamily="34" charset="0"/>
              </a:rPr>
              <a:t>part </a:t>
            </a:r>
            <a:r>
              <a:rPr dirty="0">
                <a:latin typeface="Arial" panose="020B0604020202020204" pitchFamily="34" charset="0"/>
                <a:cs typeface="Arial" panose="020B0604020202020204" pitchFamily="34" charset="0"/>
              </a:rPr>
              <a:t>of </a:t>
            </a:r>
            <a:r>
              <a:rPr spc="75" dirty="0">
                <a:latin typeface="Arial" panose="020B0604020202020204" pitchFamily="34" charset="0"/>
                <a:cs typeface="Arial" panose="020B0604020202020204" pitchFamily="34" charset="0"/>
              </a:rPr>
              <a:t>the </a:t>
            </a:r>
            <a:r>
              <a:rPr spc="10" dirty="0">
                <a:latin typeface="Arial" panose="020B0604020202020204" pitchFamily="34" charset="0"/>
                <a:cs typeface="Arial" panose="020B0604020202020204" pitchFamily="34" charset="0"/>
              </a:rPr>
              <a:t>evaluation </a:t>
            </a:r>
            <a:r>
              <a:rPr spc="20" dirty="0">
                <a:latin typeface="Arial" panose="020B0604020202020204" pitchFamily="34" charset="0"/>
                <a:cs typeface="Arial" panose="020B0604020202020204" pitchFamily="34" charset="0"/>
              </a:rPr>
              <a:t>process </a:t>
            </a:r>
            <a:r>
              <a:rPr spc="50" dirty="0">
                <a:latin typeface="Arial" panose="020B0604020202020204" pitchFamily="34" charset="0"/>
                <a:cs typeface="Arial" panose="020B0604020202020204" pitchFamily="34" charset="0"/>
              </a:rPr>
              <a:t>and </a:t>
            </a:r>
            <a:r>
              <a:rPr spc="35" dirty="0">
                <a:latin typeface="Arial" panose="020B0604020202020204" pitchFamily="34" charset="0"/>
                <a:cs typeface="Arial" panose="020B0604020202020204" pitchFamily="34" charset="0"/>
              </a:rPr>
              <a:t>two </a:t>
            </a:r>
            <a:r>
              <a:rPr spc="40" dirty="0">
                <a:latin typeface="Arial" panose="020B0604020202020204" pitchFamily="34" charset="0"/>
                <a:cs typeface="Arial" panose="020B0604020202020204" pitchFamily="34" charset="0"/>
              </a:rPr>
              <a:t>or more </a:t>
            </a:r>
            <a:r>
              <a:rPr spc="50" dirty="0">
                <a:latin typeface="Arial" panose="020B0604020202020204" pitchFamily="34" charset="0"/>
                <a:cs typeface="Arial" panose="020B0604020202020204" pitchFamily="34" charset="0"/>
              </a:rPr>
              <a:t>tenderers  </a:t>
            </a:r>
            <a:r>
              <a:rPr spc="15" dirty="0">
                <a:latin typeface="Arial" panose="020B0604020202020204" pitchFamily="34" charset="0"/>
                <a:cs typeface="Arial" panose="020B0604020202020204" pitchFamily="34" charset="0"/>
              </a:rPr>
              <a:t>score</a:t>
            </a:r>
            <a:r>
              <a:rPr spc="-45"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equal</a:t>
            </a:r>
            <a:r>
              <a:rPr spc="-25"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total</a:t>
            </a:r>
            <a:r>
              <a:rPr spc="-25"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points</a:t>
            </a:r>
            <a:r>
              <a:rPr spc="-35" dirty="0">
                <a:latin typeface="Arial" panose="020B0604020202020204" pitchFamily="34" charset="0"/>
                <a:cs typeface="Arial" panose="020B0604020202020204" pitchFamily="34" charset="0"/>
              </a:rPr>
              <a:t> </a:t>
            </a:r>
            <a:r>
              <a:rPr spc="50" dirty="0">
                <a:latin typeface="Arial" panose="020B0604020202020204" pitchFamily="34" charset="0"/>
                <a:cs typeface="Arial" panose="020B0604020202020204" pitchFamily="34" charset="0"/>
              </a:rPr>
              <a:t>and</a:t>
            </a:r>
            <a:r>
              <a:rPr spc="-20"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equal</a:t>
            </a:r>
            <a:r>
              <a:rPr spc="-25"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preference</a:t>
            </a:r>
            <a:r>
              <a:rPr spc="-30"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points,</a:t>
            </a:r>
            <a:r>
              <a:rPr spc="-45" dirty="0">
                <a:latin typeface="Arial" panose="020B0604020202020204" pitchFamily="34" charset="0"/>
                <a:cs typeface="Arial" panose="020B0604020202020204" pitchFamily="34" charset="0"/>
              </a:rPr>
              <a:t> </a:t>
            </a:r>
            <a:r>
              <a:rPr spc="75" dirty="0">
                <a:latin typeface="Arial" panose="020B0604020202020204" pitchFamily="34" charset="0"/>
                <a:cs typeface="Arial" panose="020B0604020202020204" pitchFamily="34" charset="0"/>
              </a:rPr>
              <a:t>the</a:t>
            </a:r>
            <a:r>
              <a:rPr spc="-25" dirty="0">
                <a:latin typeface="Arial" panose="020B0604020202020204" pitchFamily="34" charset="0"/>
                <a:cs typeface="Arial" panose="020B0604020202020204" pitchFamily="34" charset="0"/>
              </a:rPr>
              <a:t> </a:t>
            </a:r>
            <a:r>
              <a:rPr spc="60" dirty="0">
                <a:latin typeface="Arial" panose="020B0604020202020204" pitchFamily="34" charset="0"/>
                <a:cs typeface="Arial" panose="020B0604020202020204" pitchFamily="34" charset="0"/>
              </a:rPr>
              <a:t>tenderer</a:t>
            </a:r>
            <a:r>
              <a:rPr spc="-25" dirty="0">
                <a:latin typeface="Arial" panose="020B0604020202020204" pitchFamily="34" charset="0"/>
                <a:cs typeface="Arial" panose="020B0604020202020204" pitchFamily="34" charset="0"/>
              </a:rPr>
              <a:t> </a:t>
            </a:r>
            <a:r>
              <a:rPr spc="70" dirty="0">
                <a:latin typeface="Arial" panose="020B0604020202020204" pitchFamily="34" charset="0"/>
                <a:cs typeface="Arial" panose="020B0604020202020204" pitchFamily="34" charset="0"/>
              </a:rPr>
              <a:t>that</a:t>
            </a:r>
            <a:r>
              <a:rPr spc="-40"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scored  </a:t>
            </a:r>
            <a:r>
              <a:rPr spc="75" dirty="0">
                <a:latin typeface="Arial" panose="020B0604020202020204" pitchFamily="34" charset="0"/>
                <a:cs typeface="Arial" panose="020B0604020202020204" pitchFamily="34" charset="0"/>
              </a:rPr>
              <a:t>the</a:t>
            </a:r>
            <a:r>
              <a:rPr spc="-35"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highest</a:t>
            </a:r>
            <a:r>
              <a:rPr spc="-45"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points</a:t>
            </a:r>
            <a:r>
              <a:rPr spc="-4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for</a:t>
            </a:r>
            <a:r>
              <a:rPr spc="-3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functionality</a:t>
            </a:r>
            <a:r>
              <a:rPr dirty="0">
                <a:latin typeface="Arial" panose="020B0604020202020204" pitchFamily="34" charset="0"/>
                <a:cs typeface="Arial" panose="020B0604020202020204" pitchFamily="34" charset="0"/>
              </a:rPr>
              <a:t> </a:t>
            </a:r>
            <a:r>
              <a:rPr spc="-80" dirty="0">
                <a:latin typeface="Arial" panose="020B0604020202020204" pitchFamily="34" charset="0"/>
                <a:cs typeface="Arial" panose="020B0604020202020204" pitchFamily="34" charset="0"/>
              </a:rPr>
              <a:t>will</a:t>
            </a:r>
            <a:r>
              <a:rPr spc="-20" dirty="0">
                <a:latin typeface="Arial" panose="020B0604020202020204" pitchFamily="34" charset="0"/>
                <a:cs typeface="Arial" panose="020B0604020202020204" pitchFamily="34" charset="0"/>
              </a:rPr>
              <a:t> </a:t>
            </a:r>
            <a:r>
              <a:rPr spc="70" dirty="0">
                <a:latin typeface="Arial" panose="020B0604020202020204" pitchFamily="34" charset="0"/>
                <a:cs typeface="Arial" panose="020B0604020202020204" pitchFamily="34" charset="0"/>
              </a:rPr>
              <a:t>be</a:t>
            </a:r>
            <a:r>
              <a:rPr spc="-50"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recommended</a:t>
            </a:r>
            <a:r>
              <a:rPr spc="-3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for</a:t>
            </a:r>
            <a:r>
              <a:rPr spc="-30"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award.</a:t>
            </a:r>
            <a:endParaRPr lang="en-US" spc="15" dirty="0">
              <a:latin typeface="Arial" panose="020B0604020202020204" pitchFamily="34" charset="0"/>
              <a:cs typeface="Arial" panose="020B0604020202020204" pitchFamily="34" charset="0"/>
            </a:endParaRPr>
          </a:p>
          <a:p>
            <a:pPr marL="12700" marR="5080" algn="just">
              <a:lnSpc>
                <a:spcPct val="100000"/>
              </a:lnSpc>
            </a:pPr>
            <a:endParaRPr dirty="0">
              <a:latin typeface="Arial" panose="020B0604020202020204" pitchFamily="34" charset="0"/>
              <a:cs typeface="Arial" panose="020B0604020202020204" pitchFamily="34" charset="0"/>
            </a:endParaRPr>
          </a:p>
          <a:p>
            <a:pPr marL="12700" marR="111760" algn="just">
              <a:lnSpc>
                <a:spcPct val="100000"/>
              </a:lnSpc>
            </a:pPr>
            <a:r>
              <a:rPr spc="-105" dirty="0">
                <a:latin typeface="Arial" panose="020B0604020202020204" pitchFamily="34" charset="0"/>
                <a:cs typeface="Arial" panose="020B0604020202020204" pitchFamily="34" charset="0"/>
              </a:rPr>
              <a:t>If</a:t>
            </a:r>
            <a:r>
              <a:rPr spc="-25"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two</a:t>
            </a:r>
            <a:r>
              <a:rPr spc="-40" dirty="0">
                <a:latin typeface="Arial" panose="020B0604020202020204" pitchFamily="34" charset="0"/>
                <a:cs typeface="Arial" panose="020B0604020202020204" pitchFamily="34" charset="0"/>
              </a:rPr>
              <a:t> </a:t>
            </a:r>
            <a:r>
              <a:rPr spc="40" dirty="0">
                <a:latin typeface="Arial" panose="020B0604020202020204" pitchFamily="34" charset="0"/>
                <a:cs typeface="Arial" panose="020B0604020202020204" pitchFamily="34" charset="0"/>
              </a:rPr>
              <a:t>or</a:t>
            </a:r>
            <a:r>
              <a:rPr spc="-25" dirty="0">
                <a:latin typeface="Arial" panose="020B0604020202020204" pitchFamily="34" charset="0"/>
                <a:cs typeface="Arial" panose="020B0604020202020204" pitchFamily="34" charset="0"/>
              </a:rPr>
              <a:t> </a:t>
            </a:r>
            <a:r>
              <a:rPr spc="40" dirty="0">
                <a:latin typeface="Arial" panose="020B0604020202020204" pitchFamily="34" charset="0"/>
                <a:cs typeface="Arial" panose="020B0604020202020204" pitchFamily="34" charset="0"/>
              </a:rPr>
              <a:t>more</a:t>
            </a:r>
            <a:r>
              <a:rPr spc="-45" dirty="0">
                <a:latin typeface="Arial" panose="020B0604020202020204" pitchFamily="34" charset="0"/>
                <a:cs typeface="Arial" panose="020B0604020202020204" pitchFamily="34" charset="0"/>
              </a:rPr>
              <a:t> </a:t>
            </a:r>
            <a:r>
              <a:rPr spc="50" dirty="0">
                <a:latin typeface="Arial" panose="020B0604020202020204" pitchFamily="34" charset="0"/>
                <a:cs typeface="Arial" panose="020B0604020202020204" pitchFamily="34" charset="0"/>
              </a:rPr>
              <a:t>tenderers</a:t>
            </a:r>
            <a:r>
              <a:rPr spc="-30"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score</a:t>
            </a:r>
            <a:r>
              <a:rPr spc="-25"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equal</a:t>
            </a:r>
            <a:r>
              <a:rPr spc="-25"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total</a:t>
            </a:r>
            <a:r>
              <a:rPr spc="-50"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points</a:t>
            </a:r>
            <a:r>
              <a:rPr spc="-30"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in</a:t>
            </a:r>
            <a:r>
              <a:rPr spc="-20" dirty="0">
                <a:latin typeface="Arial" panose="020B0604020202020204" pitchFamily="34" charset="0"/>
                <a:cs typeface="Arial" panose="020B0604020202020204" pitchFamily="34" charset="0"/>
              </a:rPr>
              <a:t> </a:t>
            </a:r>
            <a:r>
              <a:rPr spc="-40" dirty="0">
                <a:latin typeface="Arial" panose="020B0604020202020204" pitchFamily="34" charset="0"/>
                <a:cs typeface="Arial" panose="020B0604020202020204" pitchFamily="34" charset="0"/>
              </a:rPr>
              <a:t>all</a:t>
            </a:r>
            <a:r>
              <a:rPr spc="-25"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respects,</a:t>
            </a:r>
            <a:r>
              <a:rPr spc="-30" dirty="0">
                <a:latin typeface="Arial" panose="020B0604020202020204" pitchFamily="34" charset="0"/>
                <a:cs typeface="Arial" panose="020B0604020202020204" pitchFamily="34" charset="0"/>
              </a:rPr>
              <a:t> </a:t>
            </a:r>
            <a:r>
              <a:rPr spc="75" dirty="0">
                <a:latin typeface="Arial" panose="020B0604020202020204" pitchFamily="34" charset="0"/>
                <a:cs typeface="Arial" panose="020B0604020202020204" pitchFamily="34" charset="0"/>
              </a:rPr>
              <a:t>the</a:t>
            </a:r>
            <a:r>
              <a:rPr spc="-25" dirty="0">
                <a:latin typeface="Arial" panose="020B0604020202020204" pitchFamily="34" charset="0"/>
                <a:cs typeface="Arial" panose="020B0604020202020204" pitchFamily="34" charset="0"/>
              </a:rPr>
              <a:t> </a:t>
            </a:r>
            <a:r>
              <a:rPr spc="55" dirty="0">
                <a:latin typeface="Arial" panose="020B0604020202020204" pitchFamily="34" charset="0"/>
                <a:cs typeface="Arial" panose="020B0604020202020204" pitchFamily="34" charset="0"/>
              </a:rPr>
              <a:t>tenderer  </a:t>
            </a:r>
            <a:r>
              <a:rPr spc="65" dirty="0">
                <a:latin typeface="Arial" panose="020B0604020202020204" pitchFamily="34" charset="0"/>
                <a:cs typeface="Arial" panose="020B0604020202020204" pitchFamily="34" charset="0"/>
              </a:rPr>
              <a:t>to</a:t>
            </a:r>
            <a:r>
              <a:rPr spc="-50" dirty="0">
                <a:latin typeface="Arial" panose="020B0604020202020204" pitchFamily="34" charset="0"/>
                <a:cs typeface="Arial" panose="020B0604020202020204" pitchFamily="34" charset="0"/>
              </a:rPr>
              <a:t> </a:t>
            </a:r>
            <a:r>
              <a:rPr spc="70" dirty="0">
                <a:latin typeface="Arial" panose="020B0604020202020204" pitchFamily="34" charset="0"/>
                <a:cs typeface="Arial" panose="020B0604020202020204" pitchFamily="34" charset="0"/>
              </a:rPr>
              <a:t>be</a:t>
            </a:r>
            <a:r>
              <a:rPr spc="-35"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recommended</a:t>
            </a:r>
            <a:r>
              <a:rPr spc="-3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for</a:t>
            </a:r>
            <a:r>
              <a:rPr spc="-50"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award</a:t>
            </a:r>
            <a:r>
              <a:rPr spc="-30" dirty="0">
                <a:latin typeface="Arial" panose="020B0604020202020204" pitchFamily="34" charset="0"/>
                <a:cs typeface="Arial" panose="020B0604020202020204" pitchFamily="34" charset="0"/>
              </a:rPr>
              <a:t> </a:t>
            </a:r>
            <a:r>
              <a:rPr spc="-75" dirty="0">
                <a:latin typeface="Arial" panose="020B0604020202020204" pitchFamily="34" charset="0"/>
                <a:cs typeface="Arial" panose="020B0604020202020204" pitchFamily="34" charset="0"/>
              </a:rPr>
              <a:t>will</a:t>
            </a:r>
            <a:r>
              <a:rPr spc="-35" dirty="0">
                <a:latin typeface="Arial" panose="020B0604020202020204" pitchFamily="34" charset="0"/>
                <a:cs typeface="Arial" panose="020B0604020202020204" pitchFamily="34" charset="0"/>
              </a:rPr>
              <a:t> </a:t>
            </a:r>
            <a:r>
              <a:rPr spc="70" dirty="0">
                <a:latin typeface="Arial" panose="020B0604020202020204" pitchFamily="34" charset="0"/>
                <a:cs typeface="Arial" panose="020B0604020202020204" pitchFamily="34" charset="0"/>
              </a:rPr>
              <a:t>be</a:t>
            </a:r>
            <a:r>
              <a:rPr spc="-3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decided</a:t>
            </a:r>
            <a:r>
              <a:rPr spc="-30" dirty="0">
                <a:latin typeface="Arial" panose="020B0604020202020204" pitchFamily="34" charset="0"/>
                <a:cs typeface="Arial" panose="020B0604020202020204" pitchFamily="34" charset="0"/>
              </a:rPr>
              <a:t> by</a:t>
            </a:r>
            <a:r>
              <a:rPr spc="-25" dirty="0">
                <a:latin typeface="Arial" panose="020B0604020202020204" pitchFamily="34" charset="0"/>
                <a:cs typeface="Arial" panose="020B0604020202020204" pitchFamily="34" charset="0"/>
              </a:rPr>
              <a:t> </a:t>
            </a:r>
            <a:r>
              <a:rPr spc="75" dirty="0">
                <a:latin typeface="Arial" panose="020B0604020202020204" pitchFamily="34" charset="0"/>
                <a:cs typeface="Arial" panose="020B0604020202020204" pitchFamily="34" charset="0"/>
              </a:rPr>
              <a:t>the</a:t>
            </a:r>
            <a:r>
              <a:rPr spc="-3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drawing</a:t>
            </a:r>
            <a:r>
              <a:rPr spc="-1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of</a:t>
            </a:r>
            <a:r>
              <a:rPr spc="-3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lots.</a:t>
            </a:r>
            <a:endParaRPr lang="en-US" spc="10" dirty="0">
              <a:latin typeface="Arial" panose="020B0604020202020204" pitchFamily="34" charset="0"/>
              <a:cs typeface="Arial" panose="020B0604020202020204" pitchFamily="34" charset="0"/>
            </a:endParaRPr>
          </a:p>
          <a:p>
            <a:pPr marL="12700" marR="111760" algn="just">
              <a:lnSpc>
                <a:spcPct val="100000"/>
              </a:lnSpc>
            </a:pPr>
            <a:endParaRPr dirty="0">
              <a:latin typeface="Arial" panose="020B0604020202020204" pitchFamily="34" charset="0"/>
              <a:cs typeface="Arial" panose="020B0604020202020204" pitchFamily="34" charset="0"/>
            </a:endParaRPr>
          </a:p>
          <a:p>
            <a:pPr marL="12700" marR="350520" algn="just">
              <a:lnSpc>
                <a:spcPct val="100000"/>
              </a:lnSpc>
            </a:pPr>
            <a:r>
              <a:rPr spc="-30" dirty="0">
                <a:latin typeface="Arial" panose="020B0604020202020204" pitchFamily="34" charset="0"/>
                <a:cs typeface="Arial" panose="020B0604020202020204" pitchFamily="34" charset="0"/>
              </a:rPr>
              <a:t>The</a:t>
            </a:r>
            <a:r>
              <a:rPr spc="-35"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financial </a:t>
            </a:r>
            <a:r>
              <a:rPr spc="15" dirty="0">
                <a:latin typeface="Arial" panose="020B0604020202020204" pitchFamily="34" charset="0"/>
                <a:cs typeface="Arial" panose="020B0604020202020204" pitchFamily="34" charset="0"/>
              </a:rPr>
              <a:t>proposals</a:t>
            </a:r>
            <a:r>
              <a:rPr spc="-3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for</a:t>
            </a:r>
            <a:r>
              <a:rPr spc="-35" dirty="0">
                <a:latin typeface="Arial" panose="020B0604020202020204" pitchFamily="34" charset="0"/>
                <a:cs typeface="Arial" panose="020B0604020202020204" pitchFamily="34" charset="0"/>
              </a:rPr>
              <a:t> </a:t>
            </a:r>
            <a:r>
              <a:rPr spc="75" dirty="0">
                <a:latin typeface="Arial" panose="020B0604020202020204" pitchFamily="34" charset="0"/>
                <a:cs typeface="Arial" panose="020B0604020202020204" pitchFamily="34" charset="0"/>
              </a:rPr>
              <a:t>the</a:t>
            </a:r>
            <a:r>
              <a:rPr spc="-30" dirty="0">
                <a:latin typeface="Arial" panose="020B0604020202020204" pitchFamily="34" charset="0"/>
                <a:cs typeface="Arial" panose="020B0604020202020204" pitchFamily="34" charset="0"/>
              </a:rPr>
              <a:t> </a:t>
            </a:r>
            <a:r>
              <a:rPr spc="50" dirty="0">
                <a:latin typeface="Arial" panose="020B0604020202020204" pitchFamily="34" charset="0"/>
                <a:cs typeface="Arial" panose="020B0604020202020204" pitchFamily="34" charset="0"/>
              </a:rPr>
              <a:t>tenders</a:t>
            </a:r>
            <a:r>
              <a:rPr spc="-20" dirty="0">
                <a:latin typeface="Arial" panose="020B0604020202020204" pitchFamily="34" charset="0"/>
                <a:cs typeface="Arial" panose="020B0604020202020204" pitchFamily="34" charset="0"/>
              </a:rPr>
              <a:t> </a:t>
            </a:r>
            <a:r>
              <a:rPr spc="70" dirty="0">
                <a:latin typeface="Arial" panose="020B0604020202020204" pitchFamily="34" charset="0"/>
                <a:cs typeface="Arial" panose="020B0604020202020204" pitchFamily="34" charset="0"/>
              </a:rPr>
              <a:t>that</a:t>
            </a:r>
            <a:r>
              <a:rPr spc="-4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achieved</a:t>
            </a:r>
            <a:r>
              <a:rPr spc="-30" dirty="0">
                <a:latin typeface="Arial" panose="020B0604020202020204" pitchFamily="34" charset="0"/>
                <a:cs typeface="Arial" panose="020B0604020202020204" pitchFamily="34" charset="0"/>
              </a:rPr>
              <a:t> </a:t>
            </a:r>
            <a:r>
              <a:rPr spc="80" dirty="0">
                <a:latin typeface="Arial" panose="020B0604020202020204" pitchFamily="34" charset="0"/>
                <a:cs typeface="Arial" panose="020B0604020202020204" pitchFamily="34" charset="0"/>
              </a:rPr>
              <a:t>the</a:t>
            </a:r>
            <a:r>
              <a:rPr spc="-3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minimum</a:t>
            </a:r>
            <a:r>
              <a:rPr spc="-3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quality  </a:t>
            </a:r>
            <a:r>
              <a:rPr spc="5" dirty="0">
                <a:latin typeface="Arial" panose="020B0604020202020204" pitchFamily="34" charset="0"/>
                <a:cs typeface="Arial" panose="020B0604020202020204" pitchFamily="34" charset="0"/>
              </a:rPr>
              <a:t>criteria </a:t>
            </a:r>
            <a:r>
              <a:rPr spc="-80" dirty="0">
                <a:latin typeface="Arial" panose="020B0604020202020204" pitchFamily="34" charset="0"/>
                <a:cs typeface="Arial" panose="020B0604020202020204" pitchFamily="34" charset="0"/>
              </a:rPr>
              <a:t>will </a:t>
            </a:r>
            <a:r>
              <a:rPr spc="25" dirty="0">
                <a:latin typeface="Arial" panose="020B0604020202020204" pitchFamily="34" charset="0"/>
                <a:cs typeface="Arial" panose="020B0604020202020204" pitchFamily="34" charset="0"/>
              </a:rPr>
              <a:t>evaluated </a:t>
            </a:r>
            <a:r>
              <a:rPr spc="45" dirty="0">
                <a:latin typeface="Arial" panose="020B0604020202020204" pitchFamily="34" charset="0"/>
                <a:cs typeface="Arial" panose="020B0604020202020204" pitchFamily="34" charset="0"/>
              </a:rPr>
              <a:t>on </a:t>
            </a:r>
            <a:r>
              <a:rPr spc="-20" dirty="0">
                <a:latin typeface="Arial" panose="020B0604020202020204" pitchFamily="34" charset="0"/>
                <a:cs typeface="Arial" panose="020B0604020202020204" pitchFamily="34" charset="0"/>
              </a:rPr>
              <a:t>financial </a:t>
            </a:r>
            <a:r>
              <a:rPr spc="50" dirty="0">
                <a:latin typeface="Arial" panose="020B0604020202020204" pitchFamily="34" charset="0"/>
                <a:cs typeface="Arial" panose="020B0604020202020204" pitchFamily="34" charset="0"/>
              </a:rPr>
              <a:t>and </a:t>
            </a:r>
            <a:r>
              <a:rPr spc="20" dirty="0">
                <a:latin typeface="Arial" panose="020B0604020202020204" pitchFamily="34" charset="0"/>
                <a:cs typeface="Arial" panose="020B0604020202020204" pitchFamily="34" charset="0"/>
              </a:rPr>
              <a:t>preferential </a:t>
            </a:r>
            <a:r>
              <a:rPr spc="30" dirty="0">
                <a:latin typeface="Arial" panose="020B0604020202020204" pitchFamily="34" charset="0"/>
                <a:cs typeface="Arial" panose="020B0604020202020204" pitchFamily="34" charset="0"/>
              </a:rPr>
              <a:t>as </a:t>
            </a:r>
            <a:r>
              <a:rPr spc="-35" dirty="0">
                <a:latin typeface="Arial" panose="020B0604020202020204" pitchFamily="34" charset="0"/>
                <a:cs typeface="Arial" panose="020B0604020202020204" pitchFamily="34" charset="0"/>
              </a:rPr>
              <a:t>follows</a:t>
            </a:r>
            <a:r>
              <a:rPr spc="40" dirty="0">
                <a:latin typeface="Arial" panose="020B0604020202020204" pitchFamily="34" charset="0"/>
                <a:cs typeface="Arial" panose="020B0604020202020204" pitchFamily="34" charset="0"/>
              </a:rPr>
              <a:t> </a:t>
            </a:r>
            <a:r>
              <a:rPr spc="-2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1546" y="533400"/>
            <a:ext cx="5034253" cy="444352"/>
          </a:xfrm>
          <a:prstGeom prst="rect">
            <a:avLst/>
          </a:prstGeom>
        </p:spPr>
        <p:txBody>
          <a:bodyPr vert="horz" wrap="square" lIns="0" tIns="13335" rIns="0" bIns="0" rtlCol="0">
            <a:spAutoFit/>
          </a:bodyPr>
          <a:lstStyle/>
          <a:p>
            <a:pPr marL="12700">
              <a:lnSpc>
                <a:spcPct val="100000"/>
              </a:lnSpc>
              <a:spcBef>
                <a:spcPts val="105"/>
              </a:spcBef>
            </a:pPr>
            <a:r>
              <a:rPr sz="2800" b="1" spc="155" dirty="0">
                <a:solidFill>
                  <a:srgbClr val="000000"/>
                </a:solidFill>
                <a:latin typeface="Arial" panose="020B0604020202020204" pitchFamily="34" charset="0"/>
                <a:cs typeface="Arial" panose="020B0604020202020204" pitchFamily="34" charset="0"/>
              </a:rPr>
              <a:t>FINANCIAL</a:t>
            </a:r>
            <a:r>
              <a:rPr sz="2800" b="1" spc="65" dirty="0">
                <a:solidFill>
                  <a:srgbClr val="000000"/>
                </a:solidFill>
                <a:latin typeface="Arial" panose="020B0604020202020204" pitchFamily="34" charset="0"/>
                <a:cs typeface="Arial" panose="020B0604020202020204" pitchFamily="34" charset="0"/>
              </a:rPr>
              <a:t> </a:t>
            </a:r>
            <a:r>
              <a:rPr sz="2800" b="1" spc="130" dirty="0">
                <a:solidFill>
                  <a:srgbClr val="000000"/>
                </a:solidFill>
                <a:latin typeface="Arial" panose="020B0604020202020204" pitchFamily="34" charset="0"/>
                <a:cs typeface="Arial" panose="020B0604020202020204" pitchFamily="34" charset="0"/>
              </a:rPr>
              <a:t>EVALUATION</a:t>
            </a:r>
            <a:endParaRPr sz="2800" b="1" dirty="0">
              <a:latin typeface="Arial" panose="020B0604020202020204" pitchFamily="34" charset="0"/>
              <a:cs typeface="Arial" panose="020B0604020202020204" pitchFamily="34" charset="0"/>
            </a:endParaRPr>
          </a:p>
        </p:txBody>
      </p:sp>
      <p:sp>
        <p:nvSpPr>
          <p:cNvPr id="3" name="object 3"/>
          <p:cNvSpPr txBox="1"/>
          <p:nvPr/>
        </p:nvSpPr>
        <p:spPr>
          <a:xfrm>
            <a:off x="1951353" y="5415280"/>
            <a:ext cx="7161530" cy="1671320"/>
          </a:xfrm>
          <a:prstGeom prst="rect">
            <a:avLst/>
          </a:prstGeom>
        </p:spPr>
        <p:txBody>
          <a:bodyPr vert="horz" wrap="square" lIns="0" tIns="12700" rIns="0" bIns="0" rtlCol="0">
            <a:spAutoFit/>
          </a:bodyPr>
          <a:lstStyle/>
          <a:p>
            <a:pPr marL="12700" marR="5080" algn="just">
              <a:lnSpc>
                <a:spcPct val="100000"/>
              </a:lnSpc>
              <a:spcBef>
                <a:spcPts val="100"/>
              </a:spcBef>
            </a:pPr>
            <a:r>
              <a:rPr spc="-55" dirty="0">
                <a:cs typeface="Times New Roman"/>
              </a:rPr>
              <a:t>Up </a:t>
            </a:r>
            <a:r>
              <a:rPr spc="65" dirty="0">
                <a:cs typeface="Times New Roman"/>
              </a:rPr>
              <a:t>to </a:t>
            </a:r>
            <a:r>
              <a:rPr spc="10" dirty="0">
                <a:cs typeface="Times New Roman"/>
              </a:rPr>
              <a:t>100 </a:t>
            </a:r>
            <a:r>
              <a:rPr spc="5" dirty="0">
                <a:cs typeface="Times New Roman"/>
              </a:rPr>
              <a:t>minus </a:t>
            </a:r>
            <a:r>
              <a:rPr spc="-55" dirty="0">
                <a:cs typeface="Times New Roman"/>
              </a:rPr>
              <a:t>W1 </a:t>
            </a:r>
            <a:r>
              <a:rPr spc="65" dirty="0">
                <a:cs typeface="Times New Roman"/>
              </a:rPr>
              <a:t>tender </a:t>
            </a:r>
            <a:r>
              <a:rPr spc="10" dirty="0">
                <a:cs typeface="Times New Roman"/>
              </a:rPr>
              <a:t>evaluation </a:t>
            </a:r>
            <a:r>
              <a:rPr spc="20" dirty="0">
                <a:cs typeface="Times New Roman"/>
              </a:rPr>
              <a:t>points </a:t>
            </a:r>
            <a:r>
              <a:rPr spc="-80" dirty="0">
                <a:cs typeface="Times New Roman"/>
              </a:rPr>
              <a:t>will </a:t>
            </a:r>
            <a:r>
              <a:rPr spc="70" dirty="0">
                <a:cs typeface="Times New Roman"/>
              </a:rPr>
              <a:t>be </a:t>
            </a:r>
            <a:r>
              <a:rPr spc="35" dirty="0">
                <a:cs typeface="Times New Roman"/>
              </a:rPr>
              <a:t>awarded </a:t>
            </a:r>
            <a:r>
              <a:rPr spc="55" dirty="0">
                <a:cs typeface="Times New Roman"/>
              </a:rPr>
              <a:t>to </a:t>
            </a:r>
            <a:r>
              <a:rPr spc="50" dirty="0">
                <a:cs typeface="Times New Roman"/>
              </a:rPr>
              <a:t>tenderers  </a:t>
            </a:r>
            <a:r>
              <a:rPr spc="20" dirty="0">
                <a:cs typeface="Times New Roman"/>
              </a:rPr>
              <a:t>who submit </a:t>
            </a:r>
            <a:r>
              <a:rPr spc="15" dirty="0">
                <a:cs typeface="Times New Roman"/>
              </a:rPr>
              <a:t>responsive </a:t>
            </a:r>
            <a:r>
              <a:rPr spc="45" dirty="0">
                <a:cs typeface="Times New Roman"/>
              </a:rPr>
              <a:t>tenders </a:t>
            </a:r>
            <a:r>
              <a:rPr spc="50" dirty="0">
                <a:cs typeface="Times New Roman"/>
              </a:rPr>
              <a:t>and </a:t>
            </a:r>
            <a:r>
              <a:rPr spc="20" dirty="0">
                <a:cs typeface="Times New Roman"/>
              </a:rPr>
              <a:t>who </a:t>
            </a:r>
            <a:r>
              <a:rPr spc="50" dirty="0">
                <a:cs typeface="Times New Roman"/>
              </a:rPr>
              <a:t>are </a:t>
            </a:r>
            <a:r>
              <a:rPr spc="15" dirty="0">
                <a:cs typeface="Times New Roman"/>
              </a:rPr>
              <a:t>found </a:t>
            </a:r>
            <a:r>
              <a:rPr spc="55" dirty="0">
                <a:cs typeface="Times New Roman"/>
              </a:rPr>
              <a:t>to </a:t>
            </a:r>
            <a:r>
              <a:rPr spc="65" dirty="0">
                <a:cs typeface="Times New Roman"/>
              </a:rPr>
              <a:t>be </a:t>
            </a:r>
            <a:r>
              <a:rPr spc="-25" dirty="0">
                <a:cs typeface="Times New Roman"/>
              </a:rPr>
              <a:t>eligible </a:t>
            </a:r>
            <a:r>
              <a:rPr dirty="0">
                <a:cs typeface="Times New Roman"/>
              </a:rPr>
              <a:t>for </a:t>
            </a:r>
            <a:r>
              <a:rPr spc="75" dirty="0">
                <a:cs typeface="Times New Roman"/>
              </a:rPr>
              <a:t>the  </a:t>
            </a:r>
            <a:r>
              <a:rPr spc="30" dirty="0">
                <a:cs typeface="Times New Roman"/>
              </a:rPr>
              <a:t>preference </a:t>
            </a:r>
            <a:r>
              <a:rPr dirty="0">
                <a:cs typeface="Times New Roman"/>
              </a:rPr>
              <a:t>claimed. </a:t>
            </a:r>
            <a:r>
              <a:rPr spc="-5" dirty="0">
                <a:cs typeface="Times New Roman"/>
              </a:rPr>
              <a:t>Points </a:t>
            </a:r>
            <a:r>
              <a:rPr spc="50" dirty="0">
                <a:cs typeface="Times New Roman"/>
              </a:rPr>
              <a:t>are based </a:t>
            </a:r>
            <a:r>
              <a:rPr spc="45" dirty="0">
                <a:cs typeface="Times New Roman"/>
              </a:rPr>
              <a:t>on </a:t>
            </a:r>
            <a:r>
              <a:rPr spc="60" dirty="0">
                <a:cs typeface="Times New Roman"/>
              </a:rPr>
              <a:t>a </a:t>
            </a:r>
            <a:r>
              <a:rPr spc="30" dirty="0">
                <a:cs typeface="Times New Roman"/>
              </a:rPr>
              <a:t>tenderer’s </a:t>
            </a:r>
            <a:r>
              <a:rPr spc="15" dirty="0">
                <a:cs typeface="Times New Roman"/>
              </a:rPr>
              <a:t>scorecard </a:t>
            </a:r>
            <a:r>
              <a:rPr spc="50" dirty="0">
                <a:cs typeface="Times New Roman"/>
              </a:rPr>
              <a:t>measured </a:t>
            </a:r>
            <a:r>
              <a:rPr spc="-25" dirty="0">
                <a:cs typeface="Times New Roman"/>
              </a:rPr>
              <a:t>in  </a:t>
            </a:r>
            <a:r>
              <a:rPr spc="45" dirty="0">
                <a:cs typeface="Times New Roman"/>
              </a:rPr>
              <a:t>terms </a:t>
            </a:r>
            <a:r>
              <a:rPr spc="-10" dirty="0">
                <a:cs typeface="Times New Roman"/>
              </a:rPr>
              <a:t>of </a:t>
            </a:r>
            <a:r>
              <a:rPr spc="75" dirty="0">
                <a:cs typeface="Times New Roman"/>
              </a:rPr>
              <a:t>the </a:t>
            </a:r>
            <a:r>
              <a:rPr spc="-15" dirty="0">
                <a:cs typeface="Times New Roman"/>
              </a:rPr>
              <a:t>Broad-Based </a:t>
            </a:r>
            <a:r>
              <a:rPr spc="-80" dirty="0">
                <a:cs typeface="Times New Roman"/>
              </a:rPr>
              <a:t>Black </a:t>
            </a:r>
            <a:r>
              <a:rPr spc="-35" dirty="0">
                <a:cs typeface="Times New Roman"/>
              </a:rPr>
              <a:t>Economic </a:t>
            </a:r>
            <a:r>
              <a:rPr spc="20" dirty="0">
                <a:cs typeface="Times New Roman"/>
              </a:rPr>
              <a:t>Empowerment </a:t>
            </a:r>
            <a:r>
              <a:rPr spc="-70" dirty="0">
                <a:cs typeface="Times New Roman"/>
              </a:rPr>
              <a:t>Act </a:t>
            </a:r>
            <a:r>
              <a:rPr spc="-155" dirty="0">
                <a:cs typeface="Times New Roman"/>
              </a:rPr>
              <a:t>(B-BBEE, </a:t>
            </a:r>
            <a:r>
              <a:rPr spc="-70" dirty="0">
                <a:cs typeface="Times New Roman"/>
              </a:rPr>
              <a:t>Act </a:t>
            </a:r>
            <a:r>
              <a:rPr dirty="0">
                <a:cs typeface="Times New Roman"/>
              </a:rPr>
              <a:t>53  of </a:t>
            </a:r>
            <a:r>
              <a:rPr spc="-5" dirty="0">
                <a:cs typeface="Times New Roman"/>
              </a:rPr>
              <a:t>2003) </a:t>
            </a:r>
            <a:r>
              <a:rPr spc="45" dirty="0">
                <a:cs typeface="Times New Roman"/>
              </a:rPr>
              <a:t>and </a:t>
            </a:r>
            <a:r>
              <a:rPr spc="75" dirty="0">
                <a:cs typeface="Times New Roman"/>
              </a:rPr>
              <a:t>the </a:t>
            </a:r>
            <a:r>
              <a:rPr spc="-15" dirty="0">
                <a:cs typeface="Times New Roman"/>
              </a:rPr>
              <a:t>Regulations (2017) </a:t>
            </a:r>
            <a:r>
              <a:rPr spc="55" dirty="0">
                <a:cs typeface="Times New Roman"/>
              </a:rPr>
              <a:t>to </a:t>
            </a:r>
            <a:r>
              <a:rPr spc="75" dirty="0">
                <a:cs typeface="Times New Roman"/>
              </a:rPr>
              <a:t>the </a:t>
            </a:r>
            <a:r>
              <a:rPr spc="5" dirty="0">
                <a:cs typeface="Times New Roman"/>
              </a:rPr>
              <a:t>Preferential </a:t>
            </a:r>
            <a:r>
              <a:rPr spc="30" dirty="0">
                <a:cs typeface="Times New Roman"/>
              </a:rPr>
              <a:t>Procurement </a:t>
            </a:r>
            <a:r>
              <a:rPr spc="-70" dirty="0">
                <a:cs typeface="Times New Roman"/>
              </a:rPr>
              <a:t>Policy  </a:t>
            </a:r>
            <a:r>
              <a:rPr spc="-10" dirty="0">
                <a:cs typeface="Times New Roman"/>
              </a:rPr>
              <a:t>Framework </a:t>
            </a:r>
            <a:r>
              <a:rPr spc="-70" dirty="0">
                <a:cs typeface="Times New Roman"/>
              </a:rPr>
              <a:t>Act </a:t>
            </a:r>
            <a:r>
              <a:rPr spc="-120" dirty="0">
                <a:cs typeface="Times New Roman"/>
              </a:rPr>
              <a:t>(PPPFA, </a:t>
            </a:r>
            <a:r>
              <a:rPr spc="-70" dirty="0">
                <a:cs typeface="Times New Roman"/>
              </a:rPr>
              <a:t>Act </a:t>
            </a:r>
            <a:r>
              <a:rPr spc="10" dirty="0">
                <a:cs typeface="Times New Roman"/>
              </a:rPr>
              <a:t>5 </a:t>
            </a:r>
            <a:r>
              <a:rPr dirty="0">
                <a:cs typeface="Times New Roman"/>
              </a:rPr>
              <a:t>of</a:t>
            </a:r>
            <a:r>
              <a:rPr spc="5" dirty="0">
                <a:cs typeface="Times New Roman"/>
              </a:rPr>
              <a:t> </a:t>
            </a:r>
            <a:r>
              <a:rPr spc="-5" dirty="0">
                <a:cs typeface="Times New Roman"/>
              </a:rPr>
              <a:t>2000).</a:t>
            </a:r>
            <a:endParaRPr dirty="0">
              <a:cs typeface="Times New Roman"/>
            </a:endParaRPr>
          </a:p>
        </p:txBody>
      </p:sp>
      <p:sp>
        <p:nvSpPr>
          <p:cNvPr id="4" name="object 4"/>
          <p:cNvSpPr/>
          <p:nvPr/>
        </p:nvSpPr>
        <p:spPr>
          <a:xfrm>
            <a:off x="1903475" y="2040636"/>
            <a:ext cx="7257287" cy="3374644"/>
          </a:xfrm>
          <a:prstGeom prst="rect">
            <a:avLst/>
          </a:prstGeom>
          <a:blipFill>
            <a:blip r:embed="rId2" cstate="print"/>
            <a:stretch>
              <a:fillRect/>
            </a:stretch>
          </a:blip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5" name="object 5"/>
          <p:cNvSpPr txBox="1"/>
          <p:nvPr/>
        </p:nvSpPr>
        <p:spPr>
          <a:xfrm>
            <a:off x="2084320" y="1107414"/>
            <a:ext cx="6678680" cy="936154"/>
          </a:xfrm>
          <a:prstGeom prst="rect">
            <a:avLst/>
          </a:prstGeom>
        </p:spPr>
        <p:txBody>
          <a:bodyPr vert="horz" wrap="square" lIns="0" tIns="12700" rIns="0" bIns="0" rtlCol="0">
            <a:spAutoFit/>
          </a:bodyPr>
          <a:lstStyle/>
          <a:p>
            <a:pPr marL="12700" marR="5080" algn="just">
              <a:lnSpc>
                <a:spcPct val="100000"/>
              </a:lnSpc>
              <a:spcBef>
                <a:spcPts val="100"/>
              </a:spcBef>
            </a:pPr>
            <a:r>
              <a:rPr sz="2000" spc="-30" dirty="0">
                <a:cs typeface="Times New Roman"/>
              </a:rPr>
              <a:t>The</a:t>
            </a:r>
            <a:r>
              <a:rPr sz="2000" spc="-40" dirty="0">
                <a:cs typeface="Times New Roman"/>
              </a:rPr>
              <a:t> </a:t>
            </a:r>
            <a:r>
              <a:rPr sz="2000" spc="-20" dirty="0">
                <a:cs typeface="Times New Roman"/>
              </a:rPr>
              <a:t>financial </a:t>
            </a:r>
            <a:r>
              <a:rPr sz="2000" spc="15" dirty="0">
                <a:cs typeface="Times New Roman"/>
              </a:rPr>
              <a:t>proposals</a:t>
            </a:r>
            <a:r>
              <a:rPr sz="2000" spc="-40" dirty="0">
                <a:cs typeface="Times New Roman"/>
              </a:rPr>
              <a:t> </a:t>
            </a:r>
            <a:r>
              <a:rPr sz="2000" spc="-10" dirty="0">
                <a:cs typeface="Times New Roman"/>
              </a:rPr>
              <a:t>for</a:t>
            </a:r>
            <a:r>
              <a:rPr sz="2000" spc="-35" dirty="0">
                <a:cs typeface="Times New Roman"/>
              </a:rPr>
              <a:t> </a:t>
            </a:r>
            <a:r>
              <a:rPr sz="2000" spc="75" dirty="0">
                <a:cs typeface="Times New Roman"/>
              </a:rPr>
              <a:t>the</a:t>
            </a:r>
            <a:r>
              <a:rPr sz="2000" spc="-35" dirty="0">
                <a:cs typeface="Times New Roman"/>
              </a:rPr>
              <a:t> </a:t>
            </a:r>
            <a:r>
              <a:rPr sz="2000" spc="50" dirty="0">
                <a:cs typeface="Times New Roman"/>
              </a:rPr>
              <a:t>tenders</a:t>
            </a:r>
            <a:r>
              <a:rPr sz="2000" spc="-20" dirty="0">
                <a:cs typeface="Times New Roman"/>
              </a:rPr>
              <a:t> </a:t>
            </a:r>
            <a:r>
              <a:rPr sz="2000" spc="70" dirty="0">
                <a:cs typeface="Times New Roman"/>
              </a:rPr>
              <a:t>that</a:t>
            </a:r>
            <a:r>
              <a:rPr sz="2000" spc="-50" dirty="0">
                <a:cs typeface="Times New Roman"/>
              </a:rPr>
              <a:t> </a:t>
            </a:r>
            <a:r>
              <a:rPr sz="2000" spc="10" dirty="0">
                <a:cs typeface="Times New Roman"/>
              </a:rPr>
              <a:t>achieved</a:t>
            </a:r>
            <a:r>
              <a:rPr sz="2000" spc="-30" dirty="0">
                <a:cs typeface="Times New Roman"/>
              </a:rPr>
              <a:t> </a:t>
            </a:r>
            <a:r>
              <a:rPr sz="2000" spc="80" dirty="0">
                <a:cs typeface="Times New Roman"/>
              </a:rPr>
              <a:t>the  </a:t>
            </a:r>
            <a:r>
              <a:rPr sz="2000" dirty="0">
                <a:cs typeface="Times New Roman"/>
              </a:rPr>
              <a:t>minimum </a:t>
            </a:r>
            <a:r>
              <a:rPr sz="2000" spc="-5" dirty="0">
                <a:cs typeface="Times New Roman"/>
              </a:rPr>
              <a:t>quality </a:t>
            </a:r>
            <a:r>
              <a:rPr sz="2000" dirty="0">
                <a:cs typeface="Times New Roman"/>
              </a:rPr>
              <a:t>criteria </a:t>
            </a:r>
            <a:r>
              <a:rPr sz="2000" spc="-75" dirty="0">
                <a:cs typeface="Times New Roman"/>
              </a:rPr>
              <a:t>will </a:t>
            </a:r>
            <a:r>
              <a:rPr sz="2000" spc="25" dirty="0">
                <a:cs typeface="Times New Roman"/>
              </a:rPr>
              <a:t>evaluated </a:t>
            </a:r>
            <a:r>
              <a:rPr sz="2000" spc="45" dirty="0">
                <a:cs typeface="Times New Roman"/>
              </a:rPr>
              <a:t>on </a:t>
            </a:r>
            <a:r>
              <a:rPr sz="2000" spc="-20" dirty="0">
                <a:cs typeface="Times New Roman"/>
              </a:rPr>
              <a:t>financial </a:t>
            </a:r>
            <a:r>
              <a:rPr sz="2000" spc="50" dirty="0">
                <a:cs typeface="Times New Roman"/>
              </a:rPr>
              <a:t>and  </a:t>
            </a:r>
            <a:r>
              <a:rPr sz="2000" spc="20" dirty="0">
                <a:cs typeface="Times New Roman"/>
              </a:rPr>
              <a:t>preferential </a:t>
            </a:r>
            <a:r>
              <a:rPr sz="2000" spc="30" dirty="0">
                <a:cs typeface="Times New Roman"/>
              </a:rPr>
              <a:t>as </a:t>
            </a:r>
            <a:r>
              <a:rPr sz="2000" spc="-35" dirty="0">
                <a:cs typeface="Times New Roman"/>
              </a:rPr>
              <a:t>follows</a:t>
            </a:r>
            <a:r>
              <a:rPr sz="2000" spc="-170" dirty="0">
                <a:cs typeface="Times New Roman"/>
              </a:rPr>
              <a:t> </a:t>
            </a:r>
            <a:r>
              <a:rPr sz="2000" spc="-20" dirty="0">
                <a:cs typeface="Times New Roman"/>
              </a:rPr>
              <a:t>:</a:t>
            </a:r>
            <a:endParaRPr sz="2000" dirty="0">
              <a:cs typeface="Times New Roman"/>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31</a:t>
            </a:fld>
            <a:endParaRPr spc="5"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6693" y="600776"/>
            <a:ext cx="4776324" cy="444352"/>
          </a:xfrm>
          <a:prstGeom prst="rect">
            <a:avLst/>
          </a:prstGeom>
        </p:spPr>
        <p:txBody>
          <a:bodyPr vert="horz" wrap="square" lIns="0" tIns="13335" rIns="0" bIns="0" rtlCol="0">
            <a:spAutoFit/>
          </a:bodyPr>
          <a:lstStyle/>
          <a:p>
            <a:pPr marL="12700">
              <a:lnSpc>
                <a:spcPct val="100000"/>
              </a:lnSpc>
              <a:spcBef>
                <a:spcPts val="105"/>
              </a:spcBef>
            </a:pPr>
            <a:r>
              <a:rPr sz="2800" b="1" spc="155" dirty="0">
                <a:solidFill>
                  <a:srgbClr val="000000"/>
                </a:solidFill>
                <a:latin typeface="Arial" panose="020B0604020202020204" pitchFamily="34" charset="0"/>
                <a:cs typeface="Arial" panose="020B0604020202020204" pitchFamily="34" charset="0"/>
              </a:rPr>
              <a:t>FINANCIAL</a:t>
            </a:r>
            <a:r>
              <a:rPr sz="2800" b="1" spc="65" dirty="0">
                <a:solidFill>
                  <a:srgbClr val="000000"/>
                </a:solidFill>
                <a:latin typeface="Arial" panose="020B0604020202020204" pitchFamily="34" charset="0"/>
                <a:cs typeface="Arial" panose="020B0604020202020204" pitchFamily="34" charset="0"/>
              </a:rPr>
              <a:t> </a:t>
            </a:r>
            <a:r>
              <a:rPr sz="2800" b="1" spc="130" dirty="0">
                <a:solidFill>
                  <a:srgbClr val="000000"/>
                </a:solidFill>
                <a:latin typeface="Arial" panose="020B0604020202020204" pitchFamily="34" charset="0"/>
                <a:cs typeface="Arial" panose="020B0604020202020204" pitchFamily="34" charset="0"/>
              </a:rPr>
              <a:t>EVALUATION</a:t>
            </a:r>
            <a:endParaRPr sz="2800" b="1">
              <a:latin typeface="Arial" panose="020B0604020202020204" pitchFamily="34" charset="0"/>
              <a:cs typeface="Arial" panose="020B0604020202020204" pitchFamily="34" charset="0"/>
            </a:endParaRPr>
          </a:p>
        </p:txBody>
      </p:sp>
      <p:sp>
        <p:nvSpPr>
          <p:cNvPr id="4" name="object 4"/>
          <p:cNvSpPr txBox="1"/>
          <p:nvPr/>
        </p:nvSpPr>
        <p:spPr>
          <a:xfrm>
            <a:off x="1676400" y="1393945"/>
            <a:ext cx="7486649" cy="566822"/>
          </a:xfrm>
          <a:prstGeom prst="rect">
            <a:avLst/>
          </a:prstGeom>
        </p:spPr>
        <p:txBody>
          <a:bodyPr vert="horz" wrap="square" lIns="0" tIns="12700" rIns="0" bIns="0" rtlCol="0">
            <a:spAutoFit/>
          </a:bodyPr>
          <a:lstStyle/>
          <a:p>
            <a:pPr marL="12700" marR="5080">
              <a:lnSpc>
                <a:spcPct val="100000"/>
              </a:lnSpc>
              <a:spcBef>
                <a:spcPts val="100"/>
              </a:spcBef>
            </a:pPr>
            <a:r>
              <a:rPr spc="5" dirty="0">
                <a:latin typeface="Arial" panose="020B0604020202020204" pitchFamily="34" charset="0"/>
                <a:cs typeface="Arial" panose="020B0604020202020204" pitchFamily="34" charset="0"/>
              </a:rPr>
              <a:t>Preferential</a:t>
            </a:r>
            <a:r>
              <a:rPr spc="-3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Points</a:t>
            </a:r>
            <a:r>
              <a:rPr spc="-35"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awarded</a:t>
            </a:r>
            <a:r>
              <a:rPr spc="-25" dirty="0">
                <a:latin typeface="Arial" panose="020B0604020202020204" pitchFamily="34" charset="0"/>
                <a:cs typeface="Arial" panose="020B0604020202020204" pitchFamily="34" charset="0"/>
              </a:rPr>
              <a:t> </a:t>
            </a:r>
            <a:r>
              <a:rPr spc="-80" dirty="0">
                <a:latin typeface="Arial" panose="020B0604020202020204" pitchFamily="34" charset="0"/>
                <a:cs typeface="Arial" panose="020B0604020202020204" pitchFamily="34" charset="0"/>
              </a:rPr>
              <a:t>will</a:t>
            </a:r>
            <a:r>
              <a:rPr spc="-15" dirty="0">
                <a:latin typeface="Arial" panose="020B0604020202020204" pitchFamily="34" charset="0"/>
                <a:cs typeface="Arial" panose="020B0604020202020204" pitchFamily="34" charset="0"/>
              </a:rPr>
              <a:t> </a:t>
            </a:r>
            <a:r>
              <a:rPr spc="70" dirty="0">
                <a:latin typeface="Arial" panose="020B0604020202020204" pitchFamily="34" charset="0"/>
                <a:cs typeface="Arial" panose="020B0604020202020204" pitchFamily="34" charset="0"/>
              </a:rPr>
              <a:t>be</a:t>
            </a:r>
            <a:r>
              <a:rPr spc="-4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according</a:t>
            </a:r>
            <a:r>
              <a:rPr spc="-15" dirty="0">
                <a:latin typeface="Arial" panose="020B0604020202020204" pitchFamily="34" charset="0"/>
                <a:cs typeface="Arial" panose="020B0604020202020204" pitchFamily="34" charset="0"/>
              </a:rPr>
              <a:t> </a:t>
            </a:r>
            <a:r>
              <a:rPr spc="65" dirty="0">
                <a:latin typeface="Arial" panose="020B0604020202020204" pitchFamily="34" charset="0"/>
                <a:cs typeface="Arial" panose="020B0604020202020204" pitchFamily="34" charset="0"/>
              </a:rPr>
              <a:t>to</a:t>
            </a:r>
            <a:r>
              <a:rPr spc="-45" dirty="0">
                <a:latin typeface="Arial" panose="020B0604020202020204" pitchFamily="34" charset="0"/>
                <a:cs typeface="Arial" panose="020B0604020202020204" pitchFamily="34" charset="0"/>
              </a:rPr>
              <a:t> </a:t>
            </a:r>
            <a:r>
              <a:rPr spc="60" dirty="0">
                <a:latin typeface="Arial" panose="020B0604020202020204" pitchFamily="34" charset="0"/>
                <a:cs typeface="Arial" panose="020B0604020202020204" pitchFamily="34" charset="0"/>
              </a:rPr>
              <a:t>a</a:t>
            </a:r>
            <a:r>
              <a:rPr spc="-30"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tenderer’s</a:t>
            </a:r>
            <a:r>
              <a:rPr lang="en-US" spc="-35" dirty="0">
                <a:latin typeface="Arial" panose="020B0604020202020204" pitchFamily="34" charset="0"/>
                <a:cs typeface="Arial" panose="020B0604020202020204" pitchFamily="34" charset="0"/>
              </a:rPr>
              <a:t> </a:t>
            </a:r>
            <a:r>
              <a:rPr spc="-195" dirty="0">
                <a:latin typeface="Arial" panose="020B0604020202020204" pitchFamily="34" charset="0"/>
                <a:cs typeface="Arial" panose="020B0604020202020204" pitchFamily="34" charset="0"/>
              </a:rPr>
              <a:t>B</a:t>
            </a:r>
            <a:r>
              <a:rPr lang="en-US" spc="-195" dirty="0">
                <a:latin typeface="Arial" panose="020B0604020202020204" pitchFamily="34" charset="0"/>
                <a:cs typeface="Arial" panose="020B0604020202020204" pitchFamily="34" charset="0"/>
              </a:rPr>
              <a:t>-BBEE </a:t>
            </a:r>
            <a:r>
              <a:rPr spc="40" dirty="0">
                <a:latin typeface="Arial" panose="020B0604020202020204" pitchFamily="34" charset="0"/>
                <a:cs typeface="Arial" panose="020B0604020202020204" pitchFamily="34" charset="0"/>
              </a:rPr>
              <a:t>status</a:t>
            </a:r>
            <a:r>
              <a:rPr spc="-4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level</a:t>
            </a:r>
            <a:r>
              <a:rPr spc="-3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of</a:t>
            </a:r>
            <a:r>
              <a:rPr spc="-4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contributor</a:t>
            </a:r>
            <a:r>
              <a:rPr spc="-35"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and</a:t>
            </a:r>
            <a:r>
              <a:rPr spc="-3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summarised</a:t>
            </a:r>
            <a:r>
              <a:rPr spc="-40"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in</a:t>
            </a:r>
            <a:r>
              <a:rPr spc="-30" dirty="0">
                <a:latin typeface="Arial" panose="020B0604020202020204" pitchFamily="34" charset="0"/>
                <a:cs typeface="Arial" panose="020B0604020202020204" pitchFamily="34" charset="0"/>
              </a:rPr>
              <a:t> </a:t>
            </a:r>
            <a:r>
              <a:rPr spc="80" dirty="0">
                <a:latin typeface="Arial" panose="020B0604020202020204" pitchFamily="34" charset="0"/>
                <a:cs typeface="Arial" panose="020B0604020202020204" pitchFamily="34" charset="0"/>
              </a:rPr>
              <a:t>the</a:t>
            </a:r>
            <a:r>
              <a:rPr spc="-10"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table</a:t>
            </a:r>
            <a:r>
              <a:rPr spc="-3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below:</a:t>
            </a:r>
            <a:endParaRPr dirty="0">
              <a:latin typeface="Arial" panose="020B0604020202020204" pitchFamily="34" charset="0"/>
              <a:cs typeface="Arial" panose="020B0604020202020204" pitchFamily="34" charset="0"/>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32</a:t>
            </a:fld>
            <a:endParaRPr spc="5" dirty="0"/>
          </a:p>
        </p:txBody>
      </p:sp>
      <p:pic>
        <p:nvPicPr>
          <p:cNvPr id="8" name="Picture 7">
            <a:extLst>
              <a:ext uri="{FF2B5EF4-FFF2-40B4-BE49-F238E27FC236}">
                <a16:creationId xmlns:a16="http://schemas.microsoft.com/office/drawing/2014/main" id="{5E7D00DF-A3E5-2737-602C-C118021D9DC4}"/>
              </a:ext>
            </a:extLst>
          </p:cNvPr>
          <p:cNvPicPr>
            <a:picLocks noChangeAspect="1"/>
          </p:cNvPicPr>
          <p:nvPr/>
        </p:nvPicPr>
        <p:blipFill>
          <a:blip r:embed="rId2"/>
          <a:stretch>
            <a:fillRect/>
          </a:stretch>
        </p:blipFill>
        <p:spPr>
          <a:xfrm>
            <a:off x="936149" y="2542596"/>
            <a:ext cx="8659433" cy="382958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33</a:t>
            </a:fld>
            <a:endParaRPr spc="5" dirty="0"/>
          </a:p>
        </p:txBody>
      </p:sp>
      <p:sp>
        <p:nvSpPr>
          <p:cNvPr id="3" name="object 3"/>
          <p:cNvSpPr txBox="1"/>
          <p:nvPr/>
        </p:nvSpPr>
        <p:spPr>
          <a:xfrm>
            <a:off x="2057400" y="642583"/>
            <a:ext cx="5291369" cy="888064"/>
          </a:xfrm>
          <a:prstGeom prst="rect">
            <a:avLst/>
          </a:prstGeom>
        </p:spPr>
        <p:txBody>
          <a:bodyPr vert="horz" wrap="square" lIns="0" tIns="13335" rIns="0" bIns="0" rtlCol="0">
            <a:spAutoFit/>
          </a:bodyPr>
          <a:lstStyle/>
          <a:p>
            <a:pPr marL="12700">
              <a:lnSpc>
                <a:spcPct val="100000"/>
              </a:lnSpc>
              <a:spcBef>
                <a:spcPts val="105"/>
              </a:spcBef>
              <a:tabLst>
                <a:tab pos="925830" algn="l"/>
              </a:tabLst>
            </a:pPr>
            <a:r>
              <a:rPr lang="en-US" sz="2800" b="1" spc="265" dirty="0">
                <a:latin typeface="Arial" panose="020B0604020202020204" pitchFamily="34" charset="0"/>
                <a:cs typeface="Arial" panose="020B0604020202020204" pitchFamily="34" charset="0"/>
              </a:rPr>
              <a:t>5.13</a:t>
            </a:r>
            <a:r>
              <a:rPr sz="2800" b="1" spc="265" dirty="0">
                <a:latin typeface="Arial" panose="020B0604020202020204" pitchFamily="34" charset="0"/>
                <a:cs typeface="Arial" panose="020B0604020202020204" pitchFamily="34" charset="0"/>
              </a:rPr>
              <a:t>	</a:t>
            </a:r>
            <a:r>
              <a:rPr lang="en-US" sz="2800" b="1" spc="265" dirty="0">
                <a:latin typeface="Arial" panose="020B0604020202020204" pitchFamily="34" charset="0"/>
                <a:cs typeface="Arial" panose="020B0604020202020204" pitchFamily="34" charset="0"/>
              </a:rPr>
              <a:t>Conditions of Tender</a:t>
            </a:r>
          </a:p>
          <a:p>
            <a:pPr marL="12700">
              <a:lnSpc>
                <a:spcPct val="100000"/>
              </a:lnSpc>
              <a:spcBef>
                <a:spcPts val="105"/>
              </a:spcBef>
              <a:tabLst>
                <a:tab pos="925830" algn="l"/>
              </a:tabLst>
            </a:pPr>
            <a:r>
              <a:rPr lang="en-ZA" sz="2800" b="1" spc="180" dirty="0">
                <a:latin typeface="Arial" panose="020B0604020202020204" pitchFamily="34" charset="0"/>
                <a:cs typeface="Arial" panose="020B0604020202020204" pitchFamily="34" charset="0"/>
              </a:rPr>
              <a:t>KEY PERSONNEL</a:t>
            </a:r>
            <a:endParaRPr sz="2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D22E477-4BCC-3444-1E43-A7AFF2C62E18}"/>
              </a:ext>
            </a:extLst>
          </p:cNvPr>
          <p:cNvPicPr>
            <a:picLocks noChangeAspect="1"/>
          </p:cNvPicPr>
          <p:nvPr/>
        </p:nvPicPr>
        <p:blipFill>
          <a:blip r:embed="rId2"/>
          <a:stretch>
            <a:fillRect/>
          </a:stretch>
        </p:blipFill>
        <p:spPr>
          <a:xfrm>
            <a:off x="0" y="2819400"/>
            <a:ext cx="10058400" cy="876276"/>
          </a:xfrm>
          <a:prstGeom prst="rect">
            <a:avLst/>
          </a:prstGeom>
        </p:spPr>
      </p:pic>
    </p:spTree>
    <p:extLst>
      <p:ext uri="{BB962C8B-B14F-4D97-AF65-F5344CB8AC3E}">
        <p14:creationId xmlns:p14="http://schemas.microsoft.com/office/powerpoint/2010/main" val="2582702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393" y="2153420"/>
            <a:ext cx="9233611" cy="4401205"/>
          </a:xfrm>
          <a:prstGeom prst="rect">
            <a:avLst/>
          </a:prstGeom>
          <a:noFill/>
        </p:spPr>
        <p:txBody>
          <a:bodyPr wrap="square" rtlCol="0">
            <a:spAutoFit/>
          </a:bodyPr>
          <a:lstStyle/>
          <a:p>
            <a:pPr defTabSz="1005840">
              <a:defRPr/>
            </a:pPr>
            <a:endParaRPr lang="en-ZA" sz="2000" dirty="0">
              <a:solidFill>
                <a:prstClr val="black"/>
              </a:solidFill>
              <a:latin typeface="Arial" panose="020B0604020202020204" pitchFamily="34" charset="0"/>
              <a:cs typeface="Arial" panose="020B0604020202020204" pitchFamily="34" charset="0"/>
            </a:endParaRPr>
          </a:p>
          <a:p>
            <a:pPr>
              <a:defRPr/>
            </a:pPr>
            <a:r>
              <a:rPr lang="en-GB" sz="2000" dirty="0">
                <a:solidFill>
                  <a:prstClr val="black"/>
                </a:solidFill>
                <a:latin typeface="Arial" panose="020B0604020202020204" pitchFamily="34" charset="0"/>
                <a:cs typeface="Arial" panose="020B0604020202020204" pitchFamily="34" charset="0"/>
              </a:rPr>
              <a:t>The tenderer shall provide details of qualifications and previous experience required for his key personnel on this project.</a:t>
            </a:r>
          </a:p>
          <a:p>
            <a:pPr>
              <a:defRPr/>
            </a:pPr>
            <a:endParaRPr lang="en-GB" sz="2000" dirty="0">
              <a:solidFill>
                <a:prstClr val="black"/>
              </a:solidFill>
              <a:latin typeface="Arial" panose="020B0604020202020204" pitchFamily="34" charset="0"/>
              <a:cs typeface="Arial" panose="020B0604020202020204" pitchFamily="34" charset="0"/>
            </a:endParaRPr>
          </a:p>
          <a:p>
            <a:pPr marL="502920" indent="-502920" algn="just"/>
            <a:r>
              <a:rPr lang="en-GB" sz="2000" dirty="0">
                <a:solidFill>
                  <a:prstClr val="black"/>
                </a:solidFill>
                <a:latin typeface="Arial" panose="020B0604020202020204" pitchFamily="34" charset="0"/>
                <a:cs typeface="Arial" panose="020B0604020202020204" pitchFamily="34" charset="0"/>
              </a:rPr>
              <a:t>Technical/Managerial Experience :</a:t>
            </a:r>
          </a:p>
          <a:p>
            <a:pPr marL="502920" indent="-502920" algn="just"/>
            <a:endParaRPr lang="en-ZA" sz="2000" dirty="0">
              <a:solidFill>
                <a:prstClr val="black"/>
              </a:solidFill>
              <a:latin typeface="Arial" panose="020B0604020202020204" pitchFamily="34" charset="0"/>
              <a:cs typeface="Arial" panose="020B0604020202020204" pitchFamily="34" charset="0"/>
            </a:endParaRPr>
          </a:p>
          <a:p>
            <a:pPr marL="502920" indent="-502920" algn="just"/>
            <a:r>
              <a:rPr lang="en-GB" sz="2000" dirty="0">
                <a:solidFill>
                  <a:prstClr val="black"/>
                </a:solidFill>
                <a:latin typeface="Arial" panose="020B0604020202020204" pitchFamily="34" charset="0"/>
                <a:cs typeface="Arial" panose="020B0604020202020204" pitchFamily="34" charset="0"/>
              </a:rPr>
              <a:t>	List only the most recent 3 projects of the key staff that the tenderer considers relevant to   the specified scope of works for each of the above key personnel</a:t>
            </a:r>
            <a:endParaRPr lang="en-ZA" sz="2000" dirty="0">
              <a:solidFill>
                <a:prstClr val="black"/>
              </a:solidFill>
              <a:latin typeface="Arial" panose="020B0604020202020204" pitchFamily="34" charset="0"/>
              <a:cs typeface="Arial" panose="020B0604020202020204" pitchFamily="34" charset="0"/>
            </a:endParaRPr>
          </a:p>
          <a:p>
            <a:pPr>
              <a:defRPr/>
            </a:pPr>
            <a:endParaRPr lang="en-ZA" sz="2000" dirty="0">
              <a:solidFill>
                <a:prstClr val="black"/>
              </a:solidFill>
              <a:latin typeface="Arial" panose="020B0604020202020204" pitchFamily="34" charset="0"/>
              <a:cs typeface="Arial" panose="020B0604020202020204" pitchFamily="34" charset="0"/>
            </a:endParaRPr>
          </a:p>
          <a:p>
            <a:pPr defTabSz="1005840">
              <a:defRPr/>
            </a:pPr>
            <a:endParaRPr lang="en-ZA" sz="2000" dirty="0">
              <a:solidFill>
                <a:prstClr val="black"/>
              </a:solidFill>
              <a:latin typeface="Arial" panose="020B0604020202020204" pitchFamily="34" charset="0"/>
              <a:cs typeface="Arial" panose="020B0604020202020204" pitchFamily="34" charset="0"/>
            </a:endParaRPr>
          </a:p>
          <a:p>
            <a:pPr defTabSz="1005840">
              <a:defRPr/>
            </a:pPr>
            <a:r>
              <a:rPr lang="en-ZA" sz="2000" dirty="0">
                <a:solidFill>
                  <a:prstClr val="black"/>
                </a:solidFill>
                <a:latin typeface="Arial" panose="020B0604020202020204" pitchFamily="34" charset="0"/>
                <a:cs typeface="Arial" panose="020B0604020202020204" pitchFamily="34" charset="0"/>
              </a:rPr>
              <a:t> </a:t>
            </a:r>
          </a:p>
          <a:p>
            <a:pPr marL="454410" defTabSz="1005840">
              <a:defRPr/>
            </a:pPr>
            <a:endParaRPr lang="en-ZA" sz="2000" dirty="0">
              <a:solidFill>
                <a:srgbClr val="FF0000"/>
              </a:solidFill>
              <a:latin typeface="Arial" panose="020B0604020202020204" pitchFamily="34" charset="0"/>
              <a:cs typeface="Arial" panose="020B0604020202020204" pitchFamily="34" charset="0"/>
            </a:endParaRPr>
          </a:p>
          <a:p>
            <a:pPr defTabSz="1005840">
              <a:defRPr/>
            </a:pPr>
            <a:endParaRPr lang="en-ZA" sz="2000"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6625DF-0075-497E-9631-17646D16DD41}"/>
              </a:ext>
            </a:extLst>
          </p:cNvPr>
          <p:cNvSpPr txBox="1"/>
          <p:nvPr/>
        </p:nvSpPr>
        <p:spPr>
          <a:xfrm>
            <a:off x="-4660" y="1299000"/>
            <a:ext cx="10062477" cy="400110"/>
          </a:xfrm>
          <a:prstGeom prst="rect">
            <a:avLst/>
          </a:prstGeom>
          <a:solidFill>
            <a:schemeClr val="bg2">
              <a:lumMod val="65000"/>
            </a:schemeClr>
          </a:solidFill>
        </p:spPr>
        <p:txBody>
          <a:bodyPr wrap="square" rtlCol="0">
            <a:spAutoFit/>
          </a:bodyPr>
          <a:lstStyle/>
          <a:p>
            <a:pPr algn="ctr" defTabSz="1005840">
              <a:defRPr/>
            </a:pPr>
            <a:r>
              <a:rPr lang="en-US" sz="2000" b="1" dirty="0">
                <a:solidFill>
                  <a:srgbClr val="E7E6E6"/>
                </a:solidFill>
                <a:latin typeface="Arial" panose="020B0604020202020204" pitchFamily="34" charset="0"/>
                <a:cs typeface="Arial" panose="020B0604020202020204" pitchFamily="34" charset="0"/>
              </a:rPr>
              <a:t>RETURNABLE SCHEDULE D4 – </a:t>
            </a:r>
            <a:r>
              <a:rPr lang="en-ZA" sz="2000" b="1" dirty="0">
                <a:solidFill>
                  <a:srgbClr val="E7E6E6"/>
                </a:solidFill>
                <a:latin typeface="Arial" panose="020B0604020202020204" pitchFamily="34" charset="0"/>
                <a:cs typeface="Arial" panose="020B0604020202020204" pitchFamily="34" charset="0"/>
              </a:rPr>
              <a:t>TENDERER’S KEY PERSONNEL EXPERIENCE </a:t>
            </a:r>
            <a:endParaRPr lang="en-US" sz="2000" b="1" dirty="0">
              <a:solidFill>
                <a:srgbClr val="E7E6E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111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772" y="2362200"/>
            <a:ext cx="9233611" cy="2585323"/>
          </a:xfrm>
          <a:prstGeom prst="rect">
            <a:avLst/>
          </a:prstGeom>
          <a:noFill/>
        </p:spPr>
        <p:txBody>
          <a:bodyPr wrap="square" rtlCol="0">
            <a:spAutoFit/>
          </a:bodyPr>
          <a:lstStyle/>
          <a:p>
            <a:pPr defTabSz="1005840">
              <a:defRPr/>
            </a:pPr>
            <a:r>
              <a:rPr lang="en-US" dirty="0">
                <a:solidFill>
                  <a:prstClr val="black"/>
                </a:solidFill>
                <a:latin typeface="Arial" panose="020B0604020202020204" pitchFamily="34" charset="0"/>
                <a:cs typeface="Arial" panose="020B0604020202020204" pitchFamily="34" charset="0"/>
              </a:rPr>
              <a:t>1. The tenderer shall provide details of previous experience required for this project and a letter from the employer stating their performance.</a:t>
            </a:r>
          </a:p>
          <a:p>
            <a:pPr defTabSz="1005840">
              <a:defRPr/>
            </a:pPr>
            <a:endParaRPr lang="en-US" dirty="0">
              <a:solidFill>
                <a:prstClr val="black"/>
              </a:solidFill>
              <a:latin typeface="Arial" panose="020B0604020202020204" pitchFamily="34" charset="0"/>
              <a:cs typeface="Arial" panose="020B0604020202020204" pitchFamily="34" charset="0"/>
            </a:endParaRPr>
          </a:p>
          <a:p>
            <a:pPr defTabSz="1005840">
              <a:defRPr/>
            </a:pPr>
            <a:r>
              <a:rPr lang="en-US" dirty="0">
                <a:solidFill>
                  <a:prstClr val="black"/>
                </a:solidFill>
                <a:latin typeface="Arial" panose="020B0604020202020204" pitchFamily="34" charset="0"/>
                <a:cs typeface="Arial" panose="020B0604020202020204" pitchFamily="34" charset="0"/>
              </a:rPr>
              <a:t>2. The Tenderer must have satisfactorily completed (at least completed as a prime contractor, joint venture member, management contractor or subcontractor) a minimum number of three (3) similar contracts matching the subject project’s scope of work, between 1st January 2015 and tender submission deadline.</a:t>
            </a:r>
          </a:p>
          <a:p>
            <a:pPr defTabSz="1005840">
              <a:defRPr/>
            </a:pPr>
            <a:endParaRPr lang="en-ZA" dirty="0">
              <a:solidFill>
                <a:srgbClr val="FF0000"/>
              </a:solidFill>
              <a:latin typeface="Arial" panose="020B0604020202020204" pitchFamily="34" charset="0"/>
              <a:cs typeface="Arial" panose="020B0604020202020204" pitchFamily="34" charset="0"/>
            </a:endParaRPr>
          </a:p>
          <a:p>
            <a:pPr defTabSz="1005840">
              <a:defRPr/>
            </a:pPr>
            <a:endParaRPr lang="en-ZA"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6625DF-0075-497E-9631-17646D16DD41}"/>
              </a:ext>
            </a:extLst>
          </p:cNvPr>
          <p:cNvSpPr txBox="1"/>
          <p:nvPr/>
        </p:nvSpPr>
        <p:spPr>
          <a:xfrm>
            <a:off x="-4660" y="1299001"/>
            <a:ext cx="10062477" cy="338554"/>
          </a:xfrm>
          <a:prstGeom prst="rect">
            <a:avLst/>
          </a:prstGeom>
          <a:solidFill>
            <a:schemeClr val="bg2">
              <a:lumMod val="65000"/>
            </a:schemeClr>
          </a:solidFill>
        </p:spPr>
        <p:txBody>
          <a:bodyPr wrap="square" rtlCol="0">
            <a:spAutoFit/>
          </a:bodyPr>
          <a:lstStyle/>
          <a:p>
            <a:pPr algn="ctr" defTabSz="1005840">
              <a:defRPr/>
            </a:pPr>
            <a:r>
              <a:rPr lang="en-US" sz="1600" b="1" dirty="0">
                <a:solidFill>
                  <a:srgbClr val="E7E6E6"/>
                </a:solidFill>
                <a:latin typeface="Arial" panose="020B0604020202020204" pitchFamily="34" charset="0"/>
                <a:cs typeface="Arial" panose="020B0604020202020204" pitchFamily="34" charset="0"/>
              </a:rPr>
              <a:t>RETURNABLE SCHEDULE D5.1 – </a:t>
            </a:r>
            <a:r>
              <a:rPr lang="en-ZA" sz="1600" b="1" dirty="0">
                <a:solidFill>
                  <a:srgbClr val="E7E6E6"/>
                </a:solidFill>
                <a:latin typeface="Arial" panose="020B0604020202020204" pitchFamily="34" charset="0"/>
                <a:cs typeface="Arial" panose="020B0604020202020204" pitchFamily="34" charset="0"/>
              </a:rPr>
              <a:t>TENDERER’S EXPERIENCE BASED ON COMPLETED PROJECTS </a:t>
            </a:r>
            <a:endParaRPr lang="en-US" sz="1600" b="1" dirty="0">
              <a:solidFill>
                <a:srgbClr val="E7E6E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648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0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solidFill>
            <a:srgbClr val="FDFDFD"/>
          </a:solidFill>
        </p:spPr>
        <p:txBody>
          <a:bodyPr wrap="square" lIns="0" tIns="0" rIns="0" bIns="0" rtlCol="0"/>
          <a:lstStyle/>
          <a:p>
            <a:endParaRPr/>
          </a:p>
        </p:txBody>
      </p:sp>
      <p:sp>
        <p:nvSpPr>
          <p:cNvPr id="4" name="object 4"/>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ln w="21336">
            <a:solidFill>
              <a:srgbClr val="FDFDFD"/>
            </a:solidFill>
          </a:ln>
        </p:spPr>
        <p:txBody>
          <a:bodyPr wrap="square" lIns="0" tIns="0" rIns="0" bIns="0" rtlCol="0"/>
          <a:lstStyle/>
          <a:p>
            <a:endParaRPr/>
          </a:p>
        </p:txBody>
      </p:sp>
      <p:sp>
        <p:nvSpPr>
          <p:cNvPr id="5" name="object 5"/>
          <p:cNvSpPr/>
          <p:nvPr/>
        </p:nvSpPr>
        <p:spPr>
          <a:xfrm>
            <a:off x="8033004" y="6097524"/>
            <a:ext cx="1069975" cy="629920"/>
          </a:xfrm>
          <a:custGeom>
            <a:avLst/>
            <a:gdLst/>
            <a:ahLst/>
            <a:cxnLst/>
            <a:rect l="l" t="t" r="r" b="b"/>
            <a:pathLst>
              <a:path w="1069975" h="629920">
                <a:moveTo>
                  <a:pt x="466344" y="629412"/>
                </a:moveTo>
                <a:lnTo>
                  <a:pt x="0" y="629412"/>
                </a:lnTo>
                <a:lnTo>
                  <a:pt x="737616" y="0"/>
                </a:lnTo>
                <a:lnTo>
                  <a:pt x="827532" y="0"/>
                </a:lnTo>
                <a:lnTo>
                  <a:pt x="815340" y="24384"/>
                </a:lnTo>
                <a:lnTo>
                  <a:pt x="980485" y="24384"/>
                </a:lnTo>
                <a:lnTo>
                  <a:pt x="983861" y="47244"/>
                </a:lnTo>
                <a:lnTo>
                  <a:pt x="801624" y="47244"/>
                </a:lnTo>
                <a:lnTo>
                  <a:pt x="763524" y="114300"/>
                </a:lnTo>
                <a:lnTo>
                  <a:pt x="993766" y="114300"/>
                </a:lnTo>
                <a:lnTo>
                  <a:pt x="1002544" y="173736"/>
                </a:lnTo>
                <a:lnTo>
                  <a:pt x="728472" y="173736"/>
                </a:lnTo>
                <a:lnTo>
                  <a:pt x="646176" y="316992"/>
                </a:lnTo>
                <a:lnTo>
                  <a:pt x="1023703" y="316992"/>
                </a:lnTo>
                <a:lnTo>
                  <a:pt x="1036534" y="403860"/>
                </a:lnTo>
                <a:lnTo>
                  <a:pt x="597408" y="403860"/>
                </a:lnTo>
                <a:lnTo>
                  <a:pt x="466344" y="629412"/>
                </a:lnTo>
                <a:close/>
              </a:path>
              <a:path w="1069975" h="629920">
                <a:moveTo>
                  <a:pt x="980485" y="24384"/>
                </a:moveTo>
                <a:lnTo>
                  <a:pt x="854964" y="24384"/>
                </a:lnTo>
                <a:lnTo>
                  <a:pt x="861060" y="0"/>
                </a:lnTo>
                <a:lnTo>
                  <a:pt x="976884" y="0"/>
                </a:lnTo>
                <a:lnTo>
                  <a:pt x="980485" y="24384"/>
                </a:lnTo>
                <a:close/>
              </a:path>
              <a:path w="1069975" h="629920">
                <a:moveTo>
                  <a:pt x="993766" y="114300"/>
                </a:moveTo>
                <a:lnTo>
                  <a:pt x="829056" y="114300"/>
                </a:lnTo>
                <a:lnTo>
                  <a:pt x="848868" y="47244"/>
                </a:lnTo>
                <a:lnTo>
                  <a:pt x="983861" y="47244"/>
                </a:lnTo>
                <a:lnTo>
                  <a:pt x="993766" y="114300"/>
                </a:lnTo>
                <a:close/>
              </a:path>
              <a:path w="1069975" h="629920">
                <a:moveTo>
                  <a:pt x="1023703" y="316992"/>
                </a:moveTo>
                <a:lnTo>
                  <a:pt x="769620" y="316992"/>
                </a:lnTo>
                <a:lnTo>
                  <a:pt x="812292" y="173736"/>
                </a:lnTo>
                <a:lnTo>
                  <a:pt x="1002544" y="173736"/>
                </a:lnTo>
                <a:lnTo>
                  <a:pt x="1023703" y="316992"/>
                </a:lnTo>
                <a:close/>
              </a:path>
              <a:path w="1069975" h="629920">
                <a:moveTo>
                  <a:pt x="1069848" y="629412"/>
                </a:moveTo>
                <a:lnTo>
                  <a:pt x="678180" y="629412"/>
                </a:lnTo>
                <a:lnTo>
                  <a:pt x="743712" y="403860"/>
                </a:lnTo>
                <a:lnTo>
                  <a:pt x="1036534" y="403860"/>
                </a:lnTo>
                <a:lnTo>
                  <a:pt x="1069848" y="629412"/>
                </a:lnTo>
                <a:close/>
              </a:path>
            </a:pathLst>
          </a:custGeom>
          <a:solidFill>
            <a:srgbClr val="2D2A31"/>
          </a:solidFill>
        </p:spPr>
        <p:txBody>
          <a:bodyPr wrap="square" lIns="0" tIns="0" rIns="0" bIns="0" rtlCol="0"/>
          <a:lstStyle/>
          <a:p>
            <a:endParaRPr/>
          </a:p>
        </p:txBody>
      </p:sp>
      <p:sp>
        <p:nvSpPr>
          <p:cNvPr id="6" name="object 6"/>
          <p:cNvSpPr/>
          <p:nvPr/>
        </p:nvSpPr>
        <p:spPr>
          <a:xfrm>
            <a:off x="7761732" y="6097523"/>
            <a:ext cx="948055" cy="629920"/>
          </a:xfrm>
          <a:custGeom>
            <a:avLst/>
            <a:gdLst/>
            <a:ahLst/>
            <a:cxnLst/>
            <a:rect l="l" t="t" r="r" b="b"/>
            <a:pathLst>
              <a:path w="948054" h="629920">
                <a:moveTo>
                  <a:pt x="0" y="629412"/>
                </a:moveTo>
                <a:lnTo>
                  <a:pt x="0" y="0"/>
                </a:lnTo>
                <a:lnTo>
                  <a:pt x="947928" y="0"/>
                </a:lnTo>
                <a:lnTo>
                  <a:pt x="0" y="629412"/>
                </a:lnTo>
                <a:close/>
              </a:path>
            </a:pathLst>
          </a:custGeom>
          <a:solidFill>
            <a:srgbClr val="006E5E"/>
          </a:solidFill>
        </p:spPr>
        <p:txBody>
          <a:bodyPr wrap="square" lIns="0" tIns="0" rIns="0" bIns="0" rtlCol="0"/>
          <a:lstStyle/>
          <a:p>
            <a:endParaRPr/>
          </a:p>
        </p:txBody>
      </p:sp>
      <p:sp>
        <p:nvSpPr>
          <p:cNvPr id="7" name="object 7"/>
          <p:cNvSpPr/>
          <p:nvPr/>
        </p:nvSpPr>
        <p:spPr>
          <a:xfrm>
            <a:off x="9052560" y="6097523"/>
            <a:ext cx="289560" cy="629920"/>
          </a:xfrm>
          <a:custGeom>
            <a:avLst/>
            <a:gdLst/>
            <a:ahLst/>
            <a:cxnLst/>
            <a:rect l="l" t="t" r="r" b="b"/>
            <a:pathLst>
              <a:path w="289559" h="629920">
                <a:moveTo>
                  <a:pt x="289559" y="629412"/>
                </a:moveTo>
                <a:lnTo>
                  <a:pt x="195071" y="629412"/>
                </a:lnTo>
                <a:lnTo>
                  <a:pt x="0" y="0"/>
                </a:lnTo>
                <a:lnTo>
                  <a:pt x="289559" y="0"/>
                </a:lnTo>
                <a:lnTo>
                  <a:pt x="289559" y="629412"/>
                </a:lnTo>
                <a:close/>
              </a:path>
            </a:pathLst>
          </a:custGeom>
          <a:solidFill>
            <a:srgbClr val="F05B18"/>
          </a:solidFill>
        </p:spPr>
        <p:txBody>
          <a:bodyPr wrap="square" lIns="0" tIns="0" rIns="0" bIns="0" rtlCol="0"/>
          <a:lstStyle/>
          <a:p>
            <a:endParaRPr/>
          </a:p>
        </p:txBody>
      </p:sp>
      <p:sp>
        <p:nvSpPr>
          <p:cNvPr id="8" name="object 8"/>
          <p:cNvSpPr/>
          <p:nvPr/>
        </p:nvSpPr>
        <p:spPr>
          <a:xfrm>
            <a:off x="7760207" y="6993635"/>
            <a:ext cx="1577340" cy="9448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767828" y="6865620"/>
            <a:ext cx="1576070" cy="94615"/>
          </a:xfrm>
          <a:custGeom>
            <a:avLst/>
            <a:gdLst/>
            <a:ahLst/>
            <a:cxnLst/>
            <a:rect l="l" t="t" r="r" b="b"/>
            <a:pathLst>
              <a:path w="1576070" h="94615">
                <a:moveTo>
                  <a:pt x="1507235" y="92964"/>
                </a:moveTo>
                <a:lnTo>
                  <a:pt x="1495043" y="92964"/>
                </a:lnTo>
                <a:lnTo>
                  <a:pt x="1524000" y="6096"/>
                </a:lnTo>
                <a:lnTo>
                  <a:pt x="1524000" y="3048"/>
                </a:lnTo>
                <a:lnTo>
                  <a:pt x="1525523" y="1524"/>
                </a:lnTo>
                <a:lnTo>
                  <a:pt x="1543811" y="1524"/>
                </a:lnTo>
                <a:lnTo>
                  <a:pt x="1545335" y="3048"/>
                </a:lnTo>
                <a:lnTo>
                  <a:pt x="1545335" y="6096"/>
                </a:lnTo>
                <a:lnTo>
                  <a:pt x="1547474" y="12192"/>
                </a:lnTo>
                <a:lnTo>
                  <a:pt x="1533143" y="12192"/>
                </a:lnTo>
                <a:lnTo>
                  <a:pt x="1530095" y="19812"/>
                </a:lnTo>
                <a:lnTo>
                  <a:pt x="1519427" y="53340"/>
                </a:lnTo>
                <a:lnTo>
                  <a:pt x="1561912" y="53340"/>
                </a:lnTo>
                <a:lnTo>
                  <a:pt x="1566190" y="65532"/>
                </a:lnTo>
                <a:lnTo>
                  <a:pt x="1516379" y="65532"/>
                </a:lnTo>
                <a:lnTo>
                  <a:pt x="1507235" y="92964"/>
                </a:lnTo>
                <a:close/>
              </a:path>
              <a:path w="1576070" h="94615">
                <a:moveTo>
                  <a:pt x="1561912" y="53340"/>
                </a:moveTo>
                <a:lnTo>
                  <a:pt x="1549907" y="53340"/>
                </a:lnTo>
                <a:lnTo>
                  <a:pt x="1539239" y="19812"/>
                </a:lnTo>
                <a:lnTo>
                  <a:pt x="1537716" y="16764"/>
                </a:lnTo>
                <a:lnTo>
                  <a:pt x="1537716" y="13716"/>
                </a:lnTo>
                <a:lnTo>
                  <a:pt x="1536191" y="12192"/>
                </a:lnTo>
                <a:lnTo>
                  <a:pt x="1547474" y="12192"/>
                </a:lnTo>
                <a:lnTo>
                  <a:pt x="1561912" y="53340"/>
                </a:lnTo>
                <a:close/>
              </a:path>
              <a:path w="1576070" h="94615">
                <a:moveTo>
                  <a:pt x="1575816" y="92964"/>
                </a:moveTo>
                <a:lnTo>
                  <a:pt x="1562100" y="92964"/>
                </a:lnTo>
                <a:lnTo>
                  <a:pt x="1552955" y="65532"/>
                </a:lnTo>
                <a:lnTo>
                  <a:pt x="1566190" y="65532"/>
                </a:lnTo>
                <a:lnTo>
                  <a:pt x="1575816" y="92964"/>
                </a:lnTo>
                <a:close/>
              </a:path>
              <a:path w="1576070" h="94615">
                <a:moveTo>
                  <a:pt x="1458467" y="94487"/>
                </a:moveTo>
                <a:lnTo>
                  <a:pt x="1441822" y="91820"/>
                </a:lnTo>
                <a:lnTo>
                  <a:pt x="1430464" y="83439"/>
                </a:lnTo>
                <a:lnTo>
                  <a:pt x="1423963" y="68770"/>
                </a:lnTo>
                <a:lnTo>
                  <a:pt x="1421891" y="47244"/>
                </a:lnTo>
                <a:lnTo>
                  <a:pt x="1423963" y="25074"/>
                </a:lnTo>
                <a:lnTo>
                  <a:pt x="1430464" y="10477"/>
                </a:lnTo>
                <a:lnTo>
                  <a:pt x="1441822" y="2452"/>
                </a:lnTo>
                <a:lnTo>
                  <a:pt x="1458467" y="0"/>
                </a:lnTo>
                <a:lnTo>
                  <a:pt x="1466587" y="261"/>
                </a:lnTo>
                <a:lnTo>
                  <a:pt x="1473136" y="952"/>
                </a:lnTo>
                <a:lnTo>
                  <a:pt x="1478827" y="1928"/>
                </a:lnTo>
                <a:lnTo>
                  <a:pt x="1484375" y="3048"/>
                </a:lnTo>
                <a:lnTo>
                  <a:pt x="1482851"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2559"/>
                </a:lnTo>
                <a:lnTo>
                  <a:pt x="1473898" y="93535"/>
                </a:lnTo>
                <a:lnTo>
                  <a:pt x="1466825" y="94225"/>
                </a:lnTo>
                <a:lnTo>
                  <a:pt x="1458467" y="94487"/>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1524"/>
                </a:lnTo>
                <a:lnTo>
                  <a:pt x="1400555" y="1524"/>
                </a:lnTo>
                <a:lnTo>
                  <a:pt x="1400555" y="92964"/>
                </a:lnTo>
                <a:close/>
              </a:path>
              <a:path w="1576070" h="94615">
                <a:moveTo>
                  <a:pt x="1315211" y="92964"/>
                </a:moveTo>
                <a:lnTo>
                  <a:pt x="1303019" y="92964"/>
                </a:lnTo>
                <a:lnTo>
                  <a:pt x="1303019" y="1524"/>
                </a:lnTo>
                <a:lnTo>
                  <a:pt x="1309735" y="643"/>
                </a:lnTo>
                <a:lnTo>
                  <a:pt x="1316736" y="190"/>
                </a:lnTo>
                <a:lnTo>
                  <a:pt x="1324879" y="23"/>
                </a:lnTo>
                <a:lnTo>
                  <a:pt x="1335023" y="0"/>
                </a:lnTo>
                <a:lnTo>
                  <a:pt x="1348549" y="1285"/>
                </a:lnTo>
                <a:lnTo>
                  <a:pt x="1357502" y="5715"/>
                </a:lnTo>
                <a:lnTo>
                  <a:pt x="1361308" y="12192"/>
                </a:lnTo>
                <a:lnTo>
                  <a:pt x="1315211" y="12192"/>
                </a:lnTo>
                <a:lnTo>
                  <a:pt x="1315211" y="44196"/>
                </a:lnTo>
                <a:lnTo>
                  <a:pt x="1360153" y="44196"/>
                </a:lnTo>
                <a:lnTo>
                  <a:pt x="1356264" y="48006"/>
                </a:lnTo>
                <a:lnTo>
                  <a:pt x="1348739" y="50292"/>
                </a:lnTo>
                <a:lnTo>
                  <a:pt x="1351787" y="51816"/>
                </a:lnTo>
                <a:lnTo>
                  <a:pt x="1355852" y="54864"/>
                </a:lnTo>
                <a:lnTo>
                  <a:pt x="1315211" y="54864"/>
                </a:lnTo>
                <a:lnTo>
                  <a:pt x="1315211" y="92964"/>
                </a:lnTo>
                <a:close/>
              </a:path>
              <a:path w="1576070" h="94615">
                <a:moveTo>
                  <a:pt x="1360153" y="44196"/>
                </a:moveTo>
                <a:lnTo>
                  <a:pt x="1335023" y="44196"/>
                </a:lnTo>
                <a:lnTo>
                  <a:pt x="1347216" y="42672"/>
                </a:lnTo>
                <a:lnTo>
                  <a:pt x="1351787" y="39624"/>
                </a:lnTo>
                <a:lnTo>
                  <a:pt x="1351787" y="15240"/>
                </a:lnTo>
                <a:lnTo>
                  <a:pt x="1347216" y="12192"/>
                </a:lnTo>
                <a:lnTo>
                  <a:pt x="1361308" y="12192"/>
                </a:lnTo>
                <a:lnTo>
                  <a:pt x="1362455" y="14144"/>
                </a:lnTo>
                <a:lnTo>
                  <a:pt x="1363979" y="27432"/>
                </a:lnTo>
                <a:lnTo>
                  <a:pt x="1363312" y="36576"/>
                </a:lnTo>
                <a:lnTo>
                  <a:pt x="1360931" y="43434"/>
                </a:lnTo>
                <a:lnTo>
                  <a:pt x="1360153" y="44196"/>
                </a:lnTo>
                <a:close/>
              </a:path>
              <a:path w="1576070" h="94615">
                <a:moveTo>
                  <a:pt x="1368551" y="92964"/>
                </a:moveTo>
                <a:lnTo>
                  <a:pt x="1354835" y="92964"/>
                </a:lnTo>
                <a:lnTo>
                  <a:pt x="1345691" y="64008"/>
                </a:lnTo>
                <a:lnTo>
                  <a:pt x="1344167" y="57912"/>
                </a:lnTo>
                <a:lnTo>
                  <a:pt x="1339595" y="54864"/>
                </a:lnTo>
                <a:lnTo>
                  <a:pt x="1355852" y="54864"/>
                </a:lnTo>
                <a:lnTo>
                  <a:pt x="1357884" y="56387"/>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2192"/>
                </a:lnTo>
                <a:lnTo>
                  <a:pt x="1243584" y="12192"/>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64335" y="1524"/>
                </a:lnTo>
                <a:lnTo>
                  <a:pt x="1181100" y="1524"/>
                </a:lnTo>
                <a:lnTo>
                  <a:pt x="1184148" y="3048"/>
                </a:lnTo>
                <a:lnTo>
                  <a:pt x="1185671" y="6096"/>
                </a:lnTo>
                <a:lnTo>
                  <a:pt x="1187596" y="12192"/>
                </a:lnTo>
                <a:lnTo>
                  <a:pt x="1171955" y="12192"/>
                </a:lnTo>
                <a:lnTo>
                  <a:pt x="1168907" y="19812"/>
                </a:lnTo>
                <a:lnTo>
                  <a:pt x="1158239" y="53340"/>
                </a:lnTo>
                <a:lnTo>
                  <a:pt x="1200591" y="53340"/>
                </a:lnTo>
                <a:lnTo>
                  <a:pt x="1204441" y="65532"/>
                </a:lnTo>
                <a:lnTo>
                  <a:pt x="1155191" y="65532"/>
                </a:lnTo>
                <a:lnTo>
                  <a:pt x="1146048" y="92964"/>
                </a:lnTo>
                <a:close/>
              </a:path>
              <a:path w="1576070" h="94615">
                <a:moveTo>
                  <a:pt x="1200591" y="53340"/>
                </a:moveTo>
                <a:lnTo>
                  <a:pt x="1187195" y="53340"/>
                </a:lnTo>
                <a:lnTo>
                  <a:pt x="1176527" y="19812"/>
                </a:lnTo>
                <a:lnTo>
                  <a:pt x="1176527" y="16764"/>
                </a:lnTo>
                <a:lnTo>
                  <a:pt x="1175003" y="13716"/>
                </a:lnTo>
                <a:lnTo>
                  <a:pt x="1175003" y="12192"/>
                </a:lnTo>
                <a:lnTo>
                  <a:pt x="1187596" y="12192"/>
                </a:lnTo>
                <a:lnTo>
                  <a:pt x="1200591" y="53340"/>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1524"/>
                </a:lnTo>
                <a:lnTo>
                  <a:pt x="1007364" y="1524"/>
                </a:lnTo>
                <a:lnTo>
                  <a:pt x="1007364" y="38100"/>
                </a:lnTo>
                <a:lnTo>
                  <a:pt x="1060703" y="38100"/>
                </a:lnTo>
                <a:lnTo>
                  <a:pt x="1060703" y="50292"/>
                </a:lnTo>
                <a:lnTo>
                  <a:pt x="1007364" y="50292"/>
                </a:lnTo>
                <a:lnTo>
                  <a:pt x="1007364" y="92964"/>
                </a:lnTo>
                <a:close/>
              </a:path>
              <a:path w="1576070" h="94615">
                <a:moveTo>
                  <a:pt x="1060703" y="38100"/>
                </a:moveTo>
                <a:lnTo>
                  <a:pt x="1046987" y="38100"/>
                </a:lnTo>
                <a:lnTo>
                  <a:pt x="1046987" y="1524"/>
                </a:lnTo>
                <a:lnTo>
                  <a:pt x="1060703" y="1524"/>
                </a:lnTo>
                <a:lnTo>
                  <a:pt x="1060703" y="38100"/>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1524"/>
                </a:lnTo>
                <a:lnTo>
                  <a:pt x="978407" y="1524"/>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7"/>
                </a:moveTo>
                <a:lnTo>
                  <a:pt x="840962" y="92416"/>
                </a:lnTo>
                <a:lnTo>
                  <a:pt x="830579" y="85915"/>
                </a:lnTo>
                <a:lnTo>
                  <a:pt x="824769" y="74556"/>
                </a:lnTo>
                <a:lnTo>
                  <a:pt x="822959" y="57912"/>
                </a:lnTo>
                <a:lnTo>
                  <a:pt x="822959" y="1524"/>
                </a:lnTo>
                <a:lnTo>
                  <a:pt x="835151" y="1524"/>
                </a:lnTo>
                <a:lnTo>
                  <a:pt x="835151" y="57912"/>
                </a:lnTo>
                <a:lnTo>
                  <a:pt x="836342" y="69437"/>
                </a:lnTo>
                <a:lnTo>
                  <a:pt x="840104" y="76962"/>
                </a:lnTo>
                <a:lnTo>
                  <a:pt x="846724" y="81057"/>
                </a:lnTo>
                <a:lnTo>
                  <a:pt x="856487" y="82296"/>
                </a:lnTo>
                <a:lnTo>
                  <a:pt x="884247" y="82296"/>
                </a:lnTo>
                <a:lnTo>
                  <a:pt x="882395" y="85915"/>
                </a:lnTo>
                <a:lnTo>
                  <a:pt x="872013" y="92416"/>
                </a:lnTo>
                <a:lnTo>
                  <a:pt x="856487" y="94487"/>
                </a:lnTo>
                <a:close/>
              </a:path>
              <a:path w="1576070" h="94615">
                <a:moveTo>
                  <a:pt x="884247" y="82296"/>
                </a:moveTo>
                <a:lnTo>
                  <a:pt x="856487" y="82296"/>
                </a:lnTo>
                <a:lnTo>
                  <a:pt x="866012" y="81057"/>
                </a:lnTo>
                <a:lnTo>
                  <a:pt x="872108" y="76962"/>
                </a:lnTo>
                <a:lnTo>
                  <a:pt x="875347" y="69437"/>
                </a:lnTo>
                <a:lnTo>
                  <a:pt x="876300" y="57912"/>
                </a:lnTo>
                <a:lnTo>
                  <a:pt x="876300" y="1524"/>
                </a:lnTo>
                <a:lnTo>
                  <a:pt x="890016" y="1524"/>
                </a:lnTo>
                <a:lnTo>
                  <a:pt x="890016" y="57912"/>
                </a:lnTo>
                <a:lnTo>
                  <a:pt x="888206" y="74556"/>
                </a:lnTo>
                <a:lnTo>
                  <a:pt x="884247" y="82296"/>
                </a:lnTo>
                <a:close/>
              </a:path>
              <a:path w="1576070" h="94615">
                <a:moveTo>
                  <a:pt x="765048" y="94487"/>
                </a:moveTo>
                <a:lnTo>
                  <a:pt x="747760" y="92035"/>
                </a:lnTo>
                <a:lnTo>
                  <a:pt x="736472" y="84010"/>
                </a:lnTo>
                <a:lnTo>
                  <a:pt x="730329" y="69413"/>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3814" y="82296"/>
                </a:lnTo>
                <a:lnTo>
                  <a:pt x="793051" y="84010"/>
                </a:lnTo>
                <a:lnTo>
                  <a:pt x="781692" y="92035"/>
                </a:lnTo>
                <a:lnTo>
                  <a:pt x="765048" y="94487"/>
                </a:lnTo>
                <a:close/>
              </a:path>
              <a:path w="1576070" h="94615">
                <a:moveTo>
                  <a:pt x="79381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69413"/>
                </a:lnTo>
                <a:lnTo>
                  <a:pt x="793814" y="82296"/>
                </a:lnTo>
                <a:close/>
              </a:path>
              <a:path w="1576070" h="94615">
                <a:moveTo>
                  <a:pt x="709445" y="82296"/>
                </a:moveTo>
                <a:lnTo>
                  <a:pt x="693419" y="82296"/>
                </a:lnTo>
                <a:lnTo>
                  <a:pt x="697991" y="80772"/>
                </a:lnTo>
                <a:lnTo>
                  <a:pt x="697920" y="59388"/>
                </a:lnTo>
                <a:lnTo>
                  <a:pt x="693419" y="56387"/>
                </a:lnTo>
                <a:lnTo>
                  <a:pt x="687323" y="54864"/>
                </a:lnTo>
                <a:lnTo>
                  <a:pt x="667511" y="50292"/>
                </a:lnTo>
                <a:lnTo>
                  <a:pt x="659748" y="46887"/>
                </a:lnTo>
                <a:lnTo>
                  <a:pt x="654557" y="41338"/>
                </a:lnTo>
                <a:lnTo>
                  <a:pt x="651652" y="33789"/>
                </a:lnTo>
                <a:lnTo>
                  <a:pt x="650748" y="24383"/>
                </a:lnTo>
                <a:lnTo>
                  <a:pt x="652486" y="11572"/>
                </a:lnTo>
                <a:lnTo>
                  <a:pt x="657796" y="4191"/>
                </a:lnTo>
                <a:lnTo>
                  <a:pt x="666821" y="809"/>
                </a:lnTo>
                <a:lnTo>
                  <a:pt x="679703" y="0"/>
                </a:lnTo>
                <a:lnTo>
                  <a:pt x="686776" y="47"/>
                </a:lnTo>
                <a:lnTo>
                  <a:pt x="693991" y="381"/>
                </a:lnTo>
                <a:lnTo>
                  <a:pt x="700920" y="1285"/>
                </a:lnTo>
                <a:lnTo>
                  <a:pt x="707135" y="3048"/>
                </a:lnTo>
                <a:lnTo>
                  <a:pt x="707135" y="12192"/>
                </a:lnTo>
                <a:lnTo>
                  <a:pt x="664464" y="12192"/>
                </a:lnTo>
                <a:lnTo>
                  <a:pt x="664464" y="33528"/>
                </a:lnTo>
                <a:lnTo>
                  <a:pt x="667511" y="36576"/>
                </a:lnTo>
                <a:lnTo>
                  <a:pt x="675132" y="38100"/>
                </a:lnTo>
                <a:lnTo>
                  <a:pt x="693419" y="42672"/>
                </a:lnTo>
                <a:lnTo>
                  <a:pt x="702063" y="46720"/>
                </a:lnTo>
                <a:lnTo>
                  <a:pt x="707707" y="52197"/>
                </a:lnTo>
                <a:lnTo>
                  <a:pt x="710779" y="59388"/>
                </a:lnTo>
                <a:lnTo>
                  <a:pt x="711707" y="68580"/>
                </a:lnTo>
                <a:lnTo>
                  <a:pt x="709921" y="81629"/>
                </a:lnTo>
                <a:lnTo>
                  <a:pt x="709445" y="82296"/>
                </a:lnTo>
                <a:close/>
              </a:path>
              <a:path w="1576070" h="94615">
                <a:moveTo>
                  <a:pt x="679703" y="94487"/>
                </a:moveTo>
                <a:lnTo>
                  <a:pt x="675203" y="94225"/>
                </a:lnTo>
                <a:lnTo>
                  <a:pt x="668845" y="93535"/>
                </a:lnTo>
                <a:lnTo>
                  <a:pt x="652271" y="91440"/>
                </a:lnTo>
                <a:lnTo>
                  <a:pt x="652271" y="80772"/>
                </a:lnTo>
                <a:lnTo>
                  <a:pt x="662773" y="81653"/>
                </a:lnTo>
                <a:lnTo>
                  <a:pt x="669988" y="82105"/>
                </a:lnTo>
                <a:lnTo>
                  <a:pt x="675203" y="82272"/>
                </a:lnTo>
                <a:lnTo>
                  <a:pt x="709445" y="82296"/>
                </a:lnTo>
                <a:lnTo>
                  <a:pt x="704278" y="89534"/>
                </a:lnTo>
                <a:lnTo>
                  <a:pt x="694348" y="93440"/>
                </a:lnTo>
                <a:lnTo>
                  <a:pt x="679703" y="94487"/>
                </a:lnTo>
                <a:close/>
              </a:path>
              <a:path w="1576070" h="94615">
                <a:moveTo>
                  <a:pt x="536448" y="94487"/>
                </a:moveTo>
                <a:lnTo>
                  <a:pt x="523565" y="91606"/>
                </a:lnTo>
                <a:lnTo>
                  <a:pt x="514540" y="82867"/>
                </a:lnTo>
                <a:lnTo>
                  <a:pt x="509230" y="68127"/>
                </a:lnTo>
                <a:lnTo>
                  <a:pt x="507491" y="47244"/>
                </a:lnTo>
                <a:lnTo>
                  <a:pt x="509611" y="24431"/>
                </a:lnTo>
                <a:lnTo>
                  <a:pt x="516445" y="9906"/>
                </a:lnTo>
                <a:lnTo>
                  <a:pt x="528708" y="2238"/>
                </a:lnTo>
                <a:lnTo>
                  <a:pt x="547116" y="0"/>
                </a:lnTo>
                <a:lnTo>
                  <a:pt x="565403" y="0"/>
                </a:lnTo>
                <a:lnTo>
                  <a:pt x="571500" y="3048"/>
                </a:lnTo>
                <a:lnTo>
                  <a:pt x="571500" y="12192"/>
                </a:lnTo>
                <a:lnTo>
                  <a:pt x="547116" y="12192"/>
                </a:lnTo>
                <a:lnTo>
                  <a:pt x="535352" y="13168"/>
                </a:lnTo>
                <a:lnTo>
                  <a:pt x="527303" y="17716"/>
                </a:lnTo>
                <a:lnTo>
                  <a:pt x="522684" y="28265"/>
                </a:lnTo>
                <a:lnTo>
                  <a:pt x="521207" y="47244"/>
                </a:lnTo>
                <a:lnTo>
                  <a:pt x="522374" y="64293"/>
                </a:lnTo>
                <a:lnTo>
                  <a:pt x="525970" y="75057"/>
                </a:lnTo>
                <a:lnTo>
                  <a:pt x="532137" y="80676"/>
                </a:lnTo>
                <a:lnTo>
                  <a:pt x="541019" y="82296"/>
                </a:lnTo>
                <a:lnTo>
                  <a:pt x="563879" y="82296"/>
                </a:lnTo>
                <a:lnTo>
                  <a:pt x="558736" y="86772"/>
                </a:lnTo>
                <a:lnTo>
                  <a:pt x="552449" y="90678"/>
                </a:lnTo>
                <a:lnTo>
                  <a:pt x="545020" y="93440"/>
                </a:lnTo>
                <a:lnTo>
                  <a:pt x="536448" y="94487"/>
                </a:lnTo>
                <a:close/>
              </a:path>
              <a:path w="1576070" h="94615">
                <a:moveTo>
                  <a:pt x="574548" y="92964"/>
                </a:moveTo>
                <a:lnTo>
                  <a:pt x="565403" y="92964"/>
                </a:lnTo>
                <a:lnTo>
                  <a:pt x="563879" y="82296"/>
                </a:lnTo>
                <a:lnTo>
                  <a:pt x="548639" y="82296"/>
                </a:lnTo>
                <a:lnTo>
                  <a:pt x="556259" y="79248"/>
                </a:lnTo>
                <a:lnTo>
                  <a:pt x="562355" y="74676"/>
                </a:lnTo>
                <a:lnTo>
                  <a:pt x="562355" y="39624"/>
                </a:lnTo>
                <a:lnTo>
                  <a:pt x="574548" y="39624"/>
                </a:lnTo>
                <a:lnTo>
                  <a:pt x="574548" y="92964"/>
                </a:lnTo>
                <a:close/>
              </a:path>
              <a:path w="1576070" h="94615">
                <a:moveTo>
                  <a:pt x="428243" y="92964"/>
                </a:moveTo>
                <a:lnTo>
                  <a:pt x="414527" y="92964"/>
                </a:lnTo>
                <a:lnTo>
                  <a:pt x="414527" y="4572"/>
                </a:lnTo>
                <a:lnTo>
                  <a:pt x="417575" y="1524"/>
                </a:lnTo>
                <a:lnTo>
                  <a:pt x="434339" y="1524"/>
                </a:lnTo>
                <a:lnTo>
                  <a:pt x="435864" y="3048"/>
                </a:lnTo>
                <a:lnTo>
                  <a:pt x="437387" y="6096"/>
                </a:lnTo>
                <a:lnTo>
                  <a:pt x="441100" y="13716"/>
                </a:lnTo>
                <a:lnTo>
                  <a:pt x="426719" y="13716"/>
                </a:lnTo>
                <a:lnTo>
                  <a:pt x="428243" y="18287"/>
                </a:lnTo>
                <a:lnTo>
                  <a:pt x="428243" y="92964"/>
                </a:lnTo>
                <a:close/>
              </a:path>
              <a:path w="1576070" h="94615">
                <a:moveTo>
                  <a:pt x="486155" y="79248"/>
                </a:moveTo>
                <a:lnTo>
                  <a:pt x="473964" y="79248"/>
                </a:lnTo>
                <a:lnTo>
                  <a:pt x="473964" y="74676"/>
                </a:lnTo>
                <a:lnTo>
                  <a:pt x="472439" y="70103"/>
                </a:lnTo>
                <a:lnTo>
                  <a:pt x="472439" y="1524"/>
                </a:lnTo>
                <a:lnTo>
                  <a:pt x="486155" y="1524"/>
                </a:lnTo>
                <a:lnTo>
                  <a:pt x="486155" y="79248"/>
                </a:lnTo>
                <a:close/>
              </a:path>
              <a:path w="1576070" h="94615">
                <a:moveTo>
                  <a:pt x="484632" y="92964"/>
                </a:moveTo>
                <a:lnTo>
                  <a:pt x="466343" y="92964"/>
                </a:lnTo>
                <a:lnTo>
                  <a:pt x="463295" y="91440"/>
                </a:lnTo>
                <a:lnTo>
                  <a:pt x="463295" y="88392"/>
                </a:lnTo>
                <a:lnTo>
                  <a:pt x="434339" y="25908"/>
                </a:lnTo>
                <a:lnTo>
                  <a:pt x="432816" y="22860"/>
                </a:lnTo>
                <a:lnTo>
                  <a:pt x="429767" y="18287"/>
                </a:lnTo>
                <a:lnTo>
                  <a:pt x="429767" y="13716"/>
                </a:lnTo>
                <a:lnTo>
                  <a:pt x="441100" y="13716"/>
                </a:lnTo>
                <a:lnTo>
                  <a:pt x="466343" y="65532"/>
                </a:lnTo>
                <a:lnTo>
                  <a:pt x="469391" y="74676"/>
                </a:lnTo>
                <a:lnTo>
                  <a:pt x="472439" y="79248"/>
                </a:lnTo>
                <a:lnTo>
                  <a:pt x="486155" y="79248"/>
                </a:lnTo>
                <a:lnTo>
                  <a:pt x="486155" y="91440"/>
                </a:lnTo>
                <a:lnTo>
                  <a:pt x="484632" y="92964"/>
                </a:lnTo>
                <a:close/>
              </a:path>
              <a:path w="1576070" h="94615">
                <a:moveTo>
                  <a:pt x="390143" y="92964"/>
                </a:moveTo>
                <a:lnTo>
                  <a:pt x="376427" y="92964"/>
                </a:lnTo>
                <a:lnTo>
                  <a:pt x="376427" y="1524"/>
                </a:lnTo>
                <a:lnTo>
                  <a:pt x="390143" y="1524"/>
                </a:lnTo>
                <a:lnTo>
                  <a:pt x="390143" y="92964"/>
                </a:lnTo>
                <a:close/>
              </a:path>
              <a:path w="1576070" h="94615">
                <a:moveTo>
                  <a:pt x="318516" y="92964"/>
                </a:moveTo>
                <a:lnTo>
                  <a:pt x="286511" y="92964"/>
                </a:lnTo>
                <a:lnTo>
                  <a:pt x="286511" y="1524"/>
                </a:lnTo>
                <a:lnTo>
                  <a:pt x="293441" y="1286"/>
                </a:lnTo>
                <a:lnTo>
                  <a:pt x="309014" y="238"/>
                </a:lnTo>
                <a:lnTo>
                  <a:pt x="318516" y="0"/>
                </a:lnTo>
                <a:lnTo>
                  <a:pt x="335803" y="2452"/>
                </a:lnTo>
                <a:lnTo>
                  <a:pt x="347090" y="10477"/>
                </a:lnTo>
                <a:lnTo>
                  <a:pt x="347812" y="12192"/>
                </a:lnTo>
                <a:lnTo>
                  <a:pt x="298703" y="12192"/>
                </a:lnTo>
                <a:lnTo>
                  <a:pt x="298703" y="82296"/>
                </a:lnTo>
                <a:lnTo>
                  <a:pt x="347506" y="82296"/>
                </a:lnTo>
                <a:lnTo>
                  <a:pt x="347090" y="83248"/>
                </a:lnTo>
                <a:lnTo>
                  <a:pt x="335803" y="90749"/>
                </a:lnTo>
                <a:lnTo>
                  <a:pt x="318516" y="92964"/>
                </a:lnTo>
                <a:close/>
              </a:path>
              <a:path w="1576070" h="94615">
                <a:moveTo>
                  <a:pt x="347506"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812" y="12192"/>
                </a:lnTo>
                <a:lnTo>
                  <a:pt x="353234" y="25074"/>
                </a:lnTo>
                <a:lnTo>
                  <a:pt x="355091" y="47244"/>
                </a:lnTo>
                <a:lnTo>
                  <a:pt x="353234" y="69175"/>
                </a:lnTo>
                <a:lnTo>
                  <a:pt x="347506" y="82296"/>
                </a:lnTo>
                <a:close/>
              </a:path>
              <a:path w="1576070" h="94615">
                <a:moveTo>
                  <a:pt x="234695" y="92964"/>
                </a:moveTo>
                <a:lnTo>
                  <a:pt x="225170" y="91606"/>
                </a:lnTo>
                <a:lnTo>
                  <a:pt x="219074" y="87820"/>
                </a:lnTo>
                <a:lnTo>
                  <a:pt x="215836" y="82034"/>
                </a:lnTo>
                <a:lnTo>
                  <a:pt x="214883" y="74676"/>
                </a:lnTo>
                <a:lnTo>
                  <a:pt x="214883" y="1524"/>
                </a:lnTo>
                <a:lnTo>
                  <a:pt x="227075" y="1524"/>
                </a:lnTo>
                <a:lnTo>
                  <a:pt x="227075" y="79248"/>
                </a:lnTo>
                <a:lnTo>
                  <a:pt x="230123" y="80772"/>
                </a:lnTo>
                <a:lnTo>
                  <a:pt x="268223" y="80772"/>
                </a:lnTo>
                <a:lnTo>
                  <a:pt x="268223" y="91440"/>
                </a:lnTo>
                <a:lnTo>
                  <a:pt x="259984" y="92321"/>
                </a:lnTo>
                <a:lnTo>
                  <a:pt x="251459" y="92773"/>
                </a:lnTo>
                <a:lnTo>
                  <a:pt x="242934" y="92940"/>
                </a:lnTo>
                <a:lnTo>
                  <a:pt x="234695" y="92964"/>
                </a:lnTo>
                <a:close/>
              </a:path>
              <a:path w="1576070" h="94615">
                <a:moveTo>
                  <a:pt x="190500" y="92964"/>
                </a:moveTo>
                <a:lnTo>
                  <a:pt x="176783" y="92964"/>
                </a:lnTo>
                <a:lnTo>
                  <a:pt x="176783" y="1524"/>
                </a:lnTo>
                <a:lnTo>
                  <a:pt x="190500" y="1524"/>
                </a:lnTo>
                <a:lnTo>
                  <a:pt x="190500" y="92964"/>
                </a:lnTo>
                <a:close/>
              </a:path>
              <a:path w="1576070" h="94615">
                <a:moveTo>
                  <a:pt x="118871" y="94487"/>
                </a:moveTo>
                <a:lnTo>
                  <a:pt x="103346" y="92416"/>
                </a:lnTo>
                <a:lnTo>
                  <a:pt x="92963" y="85915"/>
                </a:lnTo>
                <a:lnTo>
                  <a:pt x="87153" y="74556"/>
                </a:lnTo>
                <a:lnTo>
                  <a:pt x="85343" y="57912"/>
                </a:lnTo>
                <a:lnTo>
                  <a:pt x="85343" y="1524"/>
                </a:lnTo>
                <a:lnTo>
                  <a:pt x="97535" y="1524"/>
                </a:lnTo>
                <a:lnTo>
                  <a:pt x="97535" y="57912"/>
                </a:lnTo>
                <a:lnTo>
                  <a:pt x="98726" y="69437"/>
                </a:lnTo>
                <a:lnTo>
                  <a:pt x="102488" y="76962"/>
                </a:lnTo>
                <a:lnTo>
                  <a:pt x="109108" y="81057"/>
                </a:lnTo>
                <a:lnTo>
                  <a:pt x="118871" y="82296"/>
                </a:lnTo>
                <a:lnTo>
                  <a:pt x="146631" y="82296"/>
                </a:lnTo>
                <a:lnTo>
                  <a:pt x="144779" y="85915"/>
                </a:lnTo>
                <a:lnTo>
                  <a:pt x="134397" y="92416"/>
                </a:lnTo>
                <a:lnTo>
                  <a:pt x="118871" y="94487"/>
                </a:lnTo>
                <a:close/>
              </a:path>
              <a:path w="1576070" h="94615">
                <a:moveTo>
                  <a:pt x="146631" y="82296"/>
                </a:moveTo>
                <a:lnTo>
                  <a:pt x="118871" y="82296"/>
                </a:lnTo>
                <a:lnTo>
                  <a:pt x="127753" y="81057"/>
                </a:lnTo>
                <a:lnTo>
                  <a:pt x="133921" y="76962"/>
                </a:lnTo>
                <a:lnTo>
                  <a:pt x="137517" y="69437"/>
                </a:lnTo>
                <a:lnTo>
                  <a:pt x="138683" y="57912"/>
                </a:lnTo>
                <a:lnTo>
                  <a:pt x="138683" y="1524"/>
                </a:lnTo>
                <a:lnTo>
                  <a:pt x="152400" y="1524"/>
                </a:lnTo>
                <a:lnTo>
                  <a:pt x="152400" y="57912"/>
                </a:lnTo>
                <a:lnTo>
                  <a:pt x="150590" y="74556"/>
                </a:lnTo>
                <a:lnTo>
                  <a:pt x="146631" y="82296"/>
                </a:lnTo>
                <a:close/>
              </a:path>
              <a:path w="1576070" h="94615">
                <a:moveTo>
                  <a:pt x="35051" y="92964"/>
                </a:moveTo>
                <a:lnTo>
                  <a:pt x="0" y="92964"/>
                </a:lnTo>
                <a:lnTo>
                  <a:pt x="0" y="1524"/>
                </a:lnTo>
                <a:lnTo>
                  <a:pt x="6691" y="643"/>
                </a:lnTo>
                <a:lnTo>
                  <a:pt x="13525" y="190"/>
                </a:lnTo>
                <a:lnTo>
                  <a:pt x="21216" y="23"/>
                </a:lnTo>
                <a:lnTo>
                  <a:pt x="30479" y="0"/>
                </a:lnTo>
                <a:lnTo>
                  <a:pt x="44886" y="1238"/>
                </a:lnTo>
                <a:lnTo>
                  <a:pt x="54292" y="5334"/>
                </a:lnTo>
                <a:lnTo>
                  <a:pt x="58958" y="12192"/>
                </a:lnTo>
                <a:lnTo>
                  <a:pt x="13716" y="12192"/>
                </a:lnTo>
                <a:lnTo>
                  <a:pt x="13716" y="39624"/>
                </a:lnTo>
                <a:lnTo>
                  <a:pt x="57339" y="39624"/>
                </a:lnTo>
                <a:lnTo>
                  <a:pt x="52601" y="43672"/>
                </a:lnTo>
                <a:lnTo>
                  <a:pt x="45719" y="45719"/>
                </a:lnTo>
                <a:lnTo>
                  <a:pt x="54363" y="48029"/>
                </a:lnTo>
                <a:lnTo>
                  <a:pt x="57058" y="50292"/>
                </a:lnTo>
                <a:lnTo>
                  <a:pt x="13716" y="50292"/>
                </a:lnTo>
                <a:lnTo>
                  <a:pt x="13716" y="82296"/>
                </a:lnTo>
                <a:lnTo>
                  <a:pt x="61843" y="82296"/>
                </a:lnTo>
                <a:lnTo>
                  <a:pt x="57530" y="88392"/>
                </a:lnTo>
                <a:lnTo>
                  <a:pt x="48577" y="91963"/>
                </a:lnTo>
                <a:lnTo>
                  <a:pt x="35051" y="92964"/>
                </a:lnTo>
                <a:close/>
              </a:path>
              <a:path w="1576070" h="94615">
                <a:moveTo>
                  <a:pt x="57339" y="39624"/>
                </a:moveTo>
                <a:lnTo>
                  <a:pt x="44195" y="39624"/>
                </a:lnTo>
                <a:lnTo>
                  <a:pt x="48767" y="38100"/>
                </a:lnTo>
                <a:lnTo>
                  <a:pt x="48767" y="13716"/>
                </a:lnTo>
                <a:lnTo>
                  <a:pt x="44195" y="12192"/>
                </a:lnTo>
                <a:lnTo>
                  <a:pt x="58958" y="12192"/>
                </a:lnTo>
                <a:lnTo>
                  <a:pt x="59411" y="12858"/>
                </a:lnTo>
                <a:lnTo>
                  <a:pt x="60959" y="24383"/>
                </a:lnTo>
                <a:lnTo>
                  <a:pt x="60078" y="33289"/>
                </a:lnTo>
                <a:lnTo>
                  <a:pt x="57339" y="39624"/>
                </a:lnTo>
                <a:close/>
              </a:path>
              <a:path w="1576070" h="94615">
                <a:moveTo>
                  <a:pt x="61843" y="82296"/>
                </a:moveTo>
                <a:lnTo>
                  <a:pt x="45719" y="82296"/>
                </a:lnTo>
                <a:lnTo>
                  <a:pt x="50291" y="79248"/>
                </a:lnTo>
                <a:lnTo>
                  <a:pt x="50291" y="53340"/>
                </a:lnTo>
                <a:lnTo>
                  <a:pt x="45719" y="50292"/>
                </a:lnTo>
                <a:lnTo>
                  <a:pt x="57058" y="50292"/>
                </a:lnTo>
                <a:lnTo>
                  <a:pt x="60007" y="52768"/>
                </a:lnTo>
                <a:lnTo>
                  <a:pt x="63079" y="60078"/>
                </a:lnTo>
                <a:lnTo>
                  <a:pt x="64007" y="70103"/>
                </a:lnTo>
                <a:lnTo>
                  <a:pt x="62483" y="81391"/>
                </a:lnTo>
                <a:lnTo>
                  <a:pt x="61843" y="82296"/>
                </a:lnTo>
                <a:close/>
              </a:path>
            </a:pathLst>
          </a:custGeom>
          <a:solidFill>
            <a:srgbClr val="FDFDFD"/>
          </a:solidFill>
        </p:spPr>
        <p:txBody>
          <a:bodyPr wrap="square" lIns="0" tIns="0" rIns="0" bIns="0" rtlCol="0"/>
          <a:lstStyle/>
          <a:p>
            <a:endParaRPr/>
          </a:p>
        </p:txBody>
      </p:sp>
      <p:sp>
        <p:nvSpPr>
          <p:cNvPr id="10" name="object 10"/>
          <p:cNvSpPr/>
          <p:nvPr/>
        </p:nvSpPr>
        <p:spPr>
          <a:xfrm>
            <a:off x="7757159" y="5638800"/>
            <a:ext cx="1590040" cy="299085"/>
          </a:xfrm>
          <a:custGeom>
            <a:avLst/>
            <a:gdLst/>
            <a:ahLst/>
            <a:cxnLst/>
            <a:rect l="l" t="t" r="r" b="b"/>
            <a:pathLst>
              <a:path w="1590040" h="299085">
                <a:moveTo>
                  <a:pt x="1463040" y="294132"/>
                </a:moveTo>
                <a:lnTo>
                  <a:pt x="1432393" y="289512"/>
                </a:lnTo>
                <a:lnTo>
                  <a:pt x="1411033" y="276606"/>
                </a:lnTo>
                <a:lnTo>
                  <a:pt x="1398531" y="256841"/>
                </a:lnTo>
                <a:lnTo>
                  <a:pt x="1394460" y="231648"/>
                </a:lnTo>
                <a:lnTo>
                  <a:pt x="1394460" y="0"/>
                </a:lnTo>
                <a:lnTo>
                  <a:pt x="1461516" y="0"/>
                </a:lnTo>
                <a:lnTo>
                  <a:pt x="1461516" y="219456"/>
                </a:lnTo>
                <a:lnTo>
                  <a:pt x="1462706" y="229219"/>
                </a:lnTo>
                <a:lnTo>
                  <a:pt x="1466469" y="235839"/>
                </a:lnTo>
                <a:lnTo>
                  <a:pt x="1473088" y="239601"/>
                </a:lnTo>
                <a:lnTo>
                  <a:pt x="1482852" y="240792"/>
                </a:lnTo>
                <a:lnTo>
                  <a:pt x="1586484" y="240792"/>
                </a:lnTo>
                <a:lnTo>
                  <a:pt x="1589532" y="289560"/>
                </a:lnTo>
                <a:lnTo>
                  <a:pt x="1559052" y="292203"/>
                </a:lnTo>
                <a:lnTo>
                  <a:pt x="1527429" y="293560"/>
                </a:lnTo>
                <a:lnTo>
                  <a:pt x="1495234" y="294060"/>
                </a:lnTo>
                <a:lnTo>
                  <a:pt x="1463040" y="294132"/>
                </a:lnTo>
                <a:close/>
              </a:path>
              <a:path w="1590040" h="299085">
                <a:moveTo>
                  <a:pt x="1161288" y="292608"/>
                </a:moveTo>
                <a:lnTo>
                  <a:pt x="1094232" y="292608"/>
                </a:lnTo>
                <a:lnTo>
                  <a:pt x="1179576" y="15240"/>
                </a:lnTo>
                <a:lnTo>
                  <a:pt x="1182933" y="8120"/>
                </a:lnTo>
                <a:lnTo>
                  <a:pt x="1188148" y="2857"/>
                </a:lnTo>
                <a:lnTo>
                  <a:pt x="1193968" y="0"/>
                </a:lnTo>
                <a:lnTo>
                  <a:pt x="1273388" y="0"/>
                </a:lnTo>
                <a:lnTo>
                  <a:pt x="1279207" y="2857"/>
                </a:lnTo>
                <a:lnTo>
                  <a:pt x="1284422" y="8120"/>
                </a:lnTo>
                <a:lnTo>
                  <a:pt x="1287780" y="15240"/>
                </a:lnTo>
                <a:lnTo>
                  <a:pt x="1297627" y="47244"/>
                </a:lnTo>
                <a:lnTo>
                  <a:pt x="1228344" y="47244"/>
                </a:lnTo>
                <a:lnTo>
                  <a:pt x="1226319" y="54102"/>
                </a:lnTo>
                <a:lnTo>
                  <a:pt x="1224724" y="60960"/>
                </a:lnTo>
                <a:lnTo>
                  <a:pt x="1223414" y="67818"/>
                </a:lnTo>
                <a:lnTo>
                  <a:pt x="1222248" y="74676"/>
                </a:lnTo>
                <a:lnTo>
                  <a:pt x="1196340" y="166116"/>
                </a:lnTo>
                <a:lnTo>
                  <a:pt x="1334203" y="166116"/>
                </a:lnTo>
                <a:lnTo>
                  <a:pt x="1349677" y="216408"/>
                </a:lnTo>
                <a:lnTo>
                  <a:pt x="1182624" y="216408"/>
                </a:lnTo>
                <a:lnTo>
                  <a:pt x="1161288" y="292608"/>
                </a:lnTo>
                <a:close/>
              </a:path>
              <a:path w="1590040" h="299085">
                <a:moveTo>
                  <a:pt x="1334203" y="166116"/>
                </a:moveTo>
                <a:lnTo>
                  <a:pt x="1271016" y="166116"/>
                </a:lnTo>
                <a:lnTo>
                  <a:pt x="1246632" y="74676"/>
                </a:lnTo>
                <a:lnTo>
                  <a:pt x="1244369" y="67818"/>
                </a:lnTo>
                <a:lnTo>
                  <a:pt x="1242250" y="60960"/>
                </a:lnTo>
                <a:lnTo>
                  <a:pt x="1240416" y="54102"/>
                </a:lnTo>
                <a:lnTo>
                  <a:pt x="1239012" y="47244"/>
                </a:lnTo>
                <a:lnTo>
                  <a:pt x="1297627" y="47244"/>
                </a:lnTo>
                <a:lnTo>
                  <a:pt x="1334203" y="166116"/>
                </a:lnTo>
                <a:close/>
              </a:path>
              <a:path w="1590040" h="299085">
                <a:moveTo>
                  <a:pt x="1373124" y="292608"/>
                </a:moveTo>
                <a:lnTo>
                  <a:pt x="1307592" y="292608"/>
                </a:lnTo>
                <a:lnTo>
                  <a:pt x="1284732" y="216408"/>
                </a:lnTo>
                <a:lnTo>
                  <a:pt x="1349677" y="216408"/>
                </a:lnTo>
                <a:lnTo>
                  <a:pt x="1373124" y="292608"/>
                </a:lnTo>
                <a:close/>
              </a:path>
              <a:path w="1590040" h="299085">
                <a:moveTo>
                  <a:pt x="893064" y="292608"/>
                </a:moveTo>
                <a:lnTo>
                  <a:pt x="829056" y="292608"/>
                </a:lnTo>
                <a:lnTo>
                  <a:pt x="829056" y="0"/>
                </a:lnTo>
                <a:lnTo>
                  <a:pt x="993698" y="0"/>
                </a:lnTo>
                <a:lnTo>
                  <a:pt x="1026604" y="12954"/>
                </a:lnTo>
                <a:lnTo>
                  <a:pt x="1046630" y="39147"/>
                </a:lnTo>
                <a:lnTo>
                  <a:pt x="1047413" y="44196"/>
                </a:lnTo>
                <a:lnTo>
                  <a:pt x="941832" y="44196"/>
                </a:lnTo>
                <a:lnTo>
                  <a:pt x="893064" y="45720"/>
                </a:lnTo>
                <a:lnTo>
                  <a:pt x="893064" y="128016"/>
                </a:lnTo>
                <a:lnTo>
                  <a:pt x="1041827" y="128016"/>
                </a:lnTo>
                <a:lnTo>
                  <a:pt x="1040130" y="131826"/>
                </a:lnTo>
                <a:lnTo>
                  <a:pt x="1022223" y="147209"/>
                </a:lnTo>
                <a:lnTo>
                  <a:pt x="995172" y="155448"/>
                </a:lnTo>
                <a:lnTo>
                  <a:pt x="995172" y="156972"/>
                </a:lnTo>
                <a:lnTo>
                  <a:pt x="1007197" y="160877"/>
                </a:lnTo>
                <a:lnTo>
                  <a:pt x="1019365" y="168783"/>
                </a:lnTo>
                <a:lnTo>
                  <a:pt x="1025950" y="176784"/>
                </a:lnTo>
                <a:lnTo>
                  <a:pt x="893064" y="176784"/>
                </a:lnTo>
                <a:lnTo>
                  <a:pt x="893064" y="292608"/>
                </a:lnTo>
                <a:close/>
              </a:path>
              <a:path w="1590040" h="299085">
                <a:moveTo>
                  <a:pt x="1041827" y="128016"/>
                </a:moveTo>
                <a:lnTo>
                  <a:pt x="941832" y="128016"/>
                </a:lnTo>
                <a:lnTo>
                  <a:pt x="962882" y="126087"/>
                </a:lnTo>
                <a:lnTo>
                  <a:pt x="976503" y="119443"/>
                </a:lnTo>
                <a:lnTo>
                  <a:pt x="983837" y="106799"/>
                </a:lnTo>
                <a:lnTo>
                  <a:pt x="986028" y="86868"/>
                </a:lnTo>
                <a:lnTo>
                  <a:pt x="983837" y="66056"/>
                </a:lnTo>
                <a:lnTo>
                  <a:pt x="976503" y="52959"/>
                </a:lnTo>
                <a:lnTo>
                  <a:pt x="962882" y="46148"/>
                </a:lnTo>
                <a:lnTo>
                  <a:pt x="941832" y="44196"/>
                </a:lnTo>
                <a:lnTo>
                  <a:pt x="1047413" y="44196"/>
                </a:lnTo>
                <a:lnTo>
                  <a:pt x="1053084" y="80772"/>
                </a:lnTo>
                <a:lnTo>
                  <a:pt x="1050036" y="109585"/>
                </a:lnTo>
                <a:lnTo>
                  <a:pt x="1041827" y="128016"/>
                </a:lnTo>
                <a:close/>
              </a:path>
              <a:path w="1590040" h="299085">
                <a:moveTo>
                  <a:pt x="1063752" y="292608"/>
                </a:moveTo>
                <a:lnTo>
                  <a:pt x="993648" y="292608"/>
                </a:lnTo>
                <a:lnTo>
                  <a:pt x="972312" y="202692"/>
                </a:lnTo>
                <a:lnTo>
                  <a:pt x="967097" y="191166"/>
                </a:lnTo>
                <a:lnTo>
                  <a:pt x="960310" y="183642"/>
                </a:lnTo>
                <a:lnTo>
                  <a:pt x="951523" y="179546"/>
                </a:lnTo>
                <a:lnTo>
                  <a:pt x="940308" y="178308"/>
                </a:lnTo>
                <a:lnTo>
                  <a:pt x="893064" y="176784"/>
                </a:lnTo>
                <a:lnTo>
                  <a:pt x="1025950" y="176784"/>
                </a:lnTo>
                <a:lnTo>
                  <a:pt x="1030104" y="181832"/>
                </a:lnTo>
                <a:lnTo>
                  <a:pt x="1037844" y="201168"/>
                </a:lnTo>
                <a:lnTo>
                  <a:pt x="1063752" y="292608"/>
                </a:lnTo>
                <a:close/>
              </a:path>
              <a:path w="1590040" h="299085">
                <a:moveTo>
                  <a:pt x="605028" y="292608"/>
                </a:moveTo>
                <a:lnTo>
                  <a:pt x="542544" y="292608"/>
                </a:lnTo>
                <a:lnTo>
                  <a:pt x="542544" y="21336"/>
                </a:lnTo>
                <a:lnTo>
                  <a:pt x="544210" y="11334"/>
                </a:lnTo>
                <a:lnTo>
                  <a:pt x="549021" y="4191"/>
                </a:lnTo>
                <a:lnTo>
                  <a:pt x="556518" y="0"/>
                </a:lnTo>
                <a:lnTo>
                  <a:pt x="616207" y="0"/>
                </a:lnTo>
                <a:lnTo>
                  <a:pt x="622363" y="3238"/>
                </a:lnTo>
                <a:lnTo>
                  <a:pt x="627768" y="9406"/>
                </a:lnTo>
                <a:lnTo>
                  <a:pt x="632460" y="18288"/>
                </a:lnTo>
                <a:lnTo>
                  <a:pt x="659130" y="71628"/>
                </a:lnTo>
                <a:lnTo>
                  <a:pt x="603504" y="71628"/>
                </a:lnTo>
                <a:lnTo>
                  <a:pt x="604385" y="83058"/>
                </a:lnTo>
                <a:lnTo>
                  <a:pt x="604837" y="94488"/>
                </a:lnTo>
                <a:lnTo>
                  <a:pt x="605004" y="105918"/>
                </a:lnTo>
                <a:lnTo>
                  <a:pt x="605028" y="292608"/>
                </a:lnTo>
                <a:close/>
              </a:path>
              <a:path w="1590040" h="299085">
                <a:moveTo>
                  <a:pt x="794004" y="217932"/>
                </a:moveTo>
                <a:lnTo>
                  <a:pt x="734568" y="217932"/>
                </a:lnTo>
                <a:lnTo>
                  <a:pt x="733680" y="205192"/>
                </a:lnTo>
                <a:lnTo>
                  <a:pt x="733231" y="192595"/>
                </a:lnTo>
                <a:lnTo>
                  <a:pt x="733076" y="180856"/>
                </a:lnTo>
                <a:lnTo>
                  <a:pt x="733044" y="0"/>
                </a:lnTo>
                <a:lnTo>
                  <a:pt x="794004" y="0"/>
                </a:lnTo>
                <a:lnTo>
                  <a:pt x="794004" y="217932"/>
                </a:lnTo>
                <a:close/>
              </a:path>
              <a:path w="1590040" h="299085">
                <a:moveTo>
                  <a:pt x="771144" y="292608"/>
                </a:moveTo>
                <a:lnTo>
                  <a:pt x="729996" y="292608"/>
                </a:lnTo>
                <a:lnTo>
                  <a:pt x="721018" y="291465"/>
                </a:lnTo>
                <a:lnTo>
                  <a:pt x="714184" y="288036"/>
                </a:lnTo>
                <a:lnTo>
                  <a:pt x="708779" y="282321"/>
                </a:lnTo>
                <a:lnTo>
                  <a:pt x="704088" y="274320"/>
                </a:lnTo>
                <a:lnTo>
                  <a:pt x="626364" y="117348"/>
                </a:lnTo>
                <a:lnTo>
                  <a:pt x="620696" y="106346"/>
                </a:lnTo>
                <a:lnTo>
                  <a:pt x="615315" y="94488"/>
                </a:lnTo>
                <a:lnTo>
                  <a:pt x="610504" y="82629"/>
                </a:lnTo>
                <a:lnTo>
                  <a:pt x="606552" y="71628"/>
                </a:lnTo>
                <a:lnTo>
                  <a:pt x="659130" y="71628"/>
                </a:lnTo>
                <a:lnTo>
                  <a:pt x="708660" y="170688"/>
                </a:lnTo>
                <a:lnTo>
                  <a:pt x="725013" y="205359"/>
                </a:lnTo>
                <a:lnTo>
                  <a:pt x="729996" y="217932"/>
                </a:lnTo>
                <a:lnTo>
                  <a:pt x="794004" y="217932"/>
                </a:lnTo>
                <a:lnTo>
                  <a:pt x="794004" y="269748"/>
                </a:lnTo>
                <a:lnTo>
                  <a:pt x="792575" y="279749"/>
                </a:lnTo>
                <a:lnTo>
                  <a:pt x="788289" y="286893"/>
                </a:lnTo>
                <a:lnTo>
                  <a:pt x="781145" y="291179"/>
                </a:lnTo>
                <a:lnTo>
                  <a:pt x="771144" y="292608"/>
                </a:lnTo>
                <a:close/>
              </a:path>
              <a:path w="1590040" h="299085">
                <a:moveTo>
                  <a:pt x="300228" y="292608"/>
                </a:moveTo>
                <a:lnTo>
                  <a:pt x="233171" y="292608"/>
                </a:lnTo>
                <a:lnTo>
                  <a:pt x="318516" y="15240"/>
                </a:lnTo>
                <a:lnTo>
                  <a:pt x="321873" y="8120"/>
                </a:lnTo>
                <a:lnTo>
                  <a:pt x="327088" y="2857"/>
                </a:lnTo>
                <a:lnTo>
                  <a:pt x="332908" y="0"/>
                </a:lnTo>
                <a:lnTo>
                  <a:pt x="412962" y="0"/>
                </a:lnTo>
                <a:lnTo>
                  <a:pt x="418719" y="2857"/>
                </a:lnTo>
                <a:lnTo>
                  <a:pt x="423576" y="8120"/>
                </a:lnTo>
                <a:lnTo>
                  <a:pt x="426720" y="15240"/>
                </a:lnTo>
                <a:lnTo>
                  <a:pt x="436743" y="47244"/>
                </a:lnTo>
                <a:lnTo>
                  <a:pt x="367284" y="47244"/>
                </a:lnTo>
                <a:lnTo>
                  <a:pt x="365259" y="54102"/>
                </a:lnTo>
                <a:lnTo>
                  <a:pt x="363664" y="60960"/>
                </a:lnTo>
                <a:lnTo>
                  <a:pt x="362354" y="67818"/>
                </a:lnTo>
                <a:lnTo>
                  <a:pt x="361188" y="74676"/>
                </a:lnTo>
                <a:lnTo>
                  <a:pt x="335280" y="166116"/>
                </a:lnTo>
                <a:lnTo>
                  <a:pt x="473972" y="166116"/>
                </a:lnTo>
                <a:lnTo>
                  <a:pt x="489723" y="216408"/>
                </a:lnTo>
                <a:lnTo>
                  <a:pt x="321564" y="216408"/>
                </a:lnTo>
                <a:lnTo>
                  <a:pt x="300228" y="292608"/>
                </a:lnTo>
                <a:close/>
              </a:path>
              <a:path w="1590040" h="299085">
                <a:moveTo>
                  <a:pt x="473972" y="166116"/>
                </a:moveTo>
                <a:lnTo>
                  <a:pt x="409956" y="166116"/>
                </a:lnTo>
                <a:lnTo>
                  <a:pt x="384048" y="74676"/>
                </a:lnTo>
                <a:lnTo>
                  <a:pt x="379476" y="47244"/>
                </a:lnTo>
                <a:lnTo>
                  <a:pt x="436743" y="47244"/>
                </a:lnTo>
                <a:lnTo>
                  <a:pt x="473972" y="166116"/>
                </a:lnTo>
                <a:close/>
              </a:path>
              <a:path w="1590040" h="299085">
                <a:moveTo>
                  <a:pt x="513588" y="292608"/>
                </a:moveTo>
                <a:lnTo>
                  <a:pt x="445008" y="292608"/>
                </a:lnTo>
                <a:lnTo>
                  <a:pt x="423672" y="216408"/>
                </a:lnTo>
                <a:lnTo>
                  <a:pt x="489723" y="216408"/>
                </a:lnTo>
                <a:lnTo>
                  <a:pt x="513588" y="292608"/>
                </a:lnTo>
                <a:close/>
              </a:path>
              <a:path w="1590040" h="299085">
                <a:moveTo>
                  <a:pt x="212366" y="242316"/>
                </a:moveTo>
                <a:lnTo>
                  <a:pt x="105156" y="242316"/>
                </a:lnTo>
                <a:lnTo>
                  <a:pt x="126849" y="241220"/>
                </a:lnTo>
                <a:lnTo>
                  <a:pt x="140398" y="236982"/>
                </a:lnTo>
                <a:lnTo>
                  <a:pt x="147375" y="228171"/>
                </a:lnTo>
                <a:lnTo>
                  <a:pt x="149352" y="213360"/>
                </a:lnTo>
                <a:lnTo>
                  <a:pt x="147828" y="200858"/>
                </a:lnTo>
                <a:lnTo>
                  <a:pt x="142875" y="192214"/>
                </a:lnTo>
                <a:lnTo>
                  <a:pt x="133921" y="186142"/>
                </a:lnTo>
                <a:lnTo>
                  <a:pt x="60960" y="160020"/>
                </a:lnTo>
                <a:lnTo>
                  <a:pt x="32789" y="146256"/>
                </a:lnTo>
                <a:lnTo>
                  <a:pt x="13906" y="127635"/>
                </a:lnTo>
                <a:lnTo>
                  <a:pt x="3309" y="103870"/>
                </a:lnTo>
                <a:lnTo>
                  <a:pt x="0" y="74676"/>
                </a:lnTo>
                <a:lnTo>
                  <a:pt x="6191" y="33766"/>
                </a:lnTo>
                <a:lnTo>
                  <a:pt x="25527" y="9144"/>
                </a:lnTo>
                <a:lnTo>
                  <a:pt x="51043" y="0"/>
                </a:lnTo>
                <a:lnTo>
                  <a:pt x="185323" y="0"/>
                </a:lnTo>
                <a:lnTo>
                  <a:pt x="205740" y="4572"/>
                </a:lnTo>
                <a:lnTo>
                  <a:pt x="201325" y="47244"/>
                </a:lnTo>
                <a:lnTo>
                  <a:pt x="108204" y="47244"/>
                </a:lnTo>
                <a:lnTo>
                  <a:pt x="88034" y="47887"/>
                </a:lnTo>
                <a:lnTo>
                  <a:pt x="74866" y="51244"/>
                </a:lnTo>
                <a:lnTo>
                  <a:pt x="67698" y="59459"/>
                </a:lnTo>
                <a:lnTo>
                  <a:pt x="65532" y="74676"/>
                </a:lnTo>
                <a:lnTo>
                  <a:pt x="67079" y="87201"/>
                </a:lnTo>
                <a:lnTo>
                  <a:pt x="72199" y="96012"/>
                </a:lnTo>
                <a:lnTo>
                  <a:pt x="81605" y="102536"/>
                </a:lnTo>
                <a:lnTo>
                  <a:pt x="96012" y="108204"/>
                </a:lnTo>
                <a:lnTo>
                  <a:pt x="152400" y="126492"/>
                </a:lnTo>
                <a:lnTo>
                  <a:pt x="182975" y="141136"/>
                </a:lnTo>
                <a:lnTo>
                  <a:pt x="202691" y="160210"/>
                </a:lnTo>
                <a:lnTo>
                  <a:pt x="213264" y="184142"/>
                </a:lnTo>
                <a:lnTo>
                  <a:pt x="216408" y="213360"/>
                </a:lnTo>
                <a:lnTo>
                  <a:pt x="212366" y="242316"/>
                </a:lnTo>
                <a:close/>
              </a:path>
              <a:path w="1590040" h="299085">
                <a:moveTo>
                  <a:pt x="201167" y="48768"/>
                </a:moveTo>
                <a:lnTo>
                  <a:pt x="180855" y="48530"/>
                </a:lnTo>
                <a:lnTo>
                  <a:pt x="132802" y="47482"/>
                </a:lnTo>
                <a:lnTo>
                  <a:pt x="108204" y="47244"/>
                </a:lnTo>
                <a:lnTo>
                  <a:pt x="201325" y="47244"/>
                </a:lnTo>
                <a:lnTo>
                  <a:pt x="201167" y="48768"/>
                </a:lnTo>
                <a:close/>
              </a:path>
              <a:path w="1590040" h="299085">
                <a:moveTo>
                  <a:pt x="105156" y="298704"/>
                </a:moveTo>
                <a:lnTo>
                  <a:pt x="87272" y="298323"/>
                </a:lnTo>
                <a:lnTo>
                  <a:pt x="63817" y="296799"/>
                </a:lnTo>
                <a:lnTo>
                  <a:pt x="35504" y="293560"/>
                </a:lnTo>
                <a:lnTo>
                  <a:pt x="3048" y="288036"/>
                </a:lnTo>
                <a:lnTo>
                  <a:pt x="7620" y="240792"/>
                </a:lnTo>
                <a:lnTo>
                  <a:pt x="69532" y="242125"/>
                </a:lnTo>
                <a:lnTo>
                  <a:pt x="212366" y="242316"/>
                </a:lnTo>
                <a:lnTo>
                  <a:pt x="210597" y="254984"/>
                </a:lnTo>
                <a:lnTo>
                  <a:pt x="191643" y="281178"/>
                </a:lnTo>
                <a:lnTo>
                  <a:pt x="157257" y="294798"/>
                </a:lnTo>
                <a:lnTo>
                  <a:pt x="105156" y="298704"/>
                </a:lnTo>
                <a:close/>
              </a:path>
            </a:pathLst>
          </a:custGeom>
          <a:solidFill>
            <a:srgbClr val="FDFDFD"/>
          </a:solidFill>
        </p:spPr>
        <p:txBody>
          <a:bodyPr wrap="square" lIns="0" tIns="0" rIns="0" bIns="0" rtlCol="0"/>
          <a:lstStyle/>
          <a:p>
            <a:endParaRPr/>
          </a:p>
        </p:txBody>
      </p:sp>
      <p:sp>
        <p:nvSpPr>
          <p:cNvPr id="11" name="object 11"/>
          <p:cNvSpPr/>
          <p:nvPr/>
        </p:nvSpPr>
        <p:spPr>
          <a:xfrm>
            <a:off x="701040" y="7053072"/>
            <a:ext cx="2200655" cy="7315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700556" y="6758218"/>
            <a:ext cx="180340" cy="194310"/>
          </a:xfrm>
          <a:prstGeom prst="rect">
            <a:avLst/>
          </a:prstGeom>
        </p:spPr>
        <p:txBody>
          <a:bodyPr vert="horz" wrap="square" lIns="0" tIns="0" rIns="0" bIns="0" rtlCol="0">
            <a:spAutoFit/>
          </a:bodyPr>
          <a:lstStyle/>
          <a:p>
            <a:pPr marL="12700">
              <a:lnSpc>
                <a:spcPts val="1410"/>
              </a:lnSpc>
            </a:pPr>
            <a:r>
              <a:rPr sz="1200" spc="5" dirty="0">
                <a:solidFill>
                  <a:srgbClr val="FFFFFF"/>
                </a:solidFill>
                <a:latin typeface="Times New Roman"/>
                <a:cs typeface="Times New Roman"/>
              </a:rPr>
              <a:t>41</a:t>
            </a:r>
            <a:endParaRPr sz="1200">
              <a:latin typeface="Times New Roman"/>
              <a:cs typeface="Times New Roman"/>
            </a:endParaRPr>
          </a:p>
        </p:txBody>
      </p:sp>
      <p:sp>
        <p:nvSpPr>
          <p:cNvPr id="13" name="object 13"/>
          <p:cNvSpPr txBox="1"/>
          <p:nvPr/>
        </p:nvSpPr>
        <p:spPr>
          <a:xfrm>
            <a:off x="1295400" y="3664344"/>
            <a:ext cx="8176387"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chemeClr val="bg1"/>
                </a:solidFill>
                <a:latin typeface="Arial" panose="020B0604020202020204" pitchFamily="34" charset="0"/>
                <a:cs typeface="Arial" panose="020B0604020202020204" pitchFamily="34" charset="0"/>
              </a:rPr>
              <a:t>PART C1: </a:t>
            </a:r>
            <a:r>
              <a:rPr sz="2800" b="1" dirty="0">
                <a:solidFill>
                  <a:schemeClr val="bg1"/>
                </a:solidFill>
                <a:latin typeface="Arial" panose="020B0604020202020204" pitchFamily="34" charset="0"/>
                <a:cs typeface="Arial" panose="020B0604020202020204" pitchFamily="34" charset="0"/>
              </a:rPr>
              <a:t>AGREEMENTS &amp; CONTRACT </a:t>
            </a:r>
            <a:r>
              <a:rPr lang="en-US" sz="2800" b="1" dirty="0">
                <a:solidFill>
                  <a:schemeClr val="bg1"/>
                </a:solidFill>
                <a:latin typeface="Arial" panose="020B0604020202020204" pitchFamily="34" charset="0"/>
                <a:cs typeface="Arial" panose="020B0604020202020204" pitchFamily="34" charset="0"/>
              </a:rPr>
              <a:t> </a:t>
            </a:r>
            <a:r>
              <a:rPr sz="2800" b="1" dirty="0">
                <a:solidFill>
                  <a:schemeClr val="bg1"/>
                </a:solidFill>
                <a:latin typeface="Arial" panose="020B0604020202020204" pitchFamily="34" charset="0"/>
                <a:cs typeface="Arial" panose="020B0604020202020204" pitchFamily="34" charset="0"/>
              </a:rPr>
              <a:t>DATA</a:t>
            </a:r>
          </a:p>
        </p:txBody>
      </p:sp>
      <p:pic>
        <p:nvPicPr>
          <p:cNvPr id="16" name="Picture 15" descr="Logo, company name&#10;&#10;Description automatically generated">
            <a:extLst>
              <a:ext uri="{FF2B5EF4-FFF2-40B4-BE49-F238E27FC236}">
                <a16:creationId xmlns:a16="http://schemas.microsoft.com/office/drawing/2014/main" id="{7017ED3A-3F3C-E67C-7261-AB12DD099C08}"/>
              </a:ext>
            </a:extLst>
          </p:cNvPr>
          <p:cNvPicPr>
            <a:picLocks noChangeAspect="1"/>
          </p:cNvPicPr>
          <p:nvPr/>
        </p:nvPicPr>
        <p:blipFill rotWithShape="1">
          <a:blip r:embed="rId5">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8B78CA-A417-456C-BAD3-3EF076D9BDF9}"/>
              </a:ext>
            </a:extLst>
          </p:cNvPr>
          <p:cNvSpPr txBox="1"/>
          <p:nvPr/>
        </p:nvSpPr>
        <p:spPr>
          <a:xfrm>
            <a:off x="-37998" y="1134698"/>
            <a:ext cx="10062477" cy="523220"/>
          </a:xfrm>
          <a:prstGeom prst="rect">
            <a:avLst/>
          </a:prstGeom>
          <a:solidFill>
            <a:schemeClr val="bg2">
              <a:lumMod val="65000"/>
            </a:schemeClr>
          </a:solidFill>
        </p:spPr>
        <p:txBody>
          <a:bodyPr wrap="square" rtlCol="0">
            <a:spAutoFit/>
          </a:bodyPr>
          <a:lstStyle/>
          <a:p>
            <a:pPr algn="ctr" defTabSz="1005840" fontAlgn="base">
              <a:spcBef>
                <a:spcPct val="0"/>
              </a:spcBef>
              <a:spcAft>
                <a:spcPct val="0"/>
              </a:spcAft>
              <a:defRPr/>
            </a:pPr>
            <a:r>
              <a:rPr lang="af-ZA" sz="2800" b="1" dirty="0">
                <a:solidFill>
                  <a:srgbClr val="FFFFFF"/>
                </a:solidFill>
                <a:latin typeface="Arial" charset="0"/>
              </a:rPr>
              <a:t>PART C1: AGREEMENTS &amp; CONTRACT DATA</a:t>
            </a:r>
            <a:endParaRPr lang="en-ZA" sz="2800" b="1" dirty="0">
              <a:solidFill>
                <a:srgbClr val="FFFFFF"/>
              </a:solidFill>
              <a:latin typeface="Arial" charset="0"/>
            </a:endParaRPr>
          </a:p>
        </p:txBody>
      </p:sp>
      <p:sp>
        <p:nvSpPr>
          <p:cNvPr id="4" name="TextBox 3">
            <a:extLst>
              <a:ext uri="{FF2B5EF4-FFF2-40B4-BE49-F238E27FC236}">
                <a16:creationId xmlns:a16="http://schemas.microsoft.com/office/drawing/2014/main" id="{EAF78FE1-AEC0-4A69-8C15-6E7C7F936A13}"/>
              </a:ext>
            </a:extLst>
          </p:cNvPr>
          <p:cNvSpPr txBox="1"/>
          <p:nvPr/>
        </p:nvSpPr>
        <p:spPr>
          <a:xfrm>
            <a:off x="-1953088" y="2286773"/>
            <a:ext cx="9732182" cy="400110"/>
          </a:xfrm>
          <a:prstGeom prst="rect">
            <a:avLst/>
          </a:prstGeom>
          <a:noFill/>
        </p:spPr>
        <p:txBody>
          <a:bodyPr wrap="square" rtlCol="0">
            <a:spAutoFit/>
          </a:bodyPr>
          <a:lstStyle/>
          <a:p>
            <a:pPr algn="ctr" defTabSz="502920"/>
            <a:r>
              <a:rPr lang="en-ZA" sz="2000" b="1" dirty="0">
                <a:solidFill>
                  <a:prstClr val="black"/>
                </a:solidFill>
                <a:latin typeface="Arial" pitchFamily="34" charset="0"/>
                <a:cs typeface="Arial" pitchFamily="34" charset="0"/>
              </a:rPr>
              <a:t>C1.2.1  CONDITIONS OF CONTRACT</a:t>
            </a:r>
          </a:p>
        </p:txBody>
      </p:sp>
      <p:sp>
        <p:nvSpPr>
          <p:cNvPr id="2" name="Rectangle 1">
            <a:extLst>
              <a:ext uri="{FF2B5EF4-FFF2-40B4-BE49-F238E27FC236}">
                <a16:creationId xmlns:a16="http://schemas.microsoft.com/office/drawing/2014/main" id="{274949ED-8502-4A63-B1AC-9FE249338892}"/>
              </a:ext>
            </a:extLst>
          </p:cNvPr>
          <p:cNvSpPr/>
          <p:nvPr/>
        </p:nvSpPr>
        <p:spPr>
          <a:xfrm>
            <a:off x="883771" y="3174461"/>
            <a:ext cx="8852370" cy="1414233"/>
          </a:xfrm>
          <a:prstGeom prst="rect">
            <a:avLst/>
          </a:prstGeom>
        </p:spPr>
        <p:txBody>
          <a:bodyPr wrap="square">
            <a:spAutoFit/>
          </a:bodyPr>
          <a:lstStyle/>
          <a:p>
            <a:pPr algn="just" defTabSz="1005840" eaLnBrk="0" hangingPunct="0">
              <a:lnSpc>
                <a:spcPct val="150000"/>
              </a:lnSpc>
              <a:defRPr/>
            </a:pPr>
            <a:r>
              <a:rPr lang="en-ZA" sz="2000" kern="0" dirty="0">
                <a:solidFill>
                  <a:prstClr val="black"/>
                </a:solidFill>
                <a:latin typeface="Arial" panose="020B0604020202020204" pitchFamily="34" charset="0"/>
                <a:cs typeface="Arial" panose="020B0604020202020204" pitchFamily="34" charset="0"/>
              </a:rPr>
              <a:t>The Conditions of Contract for </a:t>
            </a:r>
            <a:r>
              <a:rPr lang="en-ZA" sz="2000" kern="0" dirty="0">
                <a:latin typeface="Arial" panose="020B0604020202020204" pitchFamily="34" charset="0"/>
                <a:cs typeface="Arial" panose="020B0604020202020204" pitchFamily="34" charset="0"/>
              </a:rPr>
              <a:t>Construction (1999 edition) </a:t>
            </a:r>
            <a:r>
              <a:rPr lang="en-ZA" sz="2000" kern="0" dirty="0">
                <a:solidFill>
                  <a:prstClr val="black"/>
                </a:solidFill>
                <a:latin typeface="Arial" panose="020B0604020202020204" pitchFamily="34" charset="0"/>
                <a:cs typeface="Arial" panose="020B0604020202020204" pitchFamily="34" charset="0"/>
              </a:rPr>
              <a:t>published by the Federation Internationale des </a:t>
            </a:r>
            <a:r>
              <a:rPr lang="en-ZA" sz="2000" kern="0" dirty="0" err="1">
                <a:latin typeface="Arial" panose="020B0604020202020204" pitchFamily="34" charset="0"/>
                <a:cs typeface="Arial" panose="020B0604020202020204" pitchFamily="34" charset="0"/>
              </a:rPr>
              <a:t>Ingenieurs</a:t>
            </a:r>
            <a:r>
              <a:rPr lang="en-ZA" sz="2000" kern="0" dirty="0">
                <a:latin typeface="Arial" panose="020B0604020202020204" pitchFamily="34" charset="0"/>
                <a:cs typeface="Arial" panose="020B0604020202020204" pitchFamily="34" charset="0"/>
              </a:rPr>
              <a:t>-Conseils (FIDIC), </a:t>
            </a:r>
            <a:r>
              <a:rPr lang="en-ZA" sz="2000" kern="0" dirty="0">
                <a:solidFill>
                  <a:prstClr val="black"/>
                </a:solidFill>
                <a:latin typeface="Arial" panose="020B0604020202020204" pitchFamily="34" charset="0"/>
                <a:cs typeface="Arial" panose="020B0604020202020204" pitchFamily="34" charset="0"/>
              </a:rPr>
              <a:t>as amended, shall apply to this contract. </a:t>
            </a:r>
            <a:endParaRPr lang="en-ZA" altLang="en-US" sz="2000" kern="0" dirty="0">
              <a:solidFill>
                <a:prstClr val="black"/>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3136605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38</a:t>
            </a:fld>
            <a:endParaRPr spc="5" dirty="0"/>
          </a:p>
        </p:txBody>
      </p:sp>
      <p:sp>
        <p:nvSpPr>
          <p:cNvPr id="3" name="object 3"/>
          <p:cNvSpPr txBox="1"/>
          <p:nvPr/>
        </p:nvSpPr>
        <p:spPr>
          <a:xfrm>
            <a:off x="1600200" y="914400"/>
            <a:ext cx="7819597" cy="382797"/>
          </a:xfrm>
          <a:prstGeom prst="rect">
            <a:avLst/>
          </a:prstGeom>
        </p:spPr>
        <p:txBody>
          <a:bodyPr vert="horz" wrap="square" lIns="0" tIns="13335" rIns="0" bIns="0" rtlCol="0">
            <a:spAutoFit/>
          </a:bodyPr>
          <a:lstStyle/>
          <a:p>
            <a:pPr marL="12700">
              <a:lnSpc>
                <a:spcPct val="100000"/>
              </a:lnSpc>
              <a:spcBef>
                <a:spcPts val="105"/>
              </a:spcBef>
              <a:tabLst>
                <a:tab pos="933450" algn="l"/>
              </a:tabLst>
            </a:pPr>
            <a:r>
              <a:rPr lang="en-US" sz="2400" b="1" spc="215" dirty="0">
                <a:latin typeface="Arial" panose="020B0604020202020204" pitchFamily="34" charset="0"/>
                <a:cs typeface="Arial" panose="020B0604020202020204" pitchFamily="34" charset="0"/>
              </a:rPr>
              <a:t>PART </a:t>
            </a:r>
            <a:r>
              <a:rPr sz="2400" b="1" spc="215" dirty="0">
                <a:latin typeface="Arial" panose="020B0604020202020204" pitchFamily="34" charset="0"/>
                <a:cs typeface="Arial" panose="020B0604020202020204" pitchFamily="34" charset="0"/>
              </a:rPr>
              <a:t>C1:	</a:t>
            </a:r>
            <a:r>
              <a:rPr sz="2400" b="1" spc="204" dirty="0">
                <a:latin typeface="Arial" panose="020B0604020202020204" pitchFamily="34" charset="0"/>
                <a:cs typeface="Arial" panose="020B0604020202020204" pitchFamily="34" charset="0"/>
              </a:rPr>
              <a:t>AGREEMENTS </a:t>
            </a:r>
            <a:r>
              <a:rPr sz="2400" b="1" spc="225" dirty="0">
                <a:latin typeface="Arial" panose="020B0604020202020204" pitchFamily="34" charset="0"/>
                <a:cs typeface="Arial" panose="020B0604020202020204" pitchFamily="34" charset="0"/>
              </a:rPr>
              <a:t>&amp; </a:t>
            </a:r>
            <a:r>
              <a:rPr sz="2400" b="1" spc="200" dirty="0">
                <a:latin typeface="Arial" panose="020B0604020202020204" pitchFamily="34" charset="0"/>
                <a:cs typeface="Arial" panose="020B0604020202020204" pitchFamily="34" charset="0"/>
              </a:rPr>
              <a:t>CONTRACT</a:t>
            </a:r>
            <a:r>
              <a:rPr sz="2400" b="1" spc="-50" dirty="0">
                <a:latin typeface="Arial" panose="020B0604020202020204" pitchFamily="34" charset="0"/>
                <a:cs typeface="Arial" panose="020B0604020202020204" pitchFamily="34" charset="0"/>
              </a:rPr>
              <a:t> </a:t>
            </a:r>
            <a:r>
              <a:rPr sz="2400" b="1" spc="55" dirty="0">
                <a:latin typeface="Arial" panose="020B0604020202020204" pitchFamily="34" charset="0"/>
                <a:cs typeface="Arial" panose="020B0604020202020204" pitchFamily="34" charset="0"/>
              </a:rPr>
              <a:t>DATA</a:t>
            </a:r>
            <a:endParaRPr sz="2400" b="1" dirty="0">
              <a:latin typeface="Arial" panose="020B0604020202020204" pitchFamily="34" charset="0"/>
              <a:cs typeface="Arial" panose="020B0604020202020204" pitchFamily="34" charset="0"/>
            </a:endParaRPr>
          </a:p>
        </p:txBody>
      </p:sp>
      <p:sp>
        <p:nvSpPr>
          <p:cNvPr id="4" name="object 4"/>
          <p:cNvSpPr txBox="1">
            <a:spLocks noGrp="1"/>
          </p:cNvSpPr>
          <p:nvPr>
            <p:ph type="body" idx="1"/>
          </p:nvPr>
        </p:nvSpPr>
        <p:spPr>
          <a:xfrm>
            <a:off x="1172002" y="2408913"/>
            <a:ext cx="8048198" cy="2782813"/>
          </a:xfrm>
          <a:prstGeom prst="rect">
            <a:avLst/>
          </a:prstGeom>
        </p:spPr>
        <p:txBody>
          <a:bodyPr vert="horz" wrap="square" lIns="0" tIns="12700" rIns="0" bIns="0" rtlCol="0">
            <a:spAutoFit/>
          </a:bodyPr>
          <a:lstStyle/>
          <a:p>
            <a:pPr marL="193040" algn="just">
              <a:lnSpc>
                <a:spcPct val="100000"/>
              </a:lnSpc>
              <a:spcBef>
                <a:spcPts val="100"/>
              </a:spcBef>
            </a:pPr>
            <a:r>
              <a:rPr sz="2000" spc="35" dirty="0">
                <a:latin typeface="Arial" panose="020B0604020202020204" pitchFamily="34" charset="0"/>
                <a:cs typeface="Arial" panose="020B0604020202020204" pitchFamily="34" charset="0"/>
              </a:rPr>
              <a:t>Notes </a:t>
            </a:r>
            <a:r>
              <a:rPr sz="2000" spc="85" dirty="0">
                <a:latin typeface="Arial" panose="020B0604020202020204" pitchFamily="34" charset="0"/>
                <a:cs typeface="Arial" panose="020B0604020202020204" pitchFamily="34" charset="0"/>
              </a:rPr>
              <a:t>to</a:t>
            </a:r>
            <a:r>
              <a:rPr sz="2000" spc="-160" dirty="0">
                <a:latin typeface="Arial" panose="020B0604020202020204" pitchFamily="34" charset="0"/>
                <a:cs typeface="Arial" panose="020B0604020202020204" pitchFamily="34" charset="0"/>
              </a:rPr>
              <a:t> </a:t>
            </a:r>
            <a:r>
              <a:rPr sz="2000" spc="75" dirty="0">
                <a:latin typeface="Arial" panose="020B0604020202020204" pitchFamily="34" charset="0"/>
                <a:cs typeface="Arial" panose="020B0604020202020204" pitchFamily="34" charset="0"/>
              </a:rPr>
              <a:t>tenderer</a:t>
            </a:r>
          </a:p>
          <a:p>
            <a:pPr marL="180340" algn="just">
              <a:lnSpc>
                <a:spcPct val="100000"/>
              </a:lnSpc>
              <a:spcBef>
                <a:spcPts val="30"/>
              </a:spcBef>
            </a:pPr>
            <a:endParaRPr sz="2000" dirty="0">
              <a:latin typeface="Arial" panose="020B0604020202020204" pitchFamily="34" charset="0"/>
              <a:cs typeface="Arial" panose="020B0604020202020204" pitchFamily="34" charset="0"/>
            </a:endParaRPr>
          </a:p>
          <a:p>
            <a:pPr marL="446088" marR="5080" indent="-254000" algn="just">
              <a:lnSpc>
                <a:spcPct val="100000"/>
              </a:lnSpc>
              <a:buAutoNum type="arabicPeriod"/>
              <a:tabLst>
                <a:tab pos="1107440" algn="l"/>
                <a:tab pos="1108075" algn="l"/>
              </a:tabLst>
            </a:pPr>
            <a:r>
              <a:rPr lang="en-US" sz="2000" spc="10"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Should</a:t>
            </a:r>
            <a:r>
              <a:rPr sz="2000" spc="-85"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a</a:t>
            </a:r>
            <a:r>
              <a:rPr sz="2000" spc="-25" dirty="0">
                <a:latin typeface="Arial" panose="020B0604020202020204" pitchFamily="34" charset="0"/>
                <a:cs typeface="Arial" panose="020B0604020202020204" pitchFamily="34" charset="0"/>
              </a:rPr>
              <a:t> </a:t>
            </a:r>
            <a:r>
              <a:rPr sz="2000" spc="70" dirty="0">
                <a:latin typeface="Arial" panose="020B0604020202020204" pitchFamily="34" charset="0"/>
                <a:cs typeface="Arial" panose="020B0604020202020204" pitchFamily="34" charset="0"/>
              </a:rPr>
              <a:t>tenderer</a:t>
            </a:r>
            <a:r>
              <a:rPr sz="2000" spc="-85" dirty="0">
                <a:latin typeface="Arial" panose="020B0604020202020204" pitchFamily="34" charset="0"/>
                <a:cs typeface="Arial" panose="020B0604020202020204" pitchFamily="34" charset="0"/>
              </a:rPr>
              <a:t> </a:t>
            </a:r>
            <a:r>
              <a:rPr sz="2000" spc="15" dirty="0">
                <a:latin typeface="Arial" panose="020B0604020202020204" pitchFamily="34" charset="0"/>
                <a:cs typeface="Arial" panose="020B0604020202020204" pitchFamily="34" charset="0"/>
              </a:rPr>
              <a:t>wish</a:t>
            </a:r>
            <a:r>
              <a:rPr sz="2000" spc="-65"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to</a:t>
            </a:r>
            <a:r>
              <a:rPr sz="2000" spc="-35"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offer</a:t>
            </a:r>
            <a:r>
              <a:rPr sz="2000" spc="-40"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a</a:t>
            </a:r>
            <a:r>
              <a:rPr sz="2000" spc="-25" dirty="0">
                <a:latin typeface="Arial" panose="020B0604020202020204" pitchFamily="34" charset="0"/>
                <a:cs typeface="Arial" panose="020B0604020202020204" pitchFamily="34" charset="0"/>
              </a:rPr>
              <a:t> </a:t>
            </a:r>
            <a:r>
              <a:rPr sz="2000" spc="30" dirty="0">
                <a:latin typeface="Arial" panose="020B0604020202020204" pitchFamily="34" charset="0"/>
                <a:cs typeface="Arial" panose="020B0604020202020204" pitchFamily="34" charset="0"/>
              </a:rPr>
              <a:t>different</a:t>
            </a:r>
            <a:r>
              <a:rPr sz="2000" spc="-65" dirty="0">
                <a:latin typeface="Arial" panose="020B0604020202020204" pitchFamily="34" charset="0"/>
                <a:cs typeface="Arial" panose="020B0604020202020204" pitchFamily="34" charset="0"/>
              </a:rPr>
              <a:t> </a:t>
            </a:r>
            <a:r>
              <a:rPr sz="2000" spc="45" dirty="0">
                <a:latin typeface="Arial" panose="020B0604020202020204" pitchFamily="34" charset="0"/>
                <a:cs typeface="Arial" panose="020B0604020202020204" pitchFamily="34" charset="0"/>
              </a:rPr>
              <a:t>period</a:t>
            </a:r>
            <a:r>
              <a:rPr sz="2000" spc="-65"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of</a:t>
            </a:r>
            <a:r>
              <a:rPr sz="2000" spc="-30" dirty="0">
                <a:latin typeface="Arial" panose="020B0604020202020204" pitchFamily="34" charset="0"/>
                <a:cs typeface="Arial" panose="020B0604020202020204" pitchFamily="34" charset="0"/>
              </a:rPr>
              <a:t> </a:t>
            </a:r>
            <a:r>
              <a:rPr sz="2000" spc="35" dirty="0">
                <a:latin typeface="Arial" panose="020B0604020202020204" pitchFamily="34" charset="0"/>
                <a:cs typeface="Arial" panose="020B0604020202020204" pitchFamily="34" charset="0"/>
              </a:rPr>
              <a:t>completion</a:t>
            </a:r>
            <a:r>
              <a:rPr sz="2000" spc="-80"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than  </a:t>
            </a:r>
            <a:r>
              <a:rPr sz="2000" spc="95" dirty="0">
                <a:latin typeface="Arial" panose="020B0604020202020204" pitchFamily="34" charset="0"/>
                <a:cs typeface="Arial" panose="020B0604020202020204" pitchFamily="34" charset="0"/>
              </a:rPr>
              <a:t>that</a:t>
            </a:r>
            <a:r>
              <a:rPr sz="2000" spc="-50" dirty="0">
                <a:latin typeface="Arial" panose="020B0604020202020204" pitchFamily="34" charset="0"/>
                <a:cs typeface="Arial" panose="020B0604020202020204" pitchFamily="34" charset="0"/>
              </a:rPr>
              <a:t> </a:t>
            </a:r>
            <a:r>
              <a:rPr sz="2000" spc="15" dirty="0">
                <a:latin typeface="Arial" panose="020B0604020202020204" pitchFamily="34" charset="0"/>
                <a:cs typeface="Arial" panose="020B0604020202020204" pitchFamily="34" charset="0"/>
              </a:rPr>
              <a:t>specified</a:t>
            </a:r>
            <a:r>
              <a:rPr sz="2000" spc="-4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by</a:t>
            </a:r>
            <a:r>
              <a:rPr sz="2000" spc="-75" dirty="0">
                <a:latin typeface="Arial" panose="020B0604020202020204" pitchFamily="34" charset="0"/>
                <a:cs typeface="Arial" panose="020B0604020202020204" pitchFamily="34" charset="0"/>
              </a:rPr>
              <a:t> </a:t>
            </a:r>
            <a:r>
              <a:rPr sz="2000" spc="90" dirty="0">
                <a:latin typeface="Arial" panose="020B0604020202020204" pitchFamily="34" charset="0"/>
                <a:cs typeface="Arial" panose="020B0604020202020204" pitchFamily="34" charset="0"/>
              </a:rPr>
              <a:t>the</a:t>
            </a:r>
            <a:r>
              <a:rPr sz="2000" spc="-40"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Employer,</a:t>
            </a:r>
            <a:r>
              <a:rPr sz="2000" spc="-80" dirty="0">
                <a:latin typeface="Arial" panose="020B0604020202020204" pitchFamily="34" charset="0"/>
                <a:cs typeface="Arial" panose="020B0604020202020204" pitchFamily="34" charset="0"/>
              </a:rPr>
              <a:t> </a:t>
            </a:r>
            <a:r>
              <a:rPr sz="2000" spc="30" dirty="0">
                <a:latin typeface="Arial" panose="020B0604020202020204" pitchFamily="34" charset="0"/>
                <a:cs typeface="Arial" panose="020B0604020202020204" pitchFamily="34" charset="0"/>
              </a:rPr>
              <a:t>it</a:t>
            </a:r>
            <a:r>
              <a:rPr sz="2000" spc="-50"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shall</a:t>
            </a:r>
            <a:r>
              <a:rPr sz="2000" spc="-60"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be</a:t>
            </a:r>
            <a:r>
              <a:rPr sz="2000" spc="-55" dirty="0">
                <a:latin typeface="Arial" panose="020B0604020202020204" pitchFamily="34" charset="0"/>
                <a:cs typeface="Arial" panose="020B0604020202020204" pitchFamily="34" charset="0"/>
              </a:rPr>
              <a:t> </a:t>
            </a:r>
            <a:r>
              <a:rPr sz="2000" spc="60" dirty="0">
                <a:latin typeface="Arial" panose="020B0604020202020204" pitchFamily="34" charset="0"/>
                <a:cs typeface="Arial" panose="020B0604020202020204" pitchFamily="34" charset="0"/>
              </a:rPr>
              <a:t>submitted</a:t>
            </a:r>
            <a:r>
              <a:rPr sz="2000" spc="-45" dirty="0">
                <a:latin typeface="Arial" panose="020B0604020202020204" pitchFamily="34" charset="0"/>
                <a:cs typeface="Arial" panose="020B0604020202020204" pitchFamily="34" charset="0"/>
              </a:rPr>
              <a:t> </a:t>
            </a:r>
            <a:r>
              <a:rPr sz="2000" spc="45" dirty="0">
                <a:latin typeface="Arial" panose="020B0604020202020204" pitchFamily="34" charset="0"/>
                <a:cs typeface="Arial" panose="020B0604020202020204" pitchFamily="34" charset="0"/>
              </a:rPr>
              <a:t>as</a:t>
            </a:r>
            <a:r>
              <a:rPr sz="2000" spc="-65" dirty="0">
                <a:latin typeface="Arial" panose="020B0604020202020204" pitchFamily="34" charset="0"/>
                <a:cs typeface="Arial" panose="020B0604020202020204" pitchFamily="34" charset="0"/>
              </a:rPr>
              <a:t> </a:t>
            </a:r>
            <a:r>
              <a:rPr sz="2000" spc="70" dirty="0">
                <a:latin typeface="Arial" panose="020B0604020202020204" pitchFamily="34" charset="0"/>
                <a:cs typeface="Arial" panose="020B0604020202020204" pitchFamily="34" charset="0"/>
              </a:rPr>
              <a:t>an</a:t>
            </a:r>
            <a:r>
              <a:rPr sz="2000" spc="-30" dirty="0">
                <a:latin typeface="Arial" panose="020B0604020202020204" pitchFamily="34" charset="0"/>
                <a:cs typeface="Arial" panose="020B0604020202020204" pitchFamily="34" charset="0"/>
              </a:rPr>
              <a:t> </a:t>
            </a:r>
            <a:r>
              <a:rPr sz="2000" spc="45" dirty="0">
                <a:latin typeface="Arial" panose="020B0604020202020204" pitchFamily="34" charset="0"/>
                <a:cs typeface="Arial" panose="020B0604020202020204" pitchFamily="34" charset="0"/>
              </a:rPr>
              <a:t>alternative</a:t>
            </a:r>
            <a:r>
              <a:rPr sz="2000" spc="-95"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offer</a:t>
            </a:r>
            <a:r>
              <a:rPr sz="2000" spc="-40" dirty="0">
                <a:latin typeface="Arial" panose="020B0604020202020204" pitchFamily="34" charset="0"/>
                <a:cs typeface="Arial" panose="020B0604020202020204" pitchFamily="34" charset="0"/>
              </a:rPr>
              <a:t> </a:t>
            </a:r>
            <a:r>
              <a:rPr sz="2000" spc="65" dirty="0">
                <a:latin typeface="Arial" panose="020B0604020202020204" pitchFamily="34" charset="0"/>
                <a:cs typeface="Arial" panose="020B0604020202020204" pitchFamily="34" charset="0"/>
              </a:rPr>
              <a:t>on</a:t>
            </a:r>
            <a:r>
              <a:rPr sz="2000" spc="-45"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a  </a:t>
            </a:r>
            <a:r>
              <a:rPr sz="2000" spc="65" dirty="0">
                <a:latin typeface="Arial" panose="020B0604020202020204" pitchFamily="34" charset="0"/>
                <a:cs typeface="Arial" panose="020B0604020202020204" pitchFamily="34" charset="0"/>
              </a:rPr>
              <a:t>separate </a:t>
            </a:r>
            <a:r>
              <a:rPr sz="2000" spc="-10" dirty="0">
                <a:latin typeface="Arial" panose="020B0604020202020204" pitchFamily="34" charset="0"/>
                <a:cs typeface="Arial" panose="020B0604020202020204" pitchFamily="34" charset="0"/>
              </a:rPr>
              <a:t>Form </a:t>
            </a:r>
            <a:r>
              <a:rPr sz="2000" spc="20" dirty="0">
                <a:latin typeface="Arial" panose="020B0604020202020204" pitchFamily="34" charset="0"/>
                <a:cs typeface="Arial" panose="020B0604020202020204" pitchFamily="34" charset="0"/>
              </a:rPr>
              <a:t>of</a:t>
            </a:r>
            <a:r>
              <a:rPr sz="2000" spc="-215" dirty="0">
                <a:latin typeface="Arial" panose="020B0604020202020204" pitchFamily="34" charset="0"/>
                <a:cs typeface="Arial" panose="020B0604020202020204" pitchFamily="34" charset="0"/>
              </a:rPr>
              <a:t> </a:t>
            </a:r>
            <a:r>
              <a:rPr sz="2000" spc="-35" dirty="0">
                <a:latin typeface="Arial" panose="020B0604020202020204" pitchFamily="34" charset="0"/>
                <a:cs typeface="Arial" panose="020B0604020202020204" pitchFamily="34" charset="0"/>
              </a:rPr>
              <a:t>Offer.</a:t>
            </a:r>
          </a:p>
          <a:p>
            <a:pPr marL="180340" algn="just">
              <a:lnSpc>
                <a:spcPct val="100000"/>
              </a:lnSpc>
              <a:spcBef>
                <a:spcPts val="35"/>
              </a:spcBef>
              <a:buFont typeface="Times New Roman"/>
              <a:buAutoNum type="arabicPeriod"/>
            </a:pPr>
            <a:endParaRPr sz="2000" dirty="0">
              <a:latin typeface="Arial" panose="020B0604020202020204" pitchFamily="34" charset="0"/>
              <a:cs typeface="Arial" panose="020B0604020202020204" pitchFamily="34" charset="0"/>
            </a:endParaRPr>
          </a:p>
          <a:p>
            <a:pPr marL="446088" marR="506730" indent="-254000" algn="just">
              <a:lnSpc>
                <a:spcPct val="100000"/>
              </a:lnSpc>
              <a:buAutoNum type="arabicPeriod"/>
              <a:tabLst>
                <a:tab pos="1107440" algn="l"/>
                <a:tab pos="1108075" algn="l"/>
              </a:tabLst>
            </a:pPr>
            <a:r>
              <a:rPr lang="en-US" sz="2000" spc="-75" dirty="0">
                <a:latin typeface="Arial" panose="020B0604020202020204" pitchFamily="34" charset="0"/>
                <a:cs typeface="Arial" panose="020B0604020202020204" pitchFamily="34" charset="0"/>
              </a:rPr>
              <a:t>  </a:t>
            </a:r>
            <a:r>
              <a:rPr sz="2000" spc="-75" dirty="0">
                <a:latin typeface="Arial" panose="020B0604020202020204" pitchFamily="34" charset="0"/>
                <a:cs typeface="Arial" panose="020B0604020202020204" pitchFamily="34" charset="0"/>
              </a:rPr>
              <a:t>If </a:t>
            </a:r>
            <a:r>
              <a:rPr sz="2000" spc="65" dirty="0">
                <a:latin typeface="Arial" panose="020B0604020202020204" pitchFamily="34" charset="0"/>
                <a:cs typeface="Arial" panose="020B0604020202020204" pitchFamily="34" charset="0"/>
              </a:rPr>
              <a:t>more </a:t>
            </a:r>
            <a:r>
              <a:rPr sz="2000" spc="85" dirty="0">
                <a:latin typeface="Arial" panose="020B0604020202020204" pitchFamily="34" charset="0"/>
                <a:cs typeface="Arial" panose="020B0604020202020204" pitchFamily="34" charset="0"/>
              </a:rPr>
              <a:t>than </a:t>
            </a:r>
            <a:r>
              <a:rPr sz="2000" spc="80" dirty="0">
                <a:latin typeface="Arial" panose="020B0604020202020204" pitchFamily="34" charset="0"/>
                <a:cs typeface="Arial" panose="020B0604020202020204" pitchFamily="34" charset="0"/>
              </a:rPr>
              <a:t>one </a:t>
            </a:r>
            <a:r>
              <a:rPr sz="2000" spc="45" dirty="0">
                <a:latin typeface="Arial" panose="020B0604020202020204" pitchFamily="34" charset="0"/>
                <a:cs typeface="Arial" panose="020B0604020202020204" pitchFamily="34" charset="0"/>
              </a:rPr>
              <a:t>alternative </a:t>
            </a:r>
            <a:r>
              <a:rPr sz="2000" spc="80" dirty="0">
                <a:latin typeface="Arial" panose="020B0604020202020204" pitchFamily="34" charset="0"/>
                <a:cs typeface="Arial" panose="020B0604020202020204" pitchFamily="34" charset="0"/>
              </a:rPr>
              <a:t>tender </a:t>
            </a:r>
            <a:r>
              <a:rPr sz="2000" spc="-30" dirty="0">
                <a:latin typeface="Arial" panose="020B0604020202020204" pitchFamily="34" charset="0"/>
                <a:cs typeface="Arial" panose="020B0604020202020204" pitchFamily="34" charset="0"/>
              </a:rPr>
              <a:t>is </a:t>
            </a:r>
            <a:r>
              <a:rPr sz="2000" spc="55" dirty="0">
                <a:latin typeface="Arial" panose="020B0604020202020204" pitchFamily="34" charset="0"/>
                <a:cs typeface="Arial" panose="020B0604020202020204" pitchFamily="34" charset="0"/>
              </a:rPr>
              <a:t>submitted </a:t>
            </a:r>
            <a:r>
              <a:rPr sz="2000" spc="50" dirty="0">
                <a:latin typeface="Arial" panose="020B0604020202020204" pitchFamily="34" charset="0"/>
                <a:cs typeface="Arial" panose="020B0604020202020204" pitchFamily="34" charset="0"/>
              </a:rPr>
              <a:t>each </a:t>
            </a:r>
            <a:r>
              <a:rPr sz="2000" spc="10" dirty="0">
                <a:latin typeface="Arial" panose="020B0604020202020204" pitchFamily="34" charset="0"/>
                <a:cs typeface="Arial" panose="020B0604020202020204" pitchFamily="34" charset="0"/>
              </a:rPr>
              <a:t>shall </a:t>
            </a:r>
            <a:r>
              <a:rPr sz="2000" spc="85" dirty="0">
                <a:latin typeface="Arial" panose="020B0604020202020204" pitchFamily="34" charset="0"/>
                <a:cs typeface="Arial" panose="020B0604020202020204" pitchFamily="34" charset="0"/>
              </a:rPr>
              <a:t>be  </a:t>
            </a:r>
            <a:r>
              <a:rPr sz="2000" spc="65" dirty="0">
                <a:latin typeface="Arial" panose="020B0604020202020204" pitchFamily="34" charset="0"/>
                <a:cs typeface="Arial" panose="020B0604020202020204" pitchFamily="34" charset="0"/>
              </a:rPr>
              <a:t>numbered</a:t>
            </a:r>
            <a:r>
              <a:rPr sz="2000" spc="-50" dirty="0">
                <a:latin typeface="Arial" panose="020B0604020202020204" pitchFamily="34" charset="0"/>
                <a:cs typeface="Arial" panose="020B0604020202020204" pitchFamily="34" charset="0"/>
              </a:rPr>
              <a:t> </a:t>
            </a:r>
            <a:r>
              <a:rPr sz="2000" spc="70" dirty="0">
                <a:latin typeface="Arial" panose="020B0604020202020204" pitchFamily="34" charset="0"/>
                <a:cs typeface="Arial" panose="020B0604020202020204" pitchFamily="34" charset="0"/>
              </a:rPr>
              <a:t>and</a:t>
            </a:r>
            <a:r>
              <a:rPr sz="2000" spc="-85" dirty="0">
                <a:latin typeface="Arial" panose="020B0604020202020204" pitchFamily="34" charset="0"/>
                <a:cs typeface="Arial" panose="020B0604020202020204" pitchFamily="34" charset="0"/>
              </a:rPr>
              <a:t> </a:t>
            </a:r>
            <a:r>
              <a:rPr sz="2000" spc="60" dirty="0">
                <a:latin typeface="Arial" panose="020B0604020202020204" pitchFamily="34" charset="0"/>
                <a:cs typeface="Arial" panose="020B0604020202020204" pitchFamily="34" charset="0"/>
              </a:rPr>
              <a:t>submitted</a:t>
            </a:r>
            <a:r>
              <a:rPr sz="2000" spc="-50" dirty="0">
                <a:latin typeface="Arial" panose="020B0604020202020204" pitchFamily="34" charset="0"/>
                <a:cs typeface="Arial" panose="020B0604020202020204" pitchFamily="34" charset="0"/>
              </a:rPr>
              <a:t> </a:t>
            </a:r>
            <a:r>
              <a:rPr sz="2000" spc="65" dirty="0">
                <a:latin typeface="Arial" panose="020B0604020202020204" pitchFamily="34" charset="0"/>
                <a:cs typeface="Arial" panose="020B0604020202020204" pitchFamily="34" charset="0"/>
              </a:rPr>
              <a:t>on</a:t>
            </a:r>
            <a:r>
              <a:rPr sz="2000" spc="-80" dirty="0">
                <a:latin typeface="Arial" panose="020B0604020202020204" pitchFamily="34" charset="0"/>
                <a:cs typeface="Arial" panose="020B0604020202020204" pitchFamily="34" charset="0"/>
              </a:rPr>
              <a:t> </a:t>
            </a:r>
            <a:r>
              <a:rPr sz="2000" spc="85" dirty="0">
                <a:latin typeface="Arial" panose="020B0604020202020204" pitchFamily="34" charset="0"/>
                <a:cs typeface="Arial" panose="020B0604020202020204" pitchFamily="34" charset="0"/>
              </a:rPr>
              <a:t>a</a:t>
            </a:r>
            <a:r>
              <a:rPr sz="2000" spc="-45" dirty="0">
                <a:latin typeface="Arial" panose="020B0604020202020204" pitchFamily="34" charset="0"/>
                <a:cs typeface="Arial" panose="020B0604020202020204" pitchFamily="34" charset="0"/>
              </a:rPr>
              <a:t> </a:t>
            </a:r>
            <a:r>
              <a:rPr sz="2000" spc="70" dirty="0">
                <a:latin typeface="Arial" panose="020B0604020202020204" pitchFamily="34" charset="0"/>
                <a:cs typeface="Arial" panose="020B0604020202020204" pitchFamily="34" charset="0"/>
              </a:rPr>
              <a:t>separate</a:t>
            </a:r>
            <a:r>
              <a:rPr sz="2000" spc="-100"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Form</a:t>
            </a:r>
            <a:r>
              <a:rPr sz="2000" spc="-40"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of</a:t>
            </a:r>
            <a:r>
              <a:rPr sz="2000" spc="-50"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Offer</a:t>
            </a:r>
            <a:r>
              <a:rPr sz="2000" spc="-30" dirty="0">
                <a:latin typeface="Arial" panose="020B0604020202020204" pitchFamily="34" charset="0"/>
                <a:cs typeface="Arial" panose="020B0604020202020204" pitchFamily="34" charset="0"/>
              </a:rPr>
              <a:t> </a:t>
            </a:r>
            <a:r>
              <a:rPr sz="2000" spc="5" dirty="0">
                <a:latin typeface="Arial" panose="020B0604020202020204" pitchFamily="34" charset="0"/>
                <a:cs typeface="Arial" panose="020B0604020202020204" pitchFamily="34" charset="0"/>
              </a:rPr>
              <a:t>duly</a:t>
            </a:r>
            <a:r>
              <a:rPr sz="2000" spc="-55" dirty="0">
                <a:latin typeface="Arial" panose="020B0604020202020204" pitchFamily="34" charset="0"/>
                <a:cs typeface="Arial" panose="020B0604020202020204" pitchFamily="34" charset="0"/>
              </a:rPr>
              <a:t> </a:t>
            </a:r>
            <a:r>
              <a:rPr sz="2000" spc="45" dirty="0">
                <a:latin typeface="Arial" panose="020B0604020202020204" pitchFamily="34" charset="0"/>
                <a:cs typeface="Arial" panose="020B0604020202020204" pitchFamily="34" charset="0"/>
              </a:rPr>
              <a:t>completed</a:t>
            </a:r>
            <a:r>
              <a:rPr sz="2000" spc="-85" dirty="0">
                <a:latin typeface="Arial" panose="020B0604020202020204" pitchFamily="34" charset="0"/>
                <a:cs typeface="Arial" panose="020B0604020202020204" pitchFamily="34" charset="0"/>
              </a:rPr>
              <a:t> </a:t>
            </a:r>
            <a:r>
              <a:rPr sz="2000" spc="75" dirty="0">
                <a:latin typeface="Arial" panose="020B0604020202020204" pitchFamily="34" charset="0"/>
                <a:cs typeface="Arial" panose="020B0604020202020204" pitchFamily="34" charset="0"/>
              </a:rPr>
              <a:t>and  </a:t>
            </a:r>
            <a:r>
              <a:rPr sz="2000" spc="20" dirty="0">
                <a:latin typeface="Arial" panose="020B0604020202020204" pitchFamily="34" charset="0"/>
                <a:cs typeface="Arial" panose="020B0604020202020204" pitchFamily="34" charset="0"/>
              </a:rPr>
              <a:t>signed.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7947" y="3056259"/>
            <a:ext cx="9176533" cy="3400931"/>
          </a:xfrm>
          <a:prstGeom prst="rect">
            <a:avLst/>
          </a:prstGeom>
          <a:noFill/>
        </p:spPr>
        <p:txBody>
          <a:bodyPr wrap="square" rtlCol="0">
            <a:spAutoFit/>
          </a:bodyPr>
          <a:lstStyle/>
          <a:p>
            <a:pPr marL="64612" defTabSz="1005840" fontAlgn="base">
              <a:spcAft>
                <a:spcPts val="660"/>
              </a:spcAft>
              <a:buClr>
                <a:srgbClr val="000000"/>
              </a:buClr>
              <a:defRPr/>
            </a:pPr>
            <a:r>
              <a:rPr lang="en-US" sz="2000" b="1" dirty="0">
                <a:latin typeface="Arial" panose="020B0604020202020204" pitchFamily="34" charset="0"/>
                <a:cs typeface="Arial" panose="020B0604020202020204" pitchFamily="34" charset="0"/>
              </a:rPr>
              <a:t>C1.1.1 FORM OF OFFER</a:t>
            </a:r>
          </a:p>
          <a:p>
            <a:pPr marL="64612" defTabSz="1005840" fontAlgn="base">
              <a:spcAft>
                <a:spcPts val="660"/>
              </a:spcAft>
              <a:buClr>
                <a:srgbClr val="000000"/>
              </a:buClr>
              <a:defRPr/>
            </a:pPr>
            <a:endParaRPr lang="en-US" sz="2000" b="1" dirty="0">
              <a:solidFill>
                <a:srgbClr val="000000">
                  <a:lumMod val="75000"/>
                  <a:lumOff val="25000"/>
                </a:srgbClr>
              </a:solidFill>
              <a:latin typeface="Arial" panose="020B0604020202020204" pitchFamily="34" charset="0"/>
              <a:cs typeface="Arial" panose="020B0604020202020204" pitchFamily="34" charset="0"/>
            </a:endParaRPr>
          </a:p>
          <a:p>
            <a:pPr marL="475200" lvl="1" indent="-396000" defTabSz="1005840" fontAlgn="base">
              <a:spcAft>
                <a:spcPts val="660"/>
              </a:spcAft>
              <a:buClr>
                <a:srgbClr val="000000"/>
              </a:buClr>
              <a:buFont typeface="Arial" panose="020B0604020202020204" pitchFamily="34" charset="0"/>
              <a:buChar char="•"/>
              <a:tabLst>
                <a:tab pos="4337685" algn="r"/>
              </a:tabLst>
              <a:defRPr/>
            </a:pPr>
            <a:r>
              <a:rPr lang="en-US" sz="2000" dirty="0">
                <a:latin typeface="Arial" panose="020B0604020202020204" pitchFamily="34" charset="0"/>
                <a:cs typeface="Arial" panose="020B0604020202020204" pitchFamily="34" charset="0"/>
              </a:rPr>
              <a:t>Ensure that amount in words corresponds with amount in figures on the Pricing Schedule</a:t>
            </a:r>
          </a:p>
          <a:p>
            <a:pPr marL="475200" lvl="1" indent="-396000" defTabSz="1005840" fontAlgn="base">
              <a:spcAft>
                <a:spcPts val="660"/>
              </a:spcAft>
              <a:buClr>
                <a:srgbClr val="000000"/>
              </a:buClr>
              <a:buFont typeface="Arial" panose="020B0604020202020204" pitchFamily="34" charset="0"/>
              <a:buChar char="•"/>
              <a:tabLst>
                <a:tab pos="2961640" algn="r"/>
              </a:tabLst>
              <a:defRPr/>
            </a:pPr>
            <a:r>
              <a:rPr lang="en-US" sz="2000" dirty="0">
                <a:latin typeface="Arial" panose="020B0604020202020204" pitchFamily="34" charset="0"/>
                <a:cs typeface="Arial" panose="020B0604020202020204" pitchFamily="34" charset="0"/>
              </a:rPr>
              <a:t>Ensure that Preference Claimed is completed</a:t>
            </a:r>
          </a:p>
          <a:p>
            <a:pPr marL="475200" lvl="1" indent="-396000" defTabSz="1005840" fontAlgn="base">
              <a:spcAft>
                <a:spcPts val="660"/>
              </a:spcAft>
              <a:buClr>
                <a:srgbClr val="000000"/>
              </a:buClr>
              <a:buFont typeface="Arial" panose="020B0604020202020204" pitchFamily="34" charset="0"/>
              <a:buChar char="•"/>
              <a:tabLst>
                <a:tab pos="5430838" algn="r"/>
              </a:tabLst>
              <a:defRPr/>
            </a:pPr>
            <a:r>
              <a:rPr lang="en-US" sz="2000" dirty="0">
                <a:latin typeface="Arial" panose="020B0604020202020204" pitchFamily="34" charset="0"/>
                <a:cs typeface="Arial" panose="020B0604020202020204" pitchFamily="34" charset="0"/>
              </a:rPr>
              <a:t>Ensure that Form of Offer is signed by authorised person and two witnesses</a:t>
            </a:r>
            <a:r>
              <a:rPr lang="en-US" sz="2000" dirty="0">
                <a:solidFill>
                  <a:srgbClr val="000000">
                    <a:lumMod val="75000"/>
                    <a:lumOff val="25000"/>
                  </a:srgbClr>
                </a:solidFill>
                <a:latin typeface="Arial" panose="020B0604020202020204" pitchFamily="34" charset="0"/>
                <a:cs typeface="Arial" panose="020B0604020202020204" pitchFamily="34" charset="0"/>
              </a:rPr>
              <a:t>.</a:t>
            </a:r>
          </a:p>
          <a:p>
            <a:pPr marL="79200" lvl="1" defTabSz="1005840" fontAlgn="base">
              <a:spcAft>
                <a:spcPts val="660"/>
              </a:spcAft>
              <a:buClr>
                <a:srgbClr val="000000"/>
              </a:buClr>
              <a:tabLst>
                <a:tab pos="5430838" algn="r"/>
              </a:tabLst>
              <a:defRPr/>
            </a:pPr>
            <a:endParaRPr lang="en-US" sz="2000" dirty="0">
              <a:solidFill>
                <a:srgbClr val="000000">
                  <a:lumMod val="75000"/>
                  <a:lumOff val="25000"/>
                </a:srgbClr>
              </a:solidFill>
              <a:latin typeface="Arial" panose="020B0604020202020204" pitchFamily="34" charset="0"/>
              <a:cs typeface="Arial" panose="020B0604020202020204" pitchFamily="34" charset="0"/>
            </a:endParaRPr>
          </a:p>
          <a:p>
            <a:pPr marL="64612" defTabSz="1005840" fontAlgn="base">
              <a:spcAft>
                <a:spcPts val="660"/>
              </a:spcAft>
              <a:buClr>
                <a:srgbClr val="000000"/>
              </a:buClr>
              <a:defRPr/>
            </a:pPr>
            <a:endParaRPr lang="en-ZA" sz="2000" kern="0" dirty="0">
              <a:solidFill>
                <a:srgbClr val="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88B78CA-A417-456C-BAD3-3EF076D9BDF9}"/>
              </a:ext>
            </a:extLst>
          </p:cNvPr>
          <p:cNvSpPr txBox="1"/>
          <p:nvPr/>
        </p:nvSpPr>
        <p:spPr>
          <a:xfrm>
            <a:off x="-37998" y="1134698"/>
            <a:ext cx="10062477" cy="523220"/>
          </a:xfrm>
          <a:prstGeom prst="rect">
            <a:avLst/>
          </a:prstGeom>
          <a:solidFill>
            <a:schemeClr val="bg2">
              <a:lumMod val="65000"/>
            </a:schemeClr>
          </a:solidFill>
        </p:spPr>
        <p:txBody>
          <a:bodyPr wrap="square" rtlCol="0">
            <a:spAutoFit/>
          </a:bodyPr>
          <a:lstStyle/>
          <a:p>
            <a:pPr algn="ctr" defTabSz="1005840" fontAlgn="base">
              <a:spcBef>
                <a:spcPct val="0"/>
              </a:spcBef>
              <a:spcAft>
                <a:spcPct val="0"/>
              </a:spcAft>
              <a:defRPr/>
            </a:pPr>
            <a:r>
              <a:rPr lang="af-ZA" sz="2800" b="1" dirty="0">
                <a:solidFill>
                  <a:srgbClr val="FFFFFF"/>
                </a:solidFill>
                <a:latin typeface="Arial" charset="0"/>
              </a:rPr>
              <a:t>PART C1: AGREEMENTS &amp; CONTRACT DATA</a:t>
            </a:r>
            <a:endParaRPr lang="en-ZA" sz="2800" b="1" dirty="0">
              <a:solidFill>
                <a:srgbClr val="FFFFFF"/>
              </a:solidFill>
              <a:latin typeface="Arial" charset="0"/>
            </a:endParaRPr>
          </a:p>
        </p:txBody>
      </p:sp>
    </p:spTree>
    <p:extLst>
      <p:ext uri="{BB962C8B-B14F-4D97-AF65-F5344CB8AC3E}">
        <p14:creationId xmlns:p14="http://schemas.microsoft.com/office/powerpoint/2010/main" val="163119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00"/>
            <a:ext cx="9144000" cy="6858000"/>
          </a:xfrm>
          <a:custGeom>
            <a:avLst/>
            <a:gdLst/>
            <a:ahLst/>
            <a:cxnLst/>
            <a:rect l="l" t="t" r="r" b="b"/>
            <a:pathLst>
              <a:path w="9144000" h="6858000">
                <a:moveTo>
                  <a:pt x="0" y="0"/>
                </a:moveTo>
                <a:lnTo>
                  <a:pt x="9144000" y="0"/>
                </a:lnTo>
                <a:lnTo>
                  <a:pt x="9144000" y="6858000"/>
                </a:lnTo>
                <a:lnTo>
                  <a:pt x="0" y="6858000"/>
                </a:lnTo>
                <a:lnTo>
                  <a:pt x="0" y="0"/>
                </a:lnTo>
                <a:close/>
              </a:path>
            </a:pathLst>
          </a:custGeom>
          <a:solidFill>
            <a:srgbClr val="F26E21"/>
          </a:solidFill>
        </p:spPr>
        <p:txBody>
          <a:bodyPr wrap="square" lIns="0" tIns="0" rIns="0" bIns="0" rtlCol="0"/>
          <a:lstStyle/>
          <a:p>
            <a:endParaRPr/>
          </a:p>
        </p:txBody>
      </p:sp>
      <p:sp>
        <p:nvSpPr>
          <p:cNvPr id="3" name="object 3"/>
          <p:cNvSpPr txBox="1"/>
          <p:nvPr/>
        </p:nvSpPr>
        <p:spPr>
          <a:xfrm>
            <a:off x="1026791" y="648723"/>
            <a:ext cx="7888609" cy="4972580"/>
          </a:xfrm>
          <a:prstGeom prst="rect">
            <a:avLst/>
          </a:prstGeom>
        </p:spPr>
        <p:txBody>
          <a:bodyPr vert="horz" wrap="square" lIns="0" tIns="12700" rIns="0" bIns="0" rtlCol="0">
            <a:spAutoFit/>
          </a:bodyPr>
          <a:lstStyle/>
          <a:p>
            <a:pPr marL="2906395">
              <a:lnSpc>
                <a:spcPct val="100000"/>
              </a:lnSpc>
              <a:spcBef>
                <a:spcPts val="100"/>
              </a:spcBef>
            </a:pPr>
            <a:r>
              <a:rPr sz="3200" b="1" dirty="0">
                <a:solidFill>
                  <a:srgbClr val="FFFFFF"/>
                </a:solidFill>
                <a:latin typeface="Arial" panose="020B0604020202020204" pitchFamily="34" charset="0"/>
                <a:cs typeface="Arial" panose="020B0604020202020204" pitchFamily="34" charset="0"/>
              </a:rPr>
              <a:t>CONTENT</a:t>
            </a:r>
            <a:endParaRPr sz="3200" b="1" dirty="0">
              <a:latin typeface="Arial" panose="020B0604020202020204" pitchFamily="34" charset="0"/>
              <a:cs typeface="Arial" panose="020B0604020202020204" pitchFamily="34" charset="0"/>
            </a:endParaRPr>
          </a:p>
          <a:p>
            <a:pPr>
              <a:lnSpc>
                <a:spcPct val="100000"/>
              </a:lnSpc>
              <a:spcBef>
                <a:spcPts val="45"/>
              </a:spcBef>
            </a:pPr>
            <a:endParaRPr sz="2400" dirty="0">
              <a:latin typeface="Arial" panose="020B0604020202020204" pitchFamily="34" charset="0"/>
              <a:cs typeface="Arial" panose="020B0604020202020204" pitchFamily="34" charset="0"/>
            </a:endParaRPr>
          </a:p>
          <a:p>
            <a:pPr marL="527685" marR="5080" indent="-514984">
              <a:lnSpc>
                <a:spcPct val="150000"/>
              </a:lnSpc>
              <a:spcBef>
                <a:spcPts val="5"/>
              </a:spcBef>
              <a:buAutoNum type="arabicPeriod"/>
              <a:tabLst>
                <a:tab pos="528955" algn="l"/>
                <a:tab pos="529590" algn="l"/>
              </a:tabLst>
            </a:pPr>
            <a:r>
              <a:rPr sz="2000" dirty="0">
                <a:solidFill>
                  <a:srgbClr val="FFFFFF"/>
                </a:solidFill>
                <a:latin typeface="Arial" panose="020B0604020202020204" pitchFamily="34" charset="0"/>
                <a:cs typeface="Arial" panose="020B0604020202020204" pitchFamily="34" charset="0"/>
              </a:rPr>
              <a:t>TENDER NOTICE AND INVITATION TO  TENDER</a:t>
            </a:r>
            <a:endParaRPr sz="2000" dirty="0">
              <a:latin typeface="Arial" panose="020B0604020202020204" pitchFamily="34" charset="0"/>
              <a:cs typeface="Arial" panose="020B0604020202020204" pitchFamily="34" charset="0"/>
            </a:endParaRPr>
          </a:p>
          <a:p>
            <a:pPr marL="527685" marR="806450" indent="-514984">
              <a:lnSpc>
                <a:spcPct val="150000"/>
              </a:lnSpc>
              <a:buAutoNum type="arabicPeriod"/>
              <a:tabLst>
                <a:tab pos="528955" algn="l"/>
                <a:tab pos="529590" algn="l"/>
                <a:tab pos="3695065" algn="l"/>
              </a:tabLst>
            </a:pPr>
            <a:r>
              <a:rPr sz="2000" dirty="0">
                <a:solidFill>
                  <a:srgbClr val="FFFFFF"/>
                </a:solidFill>
                <a:latin typeface="Arial" panose="020B0604020202020204" pitchFamily="34" charset="0"/>
                <a:cs typeface="Arial" panose="020B0604020202020204" pitchFamily="34" charset="0"/>
              </a:rPr>
              <a:t>COMPOSITION OF</a:t>
            </a:r>
            <a:r>
              <a:rPr lang="en-US" sz="2000"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THE TENDER</a:t>
            </a:r>
            <a:r>
              <a:rPr lang="en-US" sz="2000"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DOCUMENT</a:t>
            </a:r>
            <a:endParaRPr sz="2000" dirty="0">
              <a:latin typeface="Arial" panose="020B0604020202020204" pitchFamily="34" charset="0"/>
              <a:cs typeface="Arial" panose="020B0604020202020204" pitchFamily="34" charset="0"/>
            </a:endParaRPr>
          </a:p>
          <a:p>
            <a:pPr marL="528955" indent="-516255">
              <a:lnSpc>
                <a:spcPct val="150000"/>
              </a:lnSpc>
              <a:buAutoNum type="arabicPeriod"/>
              <a:tabLst>
                <a:tab pos="528955" algn="l"/>
                <a:tab pos="529590" algn="l"/>
              </a:tabLst>
            </a:pPr>
            <a:r>
              <a:rPr sz="2000" dirty="0">
                <a:solidFill>
                  <a:srgbClr val="FFFFFF"/>
                </a:solidFill>
                <a:latin typeface="Arial" panose="020B0604020202020204" pitchFamily="34" charset="0"/>
                <a:cs typeface="Arial" panose="020B0604020202020204" pitchFamily="34" charset="0"/>
              </a:rPr>
              <a:t>CONDITIONS OF TENDER</a:t>
            </a:r>
            <a:endParaRPr sz="2000" dirty="0">
              <a:latin typeface="Arial" panose="020B0604020202020204" pitchFamily="34" charset="0"/>
              <a:cs typeface="Arial" panose="020B0604020202020204" pitchFamily="34" charset="0"/>
            </a:endParaRPr>
          </a:p>
          <a:p>
            <a:pPr marL="528955" indent="-516255">
              <a:lnSpc>
                <a:spcPct val="150000"/>
              </a:lnSpc>
              <a:buAutoNum type="arabicPeriod"/>
              <a:tabLst>
                <a:tab pos="528955" algn="l"/>
                <a:tab pos="529590" algn="l"/>
              </a:tabLst>
            </a:pPr>
            <a:r>
              <a:rPr sz="2000" dirty="0">
                <a:solidFill>
                  <a:srgbClr val="FFFFFF"/>
                </a:solidFill>
                <a:latin typeface="Arial" panose="020B0604020202020204" pitchFamily="34" charset="0"/>
                <a:cs typeface="Arial" panose="020B0604020202020204" pitchFamily="34" charset="0"/>
              </a:rPr>
              <a:t>SUBMISSION REQUIREMENTS</a:t>
            </a:r>
            <a:endParaRPr sz="2000" dirty="0">
              <a:latin typeface="Arial" panose="020B0604020202020204" pitchFamily="34" charset="0"/>
              <a:cs typeface="Arial" panose="020B0604020202020204" pitchFamily="34" charset="0"/>
            </a:endParaRPr>
          </a:p>
          <a:p>
            <a:pPr marL="528955" indent="-516255">
              <a:lnSpc>
                <a:spcPct val="150000"/>
              </a:lnSpc>
              <a:buAutoNum type="arabicPeriod"/>
              <a:tabLst>
                <a:tab pos="528955" algn="l"/>
                <a:tab pos="529590" algn="l"/>
              </a:tabLst>
            </a:pPr>
            <a:r>
              <a:rPr sz="2000" dirty="0">
                <a:solidFill>
                  <a:srgbClr val="FFFFFF"/>
                </a:solidFill>
                <a:latin typeface="Arial" panose="020B0604020202020204" pitchFamily="34" charset="0"/>
                <a:cs typeface="Arial" panose="020B0604020202020204" pitchFamily="34" charset="0"/>
              </a:rPr>
              <a:t>EVALUATION PROCESS</a:t>
            </a:r>
            <a:endParaRPr sz="2000" dirty="0">
              <a:latin typeface="Arial" panose="020B0604020202020204" pitchFamily="34" charset="0"/>
              <a:cs typeface="Arial" panose="020B0604020202020204" pitchFamily="34" charset="0"/>
            </a:endParaRPr>
          </a:p>
          <a:p>
            <a:pPr marL="528955" indent="-516255">
              <a:lnSpc>
                <a:spcPct val="150000"/>
              </a:lnSpc>
              <a:buAutoNum type="arabicPeriod"/>
              <a:tabLst>
                <a:tab pos="528955" algn="l"/>
                <a:tab pos="529590" algn="l"/>
              </a:tabLst>
            </a:pPr>
            <a:r>
              <a:rPr lang="en-US" sz="2000" dirty="0">
                <a:solidFill>
                  <a:srgbClr val="FFFFFF"/>
                </a:solidFill>
                <a:latin typeface="Arial" panose="020B0604020202020204" pitchFamily="34" charset="0"/>
                <a:cs typeface="Arial" panose="020B0604020202020204" pitchFamily="34" charset="0"/>
              </a:rPr>
              <a:t>PART C1: AGREEMENTS AND CONTRACT DATA</a:t>
            </a:r>
          </a:p>
          <a:p>
            <a:pPr marL="528955" indent="-516255">
              <a:lnSpc>
                <a:spcPct val="150000"/>
              </a:lnSpc>
              <a:buAutoNum type="arabicPeriod"/>
              <a:tabLst>
                <a:tab pos="528955" algn="l"/>
                <a:tab pos="529590" algn="l"/>
              </a:tabLst>
            </a:pPr>
            <a:r>
              <a:rPr lang="en-ZA" sz="2000" dirty="0">
                <a:solidFill>
                  <a:srgbClr val="FFFFFF"/>
                </a:solidFill>
                <a:latin typeface="Arial" panose="020B0604020202020204" pitchFamily="34" charset="0"/>
                <a:cs typeface="Arial" panose="020B0604020202020204" pitchFamily="34" charset="0"/>
              </a:rPr>
              <a:t>PART C2:  PRICING DATA</a:t>
            </a:r>
          </a:p>
          <a:p>
            <a:pPr marL="528955" indent="-516255">
              <a:lnSpc>
                <a:spcPct val="150000"/>
              </a:lnSpc>
              <a:buAutoNum type="arabicPeriod"/>
              <a:tabLst>
                <a:tab pos="528955" algn="l"/>
                <a:tab pos="529590" algn="l"/>
              </a:tabLst>
            </a:pPr>
            <a:r>
              <a:rPr lang="en-ZA" sz="2000" dirty="0">
                <a:solidFill>
                  <a:srgbClr val="FFFFFF"/>
                </a:solidFill>
                <a:latin typeface="Arial" panose="020B0604020202020204" pitchFamily="34" charset="0"/>
                <a:cs typeface="Arial" panose="020B0604020202020204" pitchFamily="34" charset="0"/>
              </a:rPr>
              <a:t>PART C3:  SCOPE OF WORKS</a:t>
            </a:r>
          </a:p>
          <a:p>
            <a:pPr marL="528955" indent="-516255">
              <a:lnSpc>
                <a:spcPct val="150000"/>
              </a:lnSpc>
              <a:buAutoNum type="arabicPeriod"/>
              <a:tabLst>
                <a:tab pos="528955" algn="l"/>
                <a:tab pos="529590" algn="l"/>
              </a:tabLst>
            </a:pPr>
            <a:r>
              <a:rPr lang="en-ZA" sz="2000" dirty="0">
                <a:solidFill>
                  <a:srgbClr val="FFFFFF"/>
                </a:solidFill>
                <a:latin typeface="Arial" panose="020B0604020202020204" pitchFamily="34" charset="0"/>
                <a:cs typeface="Arial" panose="020B0604020202020204" pitchFamily="34" charset="0"/>
              </a:rPr>
              <a:t>PART C4:  SITE INFORMATION</a:t>
            </a:r>
            <a:endParaRPr sz="2000" dirty="0">
              <a:latin typeface="Arial" panose="020B0604020202020204" pitchFamily="34" charset="0"/>
              <a:cs typeface="Arial" panose="020B0604020202020204" pitchFamily="34" charset="0"/>
            </a:endParaRPr>
          </a:p>
        </p:txBody>
      </p:sp>
      <p:sp>
        <p:nvSpPr>
          <p:cNvPr id="4" name="object 4"/>
          <p:cNvSpPr txBox="1"/>
          <p:nvPr/>
        </p:nvSpPr>
        <p:spPr>
          <a:xfrm>
            <a:off x="660398" y="6864908"/>
            <a:ext cx="163195" cy="262890"/>
          </a:xfrm>
          <a:prstGeom prst="rect">
            <a:avLst/>
          </a:prstGeom>
        </p:spPr>
        <p:txBody>
          <a:bodyPr vert="horz" wrap="square" lIns="0" tIns="64769" rIns="0" bIns="0" rtlCol="0">
            <a:spAutoFit/>
          </a:bodyPr>
          <a:lstStyle/>
          <a:p>
            <a:pPr marL="60325">
              <a:lnSpc>
                <a:spcPct val="100000"/>
              </a:lnSpc>
              <a:spcBef>
                <a:spcPts val="509"/>
              </a:spcBef>
            </a:pPr>
            <a:fld id="{81D60167-4931-47E6-BA6A-407CBD079E47}" type="slidenum">
              <a:rPr sz="1200" spc="5" dirty="0">
                <a:solidFill>
                  <a:srgbClr val="FFFFFF"/>
                </a:solidFill>
                <a:latin typeface="Times New Roman"/>
                <a:cs typeface="Times New Roman"/>
              </a:rPr>
              <a:t>4</a:t>
            </a:fld>
            <a:endParaRPr sz="1200">
              <a:latin typeface="Times New Roman"/>
              <a:cs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8B78CA-A417-456C-BAD3-3EF076D9BDF9}"/>
              </a:ext>
            </a:extLst>
          </p:cNvPr>
          <p:cNvSpPr txBox="1"/>
          <p:nvPr/>
        </p:nvSpPr>
        <p:spPr>
          <a:xfrm>
            <a:off x="-37998" y="1134698"/>
            <a:ext cx="10062477" cy="397032"/>
          </a:xfrm>
          <a:prstGeom prst="rect">
            <a:avLst/>
          </a:prstGeom>
          <a:solidFill>
            <a:schemeClr val="bg2">
              <a:lumMod val="65000"/>
            </a:schemeClr>
          </a:solidFill>
        </p:spPr>
        <p:txBody>
          <a:bodyPr wrap="square" rtlCol="0">
            <a:spAutoFit/>
          </a:bodyPr>
          <a:lstStyle/>
          <a:p>
            <a:pPr algn="ctr" defTabSz="1005840" fontAlgn="base">
              <a:spcBef>
                <a:spcPct val="0"/>
              </a:spcBef>
              <a:spcAft>
                <a:spcPct val="0"/>
              </a:spcAft>
              <a:defRPr/>
            </a:pPr>
            <a:r>
              <a:rPr lang="af-ZA" sz="1980" b="1" dirty="0">
                <a:solidFill>
                  <a:srgbClr val="FFFFFF"/>
                </a:solidFill>
                <a:latin typeface="Arial" charset="0"/>
              </a:rPr>
              <a:t>PART C1: AGREEMENTS &amp; CONTRACT DATA</a:t>
            </a:r>
            <a:endParaRPr lang="en-ZA" sz="1980" b="1" dirty="0">
              <a:solidFill>
                <a:srgbClr val="FFFFFF"/>
              </a:solidFill>
              <a:latin typeface="Arial" charset="0"/>
            </a:endParaRPr>
          </a:p>
        </p:txBody>
      </p:sp>
      <p:sp>
        <p:nvSpPr>
          <p:cNvPr id="4" name="TextBox 3">
            <a:extLst>
              <a:ext uri="{FF2B5EF4-FFF2-40B4-BE49-F238E27FC236}">
                <a16:creationId xmlns:a16="http://schemas.microsoft.com/office/drawing/2014/main" id="{EAF78FE1-AEC0-4A69-8C15-6E7C7F936A13}"/>
              </a:ext>
            </a:extLst>
          </p:cNvPr>
          <p:cNvSpPr txBox="1"/>
          <p:nvPr/>
        </p:nvSpPr>
        <p:spPr>
          <a:xfrm>
            <a:off x="292297" y="1772494"/>
            <a:ext cx="9732182" cy="634020"/>
          </a:xfrm>
          <a:prstGeom prst="rect">
            <a:avLst/>
          </a:prstGeom>
          <a:noFill/>
        </p:spPr>
        <p:txBody>
          <a:bodyPr wrap="square" rtlCol="0">
            <a:spAutoFit/>
          </a:bodyPr>
          <a:lstStyle/>
          <a:p>
            <a:pPr algn="ctr" defTabSz="502920">
              <a:defRPr/>
            </a:pPr>
            <a:r>
              <a:rPr lang="en-US" sz="1760" b="1" dirty="0">
                <a:solidFill>
                  <a:prstClr val="black"/>
                </a:solidFill>
                <a:latin typeface="Arial" pitchFamily="34" charset="0"/>
                <a:cs typeface="Arial" pitchFamily="34" charset="0"/>
              </a:rPr>
              <a:t>C1.2.2	APPENDIX TO TENDER: CONTRACT DATA INFORMATION PROVIDED BY THE EMPLOYER</a:t>
            </a:r>
          </a:p>
        </p:txBody>
      </p:sp>
      <p:graphicFrame>
        <p:nvGraphicFramePr>
          <p:cNvPr id="3" name="Table 2">
            <a:extLst>
              <a:ext uri="{FF2B5EF4-FFF2-40B4-BE49-F238E27FC236}">
                <a16:creationId xmlns:a16="http://schemas.microsoft.com/office/drawing/2014/main" id="{901DD587-93CA-4F6A-9CD8-772AC75C7E5A}"/>
              </a:ext>
            </a:extLst>
          </p:cNvPr>
          <p:cNvGraphicFramePr>
            <a:graphicFrameLocks noGrp="1"/>
          </p:cNvGraphicFramePr>
          <p:nvPr>
            <p:extLst>
              <p:ext uri="{D42A27DB-BD31-4B8C-83A1-F6EECF244321}">
                <p14:modId xmlns:p14="http://schemas.microsoft.com/office/powerpoint/2010/main" val="1387911797"/>
              </p:ext>
            </p:extLst>
          </p:nvPr>
        </p:nvGraphicFramePr>
        <p:xfrm>
          <a:off x="1153486" y="2514397"/>
          <a:ext cx="8752514" cy="3244201"/>
        </p:xfrm>
        <a:graphic>
          <a:graphicData uri="http://schemas.openxmlformats.org/drawingml/2006/table">
            <a:tbl>
              <a:tblPr firstRow="1" firstCol="1" lastRow="1" lastCol="1" bandRow="1" bandCol="1"/>
              <a:tblGrid>
                <a:gridCol w="1707008">
                  <a:extLst>
                    <a:ext uri="{9D8B030D-6E8A-4147-A177-3AD203B41FA5}">
                      <a16:colId xmlns:a16="http://schemas.microsoft.com/office/drawing/2014/main" val="920959437"/>
                    </a:ext>
                  </a:extLst>
                </a:gridCol>
                <a:gridCol w="1154539">
                  <a:extLst>
                    <a:ext uri="{9D8B030D-6E8A-4147-A177-3AD203B41FA5}">
                      <a16:colId xmlns:a16="http://schemas.microsoft.com/office/drawing/2014/main" val="1198783628"/>
                    </a:ext>
                  </a:extLst>
                </a:gridCol>
                <a:gridCol w="5890967">
                  <a:extLst>
                    <a:ext uri="{9D8B030D-6E8A-4147-A177-3AD203B41FA5}">
                      <a16:colId xmlns:a16="http://schemas.microsoft.com/office/drawing/2014/main" val="4235499335"/>
                    </a:ext>
                  </a:extLst>
                </a:gridCol>
              </a:tblGrid>
              <a:tr h="14639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spcAft>
                          <a:spcPts val="0"/>
                        </a:spcAft>
                      </a:pPr>
                      <a:r>
                        <a:rPr lang="en-ZA" sz="1500" u="sng" dirty="0">
                          <a:solidFill>
                            <a:schemeClr val="tx1"/>
                          </a:solidFill>
                          <a:effectLst/>
                          <a:latin typeface="Arial" panose="020B0604020202020204" pitchFamily="34" charset="0"/>
                          <a:cs typeface="Arial" panose="020B0604020202020204" pitchFamily="34" charset="0"/>
                        </a:rPr>
                        <a:t>Item</a:t>
                      </a:r>
                      <a:endParaRPr lang="en-ZA" sz="150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spcAft>
                          <a:spcPts val="0"/>
                        </a:spcAft>
                      </a:pPr>
                      <a:r>
                        <a:rPr lang="en-ZA" sz="1500" u="sng" dirty="0">
                          <a:solidFill>
                            <a:schemeClr val="tx1"/>
                          </a:solidFill>
                          <a:effectLst/>
                          <a:latin typeface="Arial" panose="020B0604020202020204" pitchFamily="34" charset="0"/>
                          <a:cs typeface="Arial" panose="020B0604020202020204" pitchFamily="34" charset="0"/>
                        </a:rPr>
                        <a:t>Cl No</a:t>
                      </a:r>
                      <a:endParaRPr lang="en-ZA" sz="150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pPr>
                      <a:r>
                        <a:rPr lang="en-ZA" sz="1500" u="sng" dirty="0">
                          <a:solidFill>
                            <a:schemeClr val="tx1"/>
                          </a:solidFill>
                          <a:effectLst/>
                          <a:latin typeface="Arial" panose="020B0604020202020204" pitchFamily="34" charset="0"/>
                          <a:cs typeface="Arial" panose="020B0604020202020204" pitchFamily="34" charset="0"/>
                        </a:rPr>
                        <a:t>Data</a:t>
                      </a:r>
                      <a:endParaRPr lang="en-ZA" sz="150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557476952"/>
                  </a:ext>
                </a:extLst>
              </a:tr>
              <a:tr h="58556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2286000" indent="-2286000">
                        <a:spcAft>
                          <a:spcPts val="0"/>
                        </a:spcAft>
                      </a:pPr>
                      <a:endParaRPr lang="en-ZA" sz="1500" b="0" dirty="0">
                        <a:solidFill>
                          <a:schemeClr val="tx1"/>
                        </a:solidFill>
                        <a:effectLst/>
                        <a:latin typeface="Arial" panose="020B0604020202020204" pitchFamily="34" charset="0"/>
                        <a:ea typeface="Times New Roman"/>
                        <a:cs typeface="Arial" panose="020B0604020202020204" pitchFamily="34" charset="0"/>
                      </a:endParaRPr>
                    </a:p>
                    <a:p>
                      <a:pPr marL="2286000" indent="-2286000">
                        <a:spcAft>
                          <a:spcPts val="0"/>
                        </a:spcAft>
                      </a:pPr>
                      <a:endParaRPr lang="en-ZA" sz="150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ZA" sz="2000" dirty="0">
                        <a:solidFill>
                          <a:schemeClr val="tx1"/>
                        </a:solidFill>
                        <a:latin typeface="Arial" panose="020B0604020202020204" pitchFamily="34" charset="0"/>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ZA" sz="2000" dirty="0">
                        <a:solidFill>
                          <a:schemeClr val="tx1"/>
                        </a:solidFill>
                        <a:latin typeface="Arial" panose="020B0604020202020204" pitchFamily="34" charset="0"/>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513065354"/>
                  </a:ext>
                </a:extLst>
              </a:tr>
              <a:tr h="5513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2286000" indent="-2286000">
                        <a:spcAft>
                          <a:spcPts val="0"/>
                        </a:spcAft>
                      </a:pPr>
                      <a:r>
                        <a:rPr lang="en-ZA" sz="1500" b="0" dirty="0">
                          <a:solidFill>
                            <a:schemeClr val="tx1"/>
                          </a:solidFill>
                          <a:effectLst/>
                          <a:latin typeface="Arial" panose="020B0604020202020204" pitchFamily="34" charset="0"/>
                          <a:ea typeface="Times New Roman"/>
                          <a:cs typeface="Arial" panose="020B0604020202020204" pitchFamily="34" charset="0"/>
                        </a:rPr>
                        <a:t>Retention</a:t>
                      </a:r>
                    </a:p>
                    <a:p>
                      <a:pPr marL="2286000" indent="-2286000">
                        <a:spcAft>
                          <a:spcPts val="0"/>
                        </a:spcAft>
                      </a:pPr>
                      <a:r>
                        <a:rPr lang="en-ZA" sz="1500" b="0" dirty="0">
                          <a:solidFill>
                            <a:schemeClr val="tx1"/>
                          </a:solidFill>
                          <a:effectLst/>
                          <a:latin typeface="Arial" panose="020B0604020202020204" pitchFamily="34" charset="0"/>
                          <a:ea typeface="Times New Roman"/>
                          <a:cs typeface="Arial" panose="020B0604020202020204" pitchFamily="34" charset="0"/>
                        </a:rPr>
                        <a:t>money:</a:t>
                      </a:r>
                    </a:p>
                    <a:p>
                      <a:pPr marL="2286000" indent="-2286000">
                        <a:spcAft>
                          <a:spcPts val="0"/>
                        </a:spcAft>
                      </a:pPr>
                      <a:endParaRPr lang="en-ZA" sz="1500" b="0" dirty="0">
                        <a:solidFill>
                          <a:schemeClr val="tx1"/>
                        </a:solidFill>
                        <a:effectLst/>
                        <a:latin typeface="Arial" panose="020B0604020202020204" pitchFamily="34" charset="0"/>
                        <a:ea typeface="Times New Roman"/>
                        <a:cs typeface="Arial" panose="020B0604020202020204" pitchFamily="34" charset="0"/>
                      </a:endParaRPr>
                    </a:p>
                    <a:p>
                      <a:pPr>
                        <a:spcAft>
                          <a:spcPts val="0"/>
                        </a:spcAft>
                      </a:pPr>
                      <a:endParaRPr lang="en-ZA" sz="1300" b="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endParaRPr lang="en-ZA" sz="1500" b="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500" b="0" dirty="0">
                          <a:solidFill>
                            <a:schemeClr val="tx1"/>
                          </a:solidFill>
                          <a:effectLst/>
                          <a:latin typeface="Arial" panose="020B0604020202020204" pitchFamily="34" charset="0"/>
                          <a:ea typeface="Times New Roman"/>
                          <a:cs typeface="Arial" panose="020B0604020202020204" pitchFamily="34" charset="0"/>
                        </a:rPr>
                        <a:t> N/A</a:t>
                      </a:r>
                      <a:endParaRPr lang="en-ZA" sz="1500" b="1"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855875539"/>
                  </a:ext>
                </a:extLst>
              </a:tr>
              <a:tr h="142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lvl="1" indent="0">
                        <a:spcAft>
                          <a:spcPts val="0"/>
                        </a:spcAft>
                        <a:buSzPts val="1000"/>
                        <a:buFont typeface="Arial"/>
                        <a:buNone/>
                      </a:pPr>
                      <a:endParaRPr lang="en-ZA" sz="1500" b="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spcAft>
                          <a:spcPts val="0"/>
                        </a:spcAft>
                      </a:pPr>
                      <a:endParaRPr lang="en-ZA" sz="1500" b="0"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274320" lvl="0" indent="0" algn="l" defTabSz="914400" rtl="0" eaLnBrk="1" fontAlgn="auto" latinLnBrk="0" hangingPunct="1">
                        <a:lnSpc>
                          <a:spcPct val="100000"/>
                        </a:lnSpc>
                        <a:spcBef>
                          <a:spcPts val="0"/>
                        </a:spcBef>
                        <a:spcAft>
                          <a:spcPts val="0"/>
                        </a:spcAft>
                        <a:buClrTx/>
                        <a:buSzTx/>
                        <a:buFontTx/>
                        <a:buNone/>
                        <a:tabLst>
                          <a:tab pos="1762760" algn="l"/>
                          <a:tab pos="2240280" algn="l"/>
                          <a:tab pos="2367280" algn="l"/>
                        </a:tabLst>
                        <a:defRPr/>
                      </a:pPr>
                      <a:endParaRPr lang="en-ZA" sz="1500" b="1" dirty="0">
                        <a:solidFill>
                          <a:schemeClr val="tx1"/>
                        </a:solidFill>
                        <a:effectLst/>
                        <a:latin typeface="Arial" panose="020B0604020202020204" pitchFamily="34" charset="0"/>
                        <a:ea typeface="Times New Roman"/>
                        <a:cs typeface="Arial" panose="020B0604020202020204" pitchFamily="34" charset="0"/>
                      </a:endParaRPr>
                    </a:p>
                  </a:txBody>
                  <a:tcPr marL="75438" marR="75438"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967396778"/>
                  </a:ext>
                </a:extLst>
              </a:tr>
              <a:tr h="131751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2000">
                        <a:spcAft>
                          <a:spcPts val="0"/>
                        </a:spcAft>
                      </a:pPr>
                      <a:r>
                        <a:rPr lang="en-ZA" sz="1500" b="0" dirty="0">
                          <a:solidFill>
                            <a:schemeClr val="tx1"/>
                          </a:solidFill>
                          <a:effectLst/>
                          <a:latin typeface="Arial" panose="020B0604020202020204" pitchFamily="34" charset="0"/>
                          <a:ea typeface="Times New Roman"/>
                          <a:cs typeface="Arial" panose="020B0604020202020204" pitchFamily="34" charset="0"/>
                        </a:rPr>
                        <a:t>Target Area(s)</a:t>
                      </a:r>
                    </a:p>
                    <a:p>
                      <a:pPr>
                        <a:spcAft>
                          <a:spcPts val="0"/>
                        </a:spcAft>
                      </a:pPr>
                      <a:endParaRPr lang="en-ZA" sz="1500" b="1" dirty="0">
                        <a:solidFill>
                          <a:schemeClr val="tx1"/>
                        </a:solidFill>
                        <a:effectLst/>
                        <a:latin typeface="Arial" panose="020B0604020202020204" pitchFamily="34" charset="0"/>
                        <a:ea typeface="Times New Roman"/>
                        <a:cs typeface="Arial" panose="020B0604020202020204" pitchFamily="34" charset="0"/>
                      </a:endParaRPr>
                    </a:p>
                  </a:txBody>
                  <a:tcPr marL="0" marR="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spcAft>
                          <a:spcPts val="0"/>
                        </a:spcAft>
                      </a:pPr>
                      <a:r>
                        <a:rPr lang="en-ZA" sz="1500" b="0" dirty="0">
                          <a:solidFill>
                            <a:schemeClr val="tx1"/>
                          </a:solidFill>
                          <a:effectLst/>
                          <a:latin typeface="Arial" panose="020B0604020202020204" pitchFamily="34" charset="0"/>
                          <a:ea typeface="Times New Roman"/>
                          <a:cs typeface="Arial" panose="020B0604020202020204" pitchFamily="34" charset="0"/>
                        </a:rPr>
                        <a:t>B1.3 (xvi)   </a:t>
                      </a:r>
                    </a:p>
                    <a:p>
                      <a:pPr algn="ctr">
                        <a:spcAft>
                          <a:spcPts val="0"/>
                        </a:spcAft>
                      </a:pPr>
                      <a:endParaRPr lang="en-ZA" sz="1500" b="0" dirty="0">
                        <a:solidFill>
                          <a:schemeClr val="tx1"/>
                        </a:solidFill>
                        <a:effectLst/>
                        <a:latin typeface="Arial" panose="020B0604020202020204" pitchFamily="34" charset="0"/>
                        <a:ea typeface="Times New Roman"/>
                        <a:cs typeface="Arial" panose="020B0604020202020204" pitchFamily="34" charset="0"/>
                      </a:endParaRPr>
                    </a:p>
                    <a:p>
                      <a:pPr algn="ctr">
                        <a:spcAft>
                          <a:spcPts val="0"/>
                        </a:spcAft>
                      </a:pPr>
                      <a:endParaRPr lang="en-ZA" sz="1500" b="0" dirty="0">
                        <a:solidFill>
                          <a:schemeClr val="tx1"/>
                        </a:solidFill>
                        <a:effectLst/>
                        <a:latin typeface="Arial" panose="020B0604020202020204" pitchFamily="34" charset="0"/>
                        <a:ea typeface="Times New Roman"/>
                        <a:cs typeface="Arial" panose="020B0604020202020204" pitchFamily="34" charset="0"/>
                      </a:endParaRPr>
                    </a:p>
                  </a:txBody>
                  <a:tcPr marL="0" marR="0"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0"/>
                        </a:spcAft>
                        <a:tabLst>
                          <a:tab pos="93980" algn="l"/>
                          <a:tab pos="2240280" algn="l"/>
                          <a:tab pos="2367280" algn="l"/>
                        </a:tabLst>
                      </a:pPr>
                      <a:r>
                        <a:rPr lang="en-ZA" sz="1500" b="0" dirty="0">
                          <a:solidFill>
                            <a:schemeClr val="tx1"/>
                          </a:solidFill>
                          <a:effectLst/>
                          <a:latin typeface="Arial" panose="020B0604020202020204" pitchFamily="34" charset="0"/>
                          <a:ea typeface="Times New Roman"/>
                          <a:cs typeface="Arial" panose="020B0604020202020204" pitchFamily="34" charset="0"/>
                        </a:rPr>
                        <a:t>For targeted Labour: </a:t>
                      </a:r>
                      <a:r>
                        <a:rPr lang="en-ZA" sz="1500" b="0" dirty="0" err="1">
                          <a:solidFill>
                            <a:schemeClr val="tx1"/>
                          </a:solidFill>
                          <a:effectLst/>
                          <a:latin typeface="Arial" panose="020B0604020202020204" pitchFamily="34" charset="0"/>
                          <a:ea typeface="Times New Roman"/>
                          <a:cs typeface="Arial" panose="020B0604020202020204" pitchFamily="34" charset="0"/>
                        </a:rPr>
                        <a:t>uMngeni</a:t>
                      </a:r>
                      <a:r>
                        <a:rPr lang="en-ZA" sz="1500" b="0" dirty="0">
                          <a:solidFill>
                            <a:schemeClr val="tx1"/>
                          </a:solidFill>
                          <a:effectLst/>
                          <a:latin typeface="Arial" panose="020B0604020202020204" pitchFamily="34" charset="0"/>
                          <a:ea typeface="Times New Roman"/>
                          <a:cs typeface="Arial" panose="020B0604020202020204" pitchFamily="34" charset="0"/>
                        </a:rPr>
                        <a:t> and </a:t>
                      </a:r>
                      <a:r>
                        <a:rPr lang="en-ZA" sz="1500" b="0" dirty="0" err="1">
                          <a:solidFill>
                            <a:schemeClr val="tx1"/>
                          </a:solidFill>
                          <a:effectLst/>
                          <a:latin typeface="Arial" panose="020B0604020202020204" pitchFamily="34" charset="0"/>
                          <a:ea typeface="Times New Roman"/>
                          <a:cs typeface="Arial" panose="020B0604020202020204" pitchFamily="34" charset="0"/>
                        </a:rPr>
                        <a:t>Msunduzi</a:t>
                      </a:r>
                      <a:r>
                        <a:rPr lang="en-ZA" sz="1500" b="0" dirty="0">
                          <a:solidFill>
                            <a:schemeClr val="tx1"/>
                          </a:solidFill>
                          <a:effectLst/>
                          <a:latin typeface="Arial" panose="020B0604020202020204" pitchFamily="34" charset="0"/>
                          <a:ea typeface="Times New Roman"/>
                          <a:cs typeface="Arial" panose="020B0604020202020204" pitchFamily="34" charset="0"/>
                        </a:rPr>
                        <a:t> Local Municipalities</a:t>
                      </a:r>
                      <a:endParaRPr lang="en-ZA" sz="1500" b="1" dirty="0">
                        <a:solidFill>
                          <a:schemeClr val="tx1"/>
                        </a:solidFill>
                        <a:effectLst/>
                        <a:latin typeface="Arial" panose="020B0604020202020204" pitchFamily="34" charset="0"/>
                        <a:ea typeface="Times New Roman"/>
                        <a:cs typeface="Arial" panose="020B0604020202020204" pitchFamily="34" charset="0"/>
                      </a:endParaRPr>
                    </a:p>
                    <a:p>
                      <a:pPr>
                        <a:spcAft>
                          <a:spcPts val="0"/>
                        </a:spcAft>
                        <a:tabLst>
                          <a:tab pos="93980" algn="l"/>
                          <a:tab pos="2240280" algn="l"/>
                          <a:tab pos="2367280" algn="l"/>
                        </a:tabLst>
                      </a:pPr>
                      <a:endParaRPr lang="en-ZA" sz="1500" b="1" dirty="0">
                        <a:solidFill>
                          <a:schemeClr val="tx1"/>
                        </a:solidFill>
                        <a:effectLst/>
                        <a:latin typeface="Arial" panose="020B0604020202020204" pitchFamily="34" charset="0"/>
                        <a:ea typeface="Times New Roman"/>
                        <a:cs typeface="Arial" panose="020B0604020202020204" pitchFamily="34" charset="0"/>
                      </a:endParaRPr>
                    </a:p>
                    <a:p>
                      <a:pPr>
                        <a:spcAft>
                          <a:spcPts val="0"/>
                        </a:spcAft>
                        <a:tabLst>
                          <a:tab pos="93980" algn="l"/>
                          <a:tab pos="2240280" algn="l"/>
                          <a:tab pos="2367280" algn="l"/>
                        </a:tabLst>
                      </a:pPr>
                      <a:endParaRPr lang="en-ZA" sz="1500" b="1" dirty="0">
                        <a:solidFill>
                          <a:schemeClr val="tx1"/>
                        </a:solidFill>
                        <a:effectLst/>
                        <a:latin typeface="Arial" panose="020B0604020202020204" pitchFamily="34" charset="0"/>
                        <a:ea typeface="Times New Roman"/>
                        <a:cs typeface="Arial" panose="020B0604020202020204" pitchFamily="34" charset="0"/>
                      </a:endParaRPr>
                    </a:p>
                  </a:txBody>
                  <a:tcPr marL="0" marR="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379158997"/>
                  </a:ext>
                </a:extLst>
              </a:tr>
            </a:tbl>
          </a:graphicData>
        </a:graphic>
      </p:graphicFrame>
    </p:spTree>
    <p:extLst>
      <p:ext uri="{BB962C8B-B14F-4D97-AF65-F5344CB8AC3E}">
        <p14:creationId xmlns:p14="http://schemas.microsoft.com/office/powerpoint/2010/main" val="1049273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0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solidFill>
            <a:srgbClr val="FDFDFD"/>
          </a:solidFill>
        </p:spPr>
        <p:txBody>
          <a:bodyPr wrap="square" lIns="0" tIns="0" rIns="0" bIns="0" rtlCol="0"/>
          <a:lstStyle/>
          <a:p>
            <a:endParaRPr/>
          </a:p>
        </p:txBody>
      </p:sp>
      <p:sp>
        <p:nvSpPr>
          <p:cNvPr id="4" name="object 4"/>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ln w="21336">
            <a:solidFill>
              <a:srgbClr val="FDFDFD"/>
            </a:solidFill>
          </a:ln>
        </p:spPr>
        <p:txBody>
          <a:bodyPr wrap="square" lIns="0" tIns="0" rIns="0" bIns="0" rtlCol="0"/>
          <a:lstStyle/>
          <a:p>
            <a:endParaRPr/>
          </a:p>
        </p:txBody>
      </p:sp>
      <p:sp>
        <p:nvSpPr>
          <p:cNvPr id="5" name="object 5"/>
          <p:cNvSpPr/>
          <p:nvPr/>
        </p:nvSpPr>
        <p:spPr>
          <a:xfrm>
            <a:off x="8033004" y="6097524"/>
            <a:ext cx="1069975" cy="629920"/>
          </a:xfrm>
          <a:custGeom>
            <a:avLst/>
            <a:gdLst/>
            <a:ahLst/>
            <a:cxnLst/>
            <a:rect l="l" t="t" r="r" b="b"/>
            <a:pathLst>
              <a:path w="1069975" h="629920">
                <a:moveTo>
                  <a:pt x="466344" y="629412"/>
                </a:moveTo>
                <a:lnTo>
                  <a:pt x="0" y="629412"/>
                </a:lnTo>
                <a:lnTo>
                  <a:pt x="737616" y="0"/>
                </a:lnTo>
                <a:lnTo>
                  <a:pt x="827532" y="0"/>
                </a:lnTo>
                <a:lnTo>
                  <a:pt x="815340" y="24384"/>
                </a:lnTo>
                <a:lnTo>
                  <a:pt x="980485" y="24384"/>
                </a:lnTo>
                <a:lnTo>
                  <a:pt x="983861" y="47244"/>
                </a:lnTo>
                <a:lnTo>
                  <a:pt x="801624" y="47244"/>
                </a:lnTo>
                <a:lnTo>
                  <a:pt x="763524" y="114300"/>
                </a:lnTo>
                <a:lnTo>
                  <a:pt x="993766" y="114300"/>
                </a:lnTo>
                <a:lnTo>
                  <a:pt x="1002544" y="173736"/>
                </a:lnTo>
                <a:lnTo>
                  <a:pt x="728472" y="173736"/>
                </a:lnTo>
                <a:lnTo>
                  <a:pt x="646176" y="316992"/>
                </a:lnTo>
                <a:lnTo>
                  <a:pt x="1023703" y="316992"/>
                </a:lnTo>
                <a:lnTo>
                  <a:pt x="1036534" y="403860"/>
                </a:lnTo>
                <a:lnTo>
                  <a:pt x="597408" y="403860"/>
                </a:lnTo>
                <a:lnTo>
                  <a:pt x="466344" y="629412"/>
                </a:lnTo>
                <a:close/>
              </a:path>
              <a:path w="1069975" h="629920">
                <a:moveTo>
                  <a:pt x="980485" y="24384"/>
                </a:moveTo>
                <a:lnTo>
                  <a:pt x="854964" y="24384"/>
                </a:lnTo>
                <a:lnTo>
                  <a:pt x="861060" y="0"/>
                </a:lnTo>
                <a:lnTo>
                  <a:pt x="976884" y="0"/>
                </a:lnTo>
                <a:lnTo>
                  <a:pt x="980485" y="24384"/>
                </a:lnTo>
                <a:close/>
              </a:path>
              <a:path w="1069975" h="629920">
                <a:moveTo>
                  <a:pt x="993766" y="114300"/>
                </a:moveTo>
                <a:lnTo>
                  <a:pt x="829056" y="114300"/>
                </a:lnTo>
                <a:lnTo>
                  <a:pt x="848868" y="47244"/>
                </a:lnTo>
                <a:lnTo>
                  <a:pt x="983861" y="47244"/>
                </a:lnTo>
                <a:lnTo>
                  <a:pt x="993766" y="114300"/>
                </a:lnTo>
                <a:close/>
              </a:path>
              <a:path w="1069975" h="629920">
                <a:moveTo>
                  <a:pt x="1023703" y="316992"/>
                </a:moveTo>
                <a:lnTo>
                  <a:pt x="769620" y="316992"/>
                </a:lnTo>
                <a:lnTo>
                  <a:pt x="812292" y="173736"/>
                </a:lnTo>
                <a:lnTo>
                  <a:pt x="1002544" y="173736"/>
                </a:lnTo>
                <a:lnTo>
                  <a:pt x="1023703" y="316992"/>
                </a:lnTo>
                <a:close/>
              </a:path>
              <a:path w="1069975" h="629920">
                <a:moveTo>
                  <a:pt x="1069848" y="629412"/>
                </a:moveTo>
                <a:lnTo>
                  <a:pt x="678180" y="629412"/>
                </a:lnTo>
                <a:lnTo>
                  <a:pt x="743712" y="403860"/>
                </a:lnTo>
                <a:lnTo>
                  <a:pt x="1036534" y="403860"/>
                </a:lnTo>
                <a:lnTo>
                  <a:pt x="1069848" y="629412"/>
                </a:lnTo>
                <a:close/>
              </a:path>
            </a:pathLst>
          </a:custGeom>
          <a:solidFill>
            <a:srgbClr val="2D2A31"/>
          </a:solidFill>
        </p:spPr>
        <p:txBody>
          <a:bodyPr wrap="square" lIns="0" tIns="0" rIns="0" bIns="0" rtlCol="0"/>
          <a:lstStyle/>
          <a:p>
            <a:endParaRPr/>
          </a:p>
        </p:txBody>
      </p:sp>
      <p:sp>
        <p:nvSpPr>
          <p:cNvPr id="6" name="object 6"/>
          <p:cNvSpPr/>
          <p:nvPr/>
        </p:nvSpPr>
        <p:spPr>
          <a:xfrm>
            <a:off x="7761732" y="6097523"/>
            <a:ext cx="948055" cy="629920"/>
          </a:xfrm>
          <a:custGeom>
            <a:avLst/>
            <a:gdLst/>
            <a:ahLst/>
            <a:cxnLst/>
            <a:rect l="l" t="t" r="r" b="b"/>
            <a:pathLst>
              <a:path w="948054" h="629920">
                <a:moveTo>
                  <a:pt x="0" y="629412"/>
                </a:moveTo>
                <a:lnTo>
                  <a:pt x="0" y="0"/>
                </a:lnTo>
                <a:lnTo>
                  <a:pt x="947928" y="0"/>
                </a:lnTo>
                <a:lnTo>
                  <a:pt x="0" y="629412"/>
                </a:lnTo>
                <a:close/>
              </a:path>
            </a:pathLst>
          </a:custGeom>
          <a:solidFill>
            <a:srgbClr val="006E5E"/>
          </a:solidFill>
        </p:spPr>
        <p:txBody>
          <a:bodyPr wrap="square" lIns="0" tIns="0" rIns="0" bIns="0" rtlCol="0"/>
          <a:lstStyle/>
          <a:p>
            <a:endParaRPr/>
          </a:p>
        </p:txBody>
      </p:sp>
      <p:sp>
        <p:nvSpPr>
          <p:cNvPr id="7" name="object 7"/>
          <p:cNvSpPr/>
          <p:nvPr/>
        </p:nvSpPr>
        <p:spPr>
          <a:xfrm>
            <a:off x="9052560" y="6097523"/>
            <a:ext cx="289560" cy="629920"/>
          </a:xfrm>
          <a:custGeom>
            <a:avLst/>
            <a:gdLst/>
            <a:ahLst/>
            <a:cxnLst/>
            <a:rect l="l" t="t" r="r" b="b"/>
            <a:pathLst>
              <a:path w="289559" h="629920">
                <a:moveTo>
                  <a:pt x="289559" y="629412"/>
                </a:moveTo>
                <a:lnTo>
                  <a:pt x="195071" y="629412"/>
                </a:lnTo>
                <a:lnTo>
                  <a:pt x="0" y="0"/>
                </a:lnTo>
                <a:lnTo>
                  <a:pt x="289559" y="0"/>
                </a:lnTo>
                <a:lnTo>
                  <a:pt x="289559" y="629412"/>
                </a:lnTo>
                <a:close/>
              </a:path>
            </a:pathLst>
          </a:custGeom>
          <a:solidFill>
            <a:srgbClr val="F05B18"/>
          </a:solidFill>
        </p:spPr>
        <p:txBody>
          <a:bodyPr wrap="square" lIns="0" tIns="0" rIns="0" bIns="0" rtlCol="0"/>
          <a:lstStyle/>
          <a:p>
            <a:endParaRPr/>
          </a:p>
        </p:txBody>
      </p:sp>
      <p:sp>
        <p:nvSpPr>
          <p:cNvPr id="8" name="object 8"/>
          <p:cNvSpPr/>
          <p:nvPr/>
        </p:nvSpPr>
        <p:spPr>
          <a:xfrm>
            <a:off x="7760207" y="6993635"/>
            <a:ext cx="1577340" cy="9448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767828" y="6865620"/>
            <a:ext cx="1576070" cy="94615"/>
          </a:xfrm>
          <a:custGeom>
            <a:avLst/>
            <a:gdLst/>
            <a:ahLst/>
            <a:cxnLst/>
            <a:rect l="l" t="t" r="r" b="b"/>
            <a:pathLst>
              <a:path w="1576070" h="94615">
                <a:moveTo>
                  <a:pt x="1507235" y="92964"/>
                </a:moveTo>
                <a:lnTo>
                  <a:pt x="1495043" y="92964"/>
                </a:lnTo>
                <a:lnTo>
                  <a:pt x="1524000" y="6096"/>
                </a:lnTo>
                <a:lnTo>
                  <a:pt x="1524000" y="3048"/>
                </a:lnTo>
                <a:lnTo>
                  <a:pt x="1525523" y="1524"/>
                </a:lnTo>
                <a:lnTo>
                  <a:pt x="1543811" y="1524"/>
                </a:lnTo>
                <a:lnTo>
                  <a:pt x="1545335" y="3048"/>
                </a:lnTo>
                <a:lnTo>
                  <a:pt x="1545335" y="6096"/>
                </a:lnTo>
                <a:lnTo>
                  <a:pt x="1547474" y="12192"/>
                </a:lnTo>
                <a:lnTo>
                  <a:pt x="1533143" y="12192"/>
                </a:lnTo>
                <a:lnTo>
                  <a:pt x="1530095" y="19812"/>
                </a:lnTo>
                <a:lnTo>
                  <a:pt x="1519427" y="53340"/>
                </a:lnTo>
                <a:lnTo>
                  <a:pt x="1561912" y="53340"/>
                </a:lnTo>
                <a:lnTo>
                  <a:pt x="1566190" y="65532"/>
                </a:lnTo>
                <a:lnTo>
                  <a:pt x="1516379" y="65532"/>
                </a:lnTo>
                <a:lnTo>
                  <a:pt x="1507235" y="92964"/>
                </a:lnTo>
                <a:close/>
              </a:path>
              <a:path w="1576070" h="94615">
                <a:moveTo>
                  <a:pt x="1561912" y="53340"/>
                </a:moveTo>
                <a:lnTo>
                  <a:pt x="1549907" y="53340"/>
                </a:lnTo>
                <a:lnTo>
                  <a:pt x="1539239" y="19812"/>
                </a:lnTo>
                <a:lnTo>
                  <a:pt x="1537716" y="16764"/>
                </a:lnTo>
                <a:lnTo>
                  <a:pt x="1537716" y="13716"/>
                </a:lnTo>
                <a:lnTo>
                  <a:pt x="1536191" y="12192"/>
                </a:lnTo>
                <a:lnTo>
                  <a:pt x="1547474" y="12192"/>
                </a:lnTo>
                <a:lnTo>
                  <a:pt x="1561912" y="53340"/>
                </a:lnTo>
                <a:close/>
              </a:path>
              <a:path w="1576070" h="94615">
                <a:moveTo>
                  <a:pt x="1575816" y="92964"/>
                </a:moveTo>
                <a:lnTo>
                  <a:pt x="1562100" y="92964"/>
                </a:lnTo>
                <a:lnTo>
                  <a:pt x="1552955" y="65532"/>
                </a:lnTo>
                <a:lnTo>
                  <a:pt x="1566190" y="65532"/>
                </a:lnTo>
                <a:lnTo>
                  <a:pt x="1575816" y="92964"/>
                </a:lnTo>
                <a:close/>
              </a:path>
              <a:path w="1576070" h="94615">
                <a:moveTo>
                  <a:pt x="1458467" y="94487"/>
                </a:moveTo>
                <a:lnTo>
                  <a:pt x="1441822" y="91820"/>
                </a:lnTo>
                <a:lnTo>
                  <a:pt x="1430464" y="83439"/>
                </a:lnTo>
                <a:lnTo>
                  <a:pt x="1423963" y="68770"/>
                </a:lnTo>
                <a:lnTo>
                  <a:pt x="1421891" y="47244"/>
                </a:lnTo>
                <a:lnTo>
                  <a:pt x="1423963" y="25074"/>
                </a:lnTo>
                <a:lnTo>
                  <a:pt x="1430464" y="10477"/>
                </a:lnTo>
                <a:lnTo>
                  <a:pt x="1441822" y="2452"/>
                </a:lnTo>
                <a:lnTo>
                  <a:pt x="1458467" y="0"/>
                </a:lnTo>
                <a:lnTo>
                  <a:pt x="1466587" y="261"/>
                </a:lnTo>
                <a:lnTo>
                  <a:pt x="1473136" y="952"/>
                </a:lnTo>
                <a:lnTo>
                  <a:pt x="1478827" y="1928"/>
                </a:lnTo>
                <a:lnTo>
                  <a:pt x="1484375" y="3048"/>
                </a:lnTo>
                <a:lnTo>
                  <a:pt x="1482851"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2559"/>
                </a:lnTo>
                <a:lnTo>
                  <a:pt x="1473898" y="93535"/>
                </a:lnTo>
                <a:lnTo>
                  <a:pt x="1466825" y="94225"/>
                </a:lnTo>
                <a:lnTo>
                  <a:pt x="1458467" y="94487"/>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1524"/>
                </a:lnTo>
                <a:lnTo>
                  <a:pt x="1400555" y="1524"/>
                </a:lnTo>
                <a:lnTo>
                  <a:pt x="1400555" y="92964"/>
                </a:lnTo>
                <a:close/>
              </a:path>
              <a:path w="1576070" h="94615">
                <a:moveTo>
                  <a:pt x="1315211" y="92964"/>
                </a:moveTo>
                <a:lnTo>
                  <a:pt x="1303019" y="92964"/>
                </a:lnTo>
                <a:lnTo>
                  <a:pt x="1303019" y="1524"/>
                </a:lnTo>
                <a:lnTo>
                  <a:pt x="1309735" y="643"/>
                </a:lnTo>
                <a:lnTo>
                  <a:pt x="1316736" y="190"/>
                </a:lnTo>
                <a:lnTo>
                  <a:pt x="1324879" y="23"/>
                </a:lnTo>
                <a:lnTo>
                  <a:pt x="1335023" y="0"/>
                </a:lnTo>
                <a:lnTo>
                  <a:pt x="1348549" y="1285"/>
                </a:lnTo>
                <a:lnTo>
                  <a:pt x="1357502" y="5715"/>
                </a:lnTo>
                <a:lnTo>
                  <a:pt x="1361308" y="12192"/>
                </a:lnTo>
                <a:lnTo>
                  <a:pt x="1315211" y="12192"/>
                </a:lnTo>
                <a:lnTo>
                  <a:pt x="1315211" y="44196"/>
                </a:lnTo>
                <a:lnTo>
                  <a:pt x="1360153" y="44196"/>
                </a:lnTo>
                <a:lnTo>
                  <a:pt x="1356264" y="48006"/>
                </a:lnTo>
                <a:lnTo>
                  <a:pt x="1348739" y="50292"/>
                </a:lnTo>
                <a:lnTo>
                  <a:pt x="1351787" y="51816"/>
                </a:lnTo>
                <a:lnTo>
                  <a:pt x="1355852" y="54864"/>
                </a:lnTo>
                <a:lnTo>
                  <a:pt x="1315211" y="54864"/>
                </a:lnTo>
                <a:lnTo>
                  <a:pt x="1315211" y="92964"/>
                </a:lnTo>
                <a:close/>
              </a:path>
              <a:path w="1576070" h="94615">
                <a:moveTo>
                  <a:pt x="1360153" y="44196"/>
                </a:moveTo>
                <a:lnTo>
                  <a:pt x="1335023" y="44196"/>
                </a:lnTo>
                <a:lnTo>
                  <a:pt x="1347216" y="42672"/>
                </a:lnTo>
                <a:lnTo>
                  <a:pt x="1351787" y="39624"/>
                </a:lnTo>
                <a:lnTo>
                  <a:pt x="1351787" y="15240"/>
                </a:lnTo>
                <a:lnTo>
                  <a:pt x="1347216" y="12192"/>
                </a:lnTo>
                <a:lnTo>
                  <a:pt x="1361308" y="12192"/>
                </a:lnTo>
                <a:lnTo>
                  <a:pt x="1362455" y="14144"/>
                </a:lnTo>
                <a:lnTo>
                  <a:pt x="1363979" y="27432"/>
                </a:lnTo>
                <a:lnTo>
                  <a:pt x="1363312" y="36576"/>
                </a:lnTo>
                <a:lnTo>
                  <a:pt x="1360931" y="43434"/>
                </a:lnTo>
                <a:lnTo>
                  <a:pt x="1360153" y="44196"/>
                </a:lnTo>
                <a:close/>
              </a:path>
              <a:path w="1576070" h="94615">
                <a:moveTo>
                  <a:pt x="1368551" y="92964"/>
                </a:moveTo>
                <a:lnTo>
                  <a:pt x="1354835" y="92964"/>
                </a:lnTo>
                <a:lnTo>
                  <a:pt x="1345691" y="64008"/>
                </a:lnTo>
                <a:lnTo>
                  <a:pt x="1344167" y="57912"/>
                </a:lnTo>
                <a:lnTo>
                  <a:pt x="1339595" y="54864"/>
                </a:lnTo>
                <a:lnTo>
                  <a:pt x="1355852" y="54864"/>
                </a:lnTo>
                <a:lnTo>
                  <a:pt x="1357884" y="56387"/>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2192"/>
                </a:lnTo>
                <a:lnTo>
                  <a:pt x="1243584" y="12192"/>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64335" y="1524"/>
                </a:lnTo>
                <a:lnTo>
                  <a:pt x="1181100" y="1524"/>
                </a:lnTo>
                <a:lnTo>
                  <a:pt x="1184148" y="3048"/>
                </a:lnTo>
                <a:lnTo>
                  <a:pt x="1185671" y="6096"/>
                </a:lnTo>
                <a:lnTo>
                  <a:pt x="1187596" y="12192"/>
                </a:lnTo>
                <a:lnTo>
                  <a:pt x="1171955" y="12192"/>
                </a:lnTo>
                <a:lnTo>
                  <a:pt x="1168907" y="19812"/>
                </a:lnTo>
                <a:lnTo>
                  <a:pt x="1158239" y="53340"/>
                </a:lnTo>
                <a:lnTo>
                  <a:pt x="1200591" y="53340"/>
                </a:lnTo>
                <a:lnTo>
                  <a:pt x="1204441" y="65532"/>
                </a:lnTo>
                <a:lnTo>
                  <a:pt x="1155191" y="65532"/>
                </a:lnTo>
                <a:lnTo>
                  <a:pt x="1146048" y="92964"/>
                </a:lnTo>
                <a:close/>
              </a:path>
              <a:path w="1576070" h="94615">
                <a:moveTo>
                  <a:pt x="1200591" y="53340"/>
                </a:moveTo>
                <a:lnTo>
                  <a:pt x="1187195" y="53340"/>
                </a:lnTo>
                <a:lnTo>
                  <a:pt x="1176527" y="19812"/>
                </a:lnTo>
                <a:lnTo>
                  <a:pt x="1176527" y="16764"/>
                </a:lnTo>
                <a:lnTo>
                  <a:pt x="1175003" y="13716"/>
                </a:lnTo>
                <a:lnTo>
                  <a:pt x="1175003" y="12192"/>
                </a:lnTo>
                <a:lnTo>
                  <a:pt x="1187596" y="12192"/>
                </a:lnTo>
                <a:lnTo>
                  <a:pt x="1200591" y="53340"/>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1524"/>
                </a:lnTo>
                <a:lnTo>
                  <a:pt x="1007364" y="1524"/>
                </a:lnTo>
                <a:lnTo>
                  <a:pt x="1007364" y="38100"/>
                </a:lnTo>
                <a:lnTo>
                  <a:pt x="1060703" y="38100"/>
                </a:lnTo>
                <a:lnTo>
                  <a:pt x="1060703" y="50292"/>
                </a:lnTo>
                <a:lnTo>
                  <a:pt x="1007364" y="50292"/>
                </a:lnTo>
                <a:lnTo>
                  <a:pt x="1007364" y="92964"/>
                </a:lnTo>
                <a:close/>
              </a:path>
              <a:path w="1576070" h="94615">
                <a:moveTo>
                  <a:pt x="1060703" y="38100"/>
                </a:moveTo>
                <a:lnTo>
                  <a:pt x="1046987" y="38100"/>
                </a:lnTo>
                <a:lnTo>
                  <a:pt x="1046987" y="1524"/>
                </a:lnTo>
                <a:lnTo>
                  <a:pt x="1060703" y="1524"/>
                </a:lnTo>
                <a:lnTo>
                  <a:pt x="1060703" y="38100"/>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1524"/>
                </a:lnTo>
                <a:lnTo>
                  <a:pt x="978407" y="1524"/>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7"/>
                </a:moveTo>
                <a:lnTo>
                  <a:pt x="840962" y="92416"/>
                </a:lnTo>
                <a:lnTo>
                  <a:pt x="830579" y="85915"/>
                </a:lnTo>
                <a:lnTo>
                  <a:pt x="824769" y="74556"/>
                </a:lnTo>
                <a:lnTo>
                  <a:pt x="822959" y="57912"/>
                </a:lnTo>
                <a:lnTo>
                  <a:pt x="822959" y="1524"/>
                </a:lnTo>
                <a:lnTo>
                  <a:pt x="835151" y="1524"/>
                </a:lnTo>
                <a:lnTo>
                  <a:pt x="835151" y="57912"/>
                </a:lnTo>
                <a:lnTo>
                  <a:pt x="836342" y="69437"/>
                </a:lnTo>
                <a:lnTo>
                  <a:pt x="840104" y="76962"/>
                </a:lnTo>
                <a:lnTo>
                  <a:pt x="846724" y="81057"/>
                </a:lnTo>
                <a:lnTo>
                  <a:pt x="856487" y="82296"/>
                </a:lnTo>
                <a:lnTo>
                  <a:pt x="884247" y="82296"/>
                </a:lnTo>
                <a:lnTo>
                  <a:pt x="882395" y="85915"/>
                </a:lnTo>
                <a:lnTo>
                  <a:pt x="872013" y="92416"/>
                </a:lnTo>
                <a:lnTo>
                  <a:pt x="856487" y="94487"/>
                </a:lnTo>
                <a:close/>
              </a:path>
              <a:path w="1576070" h="94615">
                <a:moveTo>
                  <a:pt x="884247" y="82296"/>
                </a:moveTo>
                <a:lnTo>
                  <a:pt x="856487" y="82296"/>
                </a:lnTo>
                <a:lnTo>
                  <a:pt x="866012" y="81057"/>
                </a:lnTo>
                <a:lnTo>
                  <a:pt x="872108" y="76962"/>
                </a:lnTo>
                <a:lnTo>
                  <a:pt x="875347" y="69437"/>
                </a:lnTo>
                <a:lnTo>
                  <a:pt x="876300" y="57912"/>
                </a:lnTo>
                <a:lnTo>
                  <a:pt x="876300" y="1524"/>
                </a:lnTo>
                <a:lnTo>
                  <a:pt x="890016" y="1524"/>
                </a:lnTo>
                <a:lnTo>
                  <a:pt x="890016" y="57912"/>
                </a:lnTo>
                <a:lnTo>
                  <a:pt x="888206" y="74556"/>
                </a:lnTo>
                <a:lnTo>
                  <a:pt x="884247" y="82296"/>
                </a:lnTo>
                <a:close/>
              </a:path>
              <a:path w="1576070" h="94615">
                <a:moveTo>
                  <a:pt x="765048" y="94487"/>
                </a:moveTo>
                <a:lnTo>
                  <a:pt x="747760" y="92035"/>
                </a:lnTo>
                <a:lnTo>
                  <a:pt x="736472" y="84010"/>
                </a:lnTo>
                <a:lnTo>
                  <a:pt x="730329" y="69413"/>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3814" y="82296"/>
                </a:lnTo>
                <a:lnTo>
                  <a:pt x="793051" y="84010"/>
                </a:lnTo>
                <a:lnTo>
                  <a:pt x="781692" y="92035"/>
                </a:lnTo>
                <a:lnTo>
                  <a:pt x="765048" y="94487"/>
                </a:lnTo>
                <a:close/>
              </a:path>
              <a:path w="1576070" h="94615">
                <a:moveTo>
                  <a:pt x="79381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69413"/>
                </a:lnTo>
                <a:lnTo>
                  <a:pt x="793814" y="82296"/>
                </a:lnTo>
                <a:close/>
              </a:path>
              <a:path w="1576070" h="94615">
                <a:moveTo>
                  <a:pt x="709445" y="82296"/>
                </a:moveTo>
                <a:lnTo>
                  <a:pt x="693419" y="82296"/>
                </a:lnTo>
                <a:lnTo>
                  <a:pt x="697991" y="80772"/>
                </a:lnTo>
                <a:lnTo>
                  <a:pt x="697920" y="59388"/>
                </a:lnTo>
                <a:lnTo>
                  <a:pt x="693419" y="56387"/>
                </a:lnTo>
                <a:lnTo>
                  <a:pt x="687323" y="54864"/>
                </a:lnTo>
                <a:lnTo>
                  <a:pt x="667511" y="50292"/>
                </a:lnTo>
                <a:lnTo>
                  <a:pt x="659748" y="46887"/>
                </a:lnTo>
                <a:lnTo>
                  <a:pt x="654557" y="41338"/>
                </a:lnTo>
                <a:lnTo>
                  <a:pt x="651652" y="33789"/>
                </a:lnTo>
                <a:lnTo>
                  <a:pt x="650748" y="24383"/>
                </a:lnTo>
                <a:lnTo>
                  <a:pt x="652486" y="11572"/>
                </a:lnTo>
                <a:lnTo>
                  <a:pt x="657796" y="4191"/>
                </a:lnTo>
                <a:lnTo>
                  <a:pt x="666821" y="809"/>
                </a:lnTo>
                <a:lnTo>
                  <a:pt x="679703" y="0"/>
                </a:lnTo>
                <a:lnTo>
                  <a:pt x="686776" y="47"/>
                </a:lnTo>
                <a:lnTo>
                  <a:pt x="693991" y="381"/>
                </a:lnTo>
                <a:lnTo>
                  <a:pt x="700920" y="1285"/>
                </a:lnTo>
                <a:lnTo>
                  <a:pt x="707135" y="3048"/>
                </a:lnTo>
                <a:lnTo>
                  <a:pt x="707135" y="12192"/>
                </a:lnTo>
                <a:lnTo>
                  <a:pt x="664464" y="12192"/>
                </a:lnTo>
                <a:lnTo>
                  <a:pt x="664464" y="33528"/>
                </a:lnTo>
                <a:lnTo>
                  <a:pt x="667511" y="36576"/>
                </a:lnTo>
                <a:lnTo>
                  <a:pt x="675132" y="38100"/>
                </a:lnTo>
                <a:lnTo>
                  <a:pt x="693419" y="42672"/>
                </a:lnTo>
                <a:lnTo>
                  <a:pt x="702063" y="46720"/>
                </a:lnTo>
                <a:lnTo>
                  <a:pt x="707707" y="52197"/>
                </a:lnTo>
                <a:lnTo>
                  <a:pt x="710779" y="59388"/>
                </a:lnTo>
                <a:lnTo>
                  <a:pt x="711707" y="68580"/>
                </a:lnTo>
                <a:lnTo>
                  <a:pt x="709921" y="81629"/>
                </a:lnTo>
                <a:lnTo>
                  <a:pt x="709445" y="82296"/>
                </a:lnTo>
                <a:close/>
              </a:path>
              <a:path w="1576070" h="94615">
                <a:moveTo>
                  <a:pt x="679703" y="94487"/>
                </a:moveTo>
                <a:lnTo>
                  <a:pt x="675203" y="94225"/>
                </a:lnTo>
                <a:lnTo>
                  <a:pt x="668845" y="93535"/>
                </a:lnTo>
                <a:lnTo>
                  <a:pt x="652271" y="91440"/>
                </a:lnTo>
                <a:lnTo>
                  <a:pt x="652271" y="80772"/>
                </a:lnTo>
                <a:lnTo>
                  <a:pt x="662773" y="81653"/>
                </a:lnTo>
                <a:lnTo>
                  <a:pt x="669988" y="82105"/>
                </a:lnTo>
                <a:lnTo>
                  <a:pt x="675203" y="82272"/>
                </a:lnTo>
                <a:lnTo>
                  <a:pt x="709445" y="82296"/>
                </a:lnTo>
                <a:lnTo>
                  <a:pt x="704278" y="89534"/>
                </a:lnTo>
                <a:lnTo>
                  <a:pt x="694348" y="93440"/>
                </a:lnTo>
                <a:lnTo>
                  <a:pt x="679703" y="94487"/>
                </a:lnTo>
                <a:close/>
              </a:path>
              <a:path w="1576070" h="94615">
                <a:moveTo>
                  <a:pt x="536448" y="94487"/>
                </a:moveTo>
                <a:lnTo>
                  <a:pt x="523565" y="91606"/>
                </a:lnTo>
                <a:lnTo>
                  <a:pt x="514540" y="82867"/>
                </a:lnTo>
                <a:lnTo>
                  <a:pt x="509230" y="68127"/>
                </a:lnTo>
                <a:lnTo>
                  <a:pt x="507491" y="47244"/>
                </a:lnTo>
                <a:lnTo>
                  <a:pt x="509611" y="24431"/>
                </a:lnTo>
                <a:lnTo>
                  <a:pt x="516445" y="9906"/>
                </a:lnTo>
                <a:lnTo>
                  <a:pt x="528708" y="2238"/>
                </a:lnTo>
                <a:lnTo>
                  <a:pt x="547116" y="0"/>
                </a:lnTo>
                <a:lnTo>
                  <a:pt x="565403" y="0"/>
                </a:lnTo>
                <a:lnTo>
                  <a:pt x="571500" y="3048"/>
                </a:lnTo>
                <a:lnTo>
                  <a:pt x="571500" y="12192"/>
                </a:lnTo>
                <a:lnTo>
                  <a:pt x="547116" y="12192"/>
                </a:lnTo>
                <a:lnTo>
                  <a:pt x="535352" y="13168"/>
                </a:lnTo>
                <a:lnTo>
                  <a:pt x="527303" y="17716"/>
                </a:lnTo>
                <a:lnTo>
                  <a:pt x="522684" y="28265"/>
                </a:lnTo>
                <a:lnTo>
                  <a:pt x="521207" y="47244"/>
                </a:lnTo>
                <a:lnTo>
                  <a:pt x="522374" y="64293"/>
                </a:lnTo>
                <a:lnTo>
                  <a:pt x="525970" y="75057"/>
                </a:lnTo>
                <a:lnTo>
                  <a:pt x="532137" y="80676"/>
                </a:lnTo>
                <a:lnTo>
                  <a:pt x="541019" y="82296"/>
                </a:lnTo>
                <a:lnTo>
                  <a:pt x="563879" y="82296"/>
                </a:lnTo>
                <a:lnTo>
                  <a:pt x="558736" y="86772"/>
                </a:lnTo>
                <a:lnTo>
                  <a:pt x="552449" y="90678"/>
                </a:lnTo>
                <a:lnTo>
                  <a:pt x="545020" y="93440"/>
                </a:lnTo>
                <a:lnTo>
                  <a:pt x="536448" y="94487"/>
                </a:lnTo>
                <a:close/>
              </a:path>
              <a:path w="1576070" h="94615">
                <a:moveTo>
                  <a:pt x="574548" y="92964"/>
                </a:moveTo>
                <a:lnTo>
                  <a:pt x="565403" y="92964"/>
                </a:lnTo>
                <a:lnTo>
                  <a:pt x="563879" y="82296"/>
                </a:lnTo>
                <a:lnTo>
                  <a:pt x="548639" y="82296"/>
                </a:lnTo>
                <a:lnTo>
                  <a:pt x="556259" y="79248"/>
                </a:lnTo>
                <a:lnTo>
                  <a:pt x="562355" y="74676"/>
                </a:lnTo>
                <a:lnTo>
                  <a:pt x="562355" y="39624"/>
                </a:lnTo>
                <a:lnTo>
                  <a:pt x="574548" y="39624"/>
                </a:lnTo>
                <a:lnTo>
                  <a:pt x="574548" y="92964"/>
                </a:lnTo>
                <a:close/>
              </a:path>
              <a:path w="1576070" h="94615">
                <a:moveTo>
                  <a:pt x="428243" y="92964"/>
                </a:moveTo>
                <a:lnTo>
                  <a:pt x="414527" y="92964"/>
                </a:lnTo>
                <a:lnTo>
                  <a:pt x="414527" y="4572"/>
                </a:lnTo>
                <a:lnTo>
                  <a:pt x="417575" y="1524"/>
                </a:lnTo>
                <a:lnTo>
                  <a:pt x="434339" y="1524"/>
                </a:lnTo>
                <a:lnTo>
                  <a:pt x="435864" y="3048"/>
                </a:lnTo>
                <a:lnTo>
                  <a:pt x="437387" y="6096"/>
                </a:lnTo>
                <a:lnTo>
                  <a:pt x="441100" y="13716"/>
                </a:lnTo>
                <a:lnTo>
                  <a:pt x="426719" y="13716"/>
                </a:lnTo>
                <a:lnTo>
                  <a:pt x="428243" y="18287"/>
                </a:lnTo>
                <a:lnTo>
                  <a:pt x="428243" y="92964"/>
                </a:lnTo>
                <a:close/>
              </a:path>
              <a:path w="1576070" h="94615">
                <a:moveTo>
                  <a:pt x="486155" y="79248"/>
                </a:moveTo>
                <a:lnTo>
                  <a:pt x="473964" y="79248"/>
                </a:lnTo>
                <a:lnTo>
                  <a:pt x="473964" y="74676"/>
                </a:lnTo>
                <a:lnTo>
                  <a:pt x="472439" y="70103"/>
                </a:lnTo>
                <a:lnTo>
                  <a:pt x="472439" y="1524"/>
                </a:lnTo>
                <a:lnTo>
                  <a:pt x="486155" y="1524"/>
                </a:lnTo>
                <a:lnTo>
                  <a:pt x="486155" y="79248"/>
                </a:lnTo>
                <a:close/>
              </a:path>
              <a:path w="1576070" h="94615">
                <a:moveTo>
                  <a:pt x="484632" y="92964"/>
                </a:moveTo>
                <a:lnTo>
                  <a:pt x="466343" y="92964"/>
                </a:lnTo>
                <a:lnTo>
                  <a:pt x="463295" y="91440"/>
                </a:lnTo>
                <a:lnTo>
                  <a:pt x="463295" y="88392"/>
                </a:lnTo>
                <a:lnTo>
                  <a:pt x="434339" y="25908"/>
                </a:lnTo>
                <a:lnTo>
                  <a:pt x="432816" y="22860"/>
                </a:lnTo>
                <a:lnTo>
                  <a:pt x="429767" y="18287"/>
                </a:lnTo>
                <a:lnTo>
                  <a:pt x="429767" y="13716"/>
                </a:lnTo>
                <a:lnTo>
                  <a:pt x="441100" y="13716"/>
                </a:lnTo>
                <a:lnTo>
                  <a:pt x="466343" y="65532"/>
                </a:lnTo>
                <a:lnTo>
                  <a:pt x="469391" y="74676"/>
                </a:lnTo>
                <a:lnTo>
                  <a:pt x="472439" y="79248"/>
                </a:lnTo>
                <a:lnTo>
                  <a:pt x="486155" y="79248"/>
                </a:lnTo>
                <a:lnTo>
                  <a:pt x="486155" y="91440"/>
                </a:lnTo>
                <a:lnTo>
                  <a:pt x="484632" y="92964"/>
                </a:lnTo>
                <a:close/>
              </a:path>
              <a:path w="1576070" h="94615">
                <a:moveTo>
                  <a:pt x="390143" y="92964"/>
                </a:moveTo>
                <a:lnTo>
                  <a:pt x="376427" y="92964"/>
                </a:lnTo>
                <a:lnTo>
                  <a:pt x="376427" y="1524"/>
                </a:lnTo>
                <a:lnTo>
                  <a:pt x="390143" y="1524"/>
                </a:lnTo>
                <a:lnTo>
                  <a:pt x="390143" y="92964"/>
                </a:lnTo>
                <a:close/>
              </a:path>
              <a:path w="1576070" h="94615">
                <a:moveTo>
                  <a:pt x="318516" y="92964"/>
                </a:moveTo>
                <a:lnTo>
                  <a:pt x="286511" y="92964"/>
                </a:lnTo>
                <a:lnTo>
                  <a:pt x="286511" y="1524"/>
                </a:lnTo>
                <a:lnTo>
                  <a:pt x="293441" y="1286"/>
                </a:lnTo>
                <a:lnTo>
                  <a:pt x="309014" y="238"/>
                </a:lnTo>
                <a:lnTo>
                  <a:pt x="318516" y="0"/>
                </a:lnTo>
                <a:lnTo>
                  <a:pt x="335803" y="2452"/>
                </a:lnTo>
                <a:lnTo>
                  <a:pt x="347090" y="10477"/>
                </a:lnTo>
                <a:lnTo>
                  <a:pt x="347812" y="12192"/>
                </a:lnTo>
                <a:lnTo>
                  <a:pt x="298703" y="12192"/>
                </a:lnTo>
                <a:lnTo>
                  <a:pt x="298703" y="82296"/>
                </a:lnTo>
                <a:lnTo>
                  <a:pt x="347506" y="82296"/>
                </a:lnTo>
                <a:lnTo>
                  <a:pt x="347090" y="83248"/>
                </a:lnTo>
                <a:lnTo>
                  <a:pt x="335803" y="90749"/>
                </a:lnTo>
                <a:lnTo>
                  <a:pt x="318516" y="92964"/>
                </a:lnTo>
                <a:close/>
              </a:path>
              <a:path w="1576070" h="94615">
                <a:moveTo>
                  <a:pt x="347506"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812" y="12192"/>
                </a:lnTo>
                <a:lnTo>
                  <a:pt x="353234" y="25074"/>
                </a:lnTo>
                <a:lnTo>
                  <a:pt x="355091" y="47244"/>
                </a:lnTo>
                <a:lnTo>
                  <a:pt x="353234" y="69175"/>
                </a:lnTo>
                <a:lnTo>
                  <a:pt x="347506" y="82296"/>
                </a:lnTo>
                <a:close/>
              </a:path>
              <a:path w="1576070" h="94615">
                <a:moveTo>
                  <a:pt x="234695" y="92964"/>
                </a:moveTo>
                <a:lnTo>
                  <a:pt x="225170" y="91606"/>
                </a:lnTo>
                <a:lnTo>
                  <a:pt x="219074" y="87820"/>
                </a:lnTo>
                <a:lnTo>
                  <a:pt x="215836" y="82034"/>
                </a:lnTo>
                <a:lnTo>
                  <a:pt x="214883" y="74676"/>
                </a:lnTo>
                <a:lnTo>
                  <a:pt x="214883" y="1524"/>
                </a:lnTo>
                <a:lnTo>
                  <a:pt x="227075" y="1524"/>
                </a:lnTo>
                <a:lnTo>
                  <a:pt x="227075" y="79248"/>
                </a:lnTo>
                <a:lnTo>
                  <a:pt x="230123" y="80772"/>
                </a:lnTo>
                <a:lnTo>
                  <a:pt x="268223" y="80772"/>
                </a:lnTo>
                <a:lnTo>
                  <a:pt x="268223" y="91440"/>
                </a:lnTo>
                <a:lnTo>
                  <a:pt x="259984" y="92321"/>
                </a:lnTo>
                <a:lnTo>
                  <a:pt x="251459" y="92773"/>
                </a:lnTo>
                <a:lnTo>
                  <a:pt x="242934" y="92940"/>
                </a:lnTo>
                <a:lnTo>
                  <a:pt x="234695" y="92964"/>
                </a:lnTo>
                <a:close/>
              </a:path>
              <a:path w="1576070" h="94615">
                <a:moveTo>
                  <a:pt x="190500" y="92964"/>
                </a:moveTo>
                <a:lnTo>
                  <a:pt x="176783" y="92964"/>
                </a:lnTo>
                <a:lnTo>
                  <a:pt x="176783" y="1524"/>
                </a:lnTo>
                <a:lnTo>
                  <a:pt x="190500" y="1524"/>
                </a:lnTo>
                <a:lnTo>
                  <a:pt x="190500" y="92964"/>
                </a:lnTo>
                <a:close/>
              </a:path>
              <a:path w="1576070" h="94615">
                <a:moveTo>
                  <a:pt x="118871" y="94487"/>
                </a:moveTo>
                <a:lnTo>
                  <a:pt x="103346" y="92416"/>
                </a:lnTo>
                <a:lnTo>
                  <a:pt x="92963" y="85915"/>
                </a:lnTo>
                <a:lnTo>
                  <a:pt x="87153" y="74556"/>
                </a:lnTo>
                <a:lnTo>
                  <a:pt x="85343" y="57912"/>
                </a:lnTo>
                <a:lnTo>
                  <a:pt x="85343" y="1524"/>
                </a:lnTo>
                <a:lnTo>
                  <a:pt x="97535" y="1524"/>
                </a:lnTo>
                <a:lnTo>
                  <a:pt x="97535" y="57912"/>
                </a:lnTo>
                <a:lnTo>
                  <a:pt x="98726" y="69437"/>
                </a:lnTo>
                <a:lnTo>
                  <a:pt x="102488" y="76962"/>
                </a:lnTo>
                <a:lnTo>
                  <a:pt x="109108" y="81057"/>
                </a:lnTo>
                <a:lnTo>
                  <a:pt x="118871" y="82296"/>
                </a:lnTo>
                <a:lnTo>
                  <a:pt x="146631" y="82296"/>
                </a:lnTo>
                <a:lnTo>
                  <a:pt x="144779" y="85915"/>
                </a:lnTo>
                <a:lnTo>
                  <a:pt x="134397" y="92416"/>
                </a:lnTo>
                <a:lnTo>
                  <a:pt x="118871" y="94487"/>
                </a:lnTo>
                <a:close/>
              </a:path>
              <a:path w="1576070" h="94615">
                <a:moveTo>
                  <a:pt x="146631" y="82296"/>
                </a:moveTo>
                <a:lnTo>
                  <a:pt x="118871" y="82296"/>
                </a:lnTo>
                <a:lnTo>
                  <a:pt x="127753" y="81057"/>
                </a:lnTo>
                <a:lnTo>
                  <a:pt x="133921" y="76962"/>
                </a:lnTo>
                <a:lnTo>
                  <a:pt x="137517" y="69437"/>
                </a:lnTo>
                <a:lnTo>
                  <a:pt x="138683" y="57912"/>
                </a:lnTo>
                <a:lnTo>
                  <a:pt x="138683" y="1524"/>
                </a:lnTo>
                <a:lnTo>
                  <a:pt x="152400" y="1524"/>
                </a:lnTo>
                <a:lnTo>
                  <a:pt x="152400" y="57912"/>
                </a:lnTo>
                <a:lnTo>
                  <a:pt x="150590" y="74556"/>
                </a:lnTo>
                <a:lnTo>
                  <a:pt x="146631" y="82296"/>
                </a:lnTo>
                <a:close/>
              </a:path>
              <a:path w="1576070" h="94615">
                <a:moveTo>
                  <a:pt x="35051" y="92964"/>
                </a:moveTo>
                <a:lnTo>
                  <a:pt x="0" y="92964"/>
                </a:lnTo>
                <a:lnTo>
                  <a:pt x="0" y="1524"/>
                </a:lnTo>
                <a:lnTo>
                  <a:pt x="6691" y="643"/>
                </a:lnTo>
                <a:lnTo>
                  <a:pt x="13525" y="190"/>
                </a:lnTo>
                <a:lnTo>
                  <a:pt x="21216" y="23"/>
                </a:lnTo>
                <a:lnTo>
                  <a:pt x="30479" y="0"/>
                </a:lnTo>
                <a:lnTo>
                  <a:pt x="44886" y="1238"/>
                </a:lnTo>
                <a:lnTo>
                  <a:pt x="54292" y="5334"/>
                </a:lnTo>
                <a:lnTo>
                  <a:pt x="58958" y="12192"/>
                </a:lnTo>
                <a:lnTo>
                  <a:pt x="13716" y="12192"/>
                </a:lnTo>
                <a:lnTo>
                  <a:pt x="13716" y="39624"/>
                </a:lnTo>
                <a:lnTo>
                  <a:pt x="57339" y="39624"/>
                </a:lnTo>
                <a:lnTo>
                  <a:pt x="52601" y="43672"/>
                </a:lnTo>
                <a:lnTo>
                  <a:pt x="45719" y="45719"/>
                </a:lnTo>
                <a:lnTo>
                  <a:pt x="54363" y="48029"/>
                </a:lnTo>
                <a:lnTo>
                  <a:pt x="57058" y="50292"/>
                </a:lnTo>
                <a:lnTo>
                  <a:pt x="13716" y="50292"/>
                </a:lnTo>
                <a:lnTo>
                  <a:pt x="13716" y="82296"/>
                </a:lnTo>
                <a:lnTo>
                  <a:pt x="61843" y="82296"/>
                </a:lnTo>
                <a:lnTo>
                  <a:pt x="57530" y="88392"/>
                </a:lnTo>
                <a:lnTo>
                  <a:pt x="48577" y="91963"/>
                </a:lnTo>
                <a:lnTo>
                  <a:pt x="35051" y="92964"/>
                </a:lnTo>
                <a:close/>
              </a:path>
              <a:path w="1576070" h="94615">
                <a:moveTo>
                  <a:pt x="57339" y="39624"/>
                </a:moveTo>
                <a:lnTo>
                  <a:pt x="44195" y="39624"/>
                </a:lnTo>
                <a:lnTo>
                  <a:pt x="48767" y="38100"/>
                </a:lnTo>
                <a:lnTo>
                  <a:pt x="48767" y="13716"/>
                </a:lnTo>
                <a:lnTo>
                  <a:pt x="44195" y="12192"/>
                </a:lnTo>
                <a:lnTo>
                  <a:pt x="58958" y="12192"/>
                </a:lnTo>
                <a:lnTo>
                  <a:pt x="59411" y="12858"/>
                </a:lnTo>
                <a:lnTo>
                  <a:pt x="60959" y="24383"/>
                </a:lnTo>
                <a:lnTo>
                  <a:pt x="60078" y="33289"/>
                </a:lnTo>
                <a:lnTo>
                  <a:pt x="57339" y="39624"/>
                </a:lnTo>
                <a:close/>
              </a:path>
              <a:path w="1576070" h="94615">
                <a:moveTo>
                  <a:pt x="61843" y="82296"/>
                </a:moveTo>
                <a:lnTo>
                  <a:pt x="45719" y="82296"/>
                </a:lnTo>
                <a:lnTo>
                  <a:pt x="50291" y="79248"/>
                </a:lnTo>
                <a:lnTo>
                  <a:pt x="50291" y="53340"/>
                </a:lnTo>
                <a:lnTo>
                  <a:pt x="45719" y="50292"/>
                </a:lnTo>
                <a:lnTo>
                  <a:pt x="57058" y="50292"/>
                </a:lnTo>
                <a:lnTo>
                  <a:pt x="60007" y="52768"/>
                </a:lnTo>
                <a:lnTo>
                  <a:pt x="63079" y="60078"/>
                </a:lnTo>
                <a:lnTo>
                  <a:pt x="64007" y="70103"/>
                </a:lnTo>
                <a:lnTo>
                  <a:pt x="62483" y="81391"/>
                </a:lnTo>
                <a:lnTo>
                  <a:pt x="61843" y="82296"/>
                </a:lnTo>
                <a:close/>
              </a:path>
            </a:pathLst>
          </a:custGeom>
          <a:solidFill>
            <a:srgbClr val="FDFDFD"/>
          </a:solidFill>
        </p:spPr>
        <p:txBody>
          <a:bodyPr wrap="square" lIns="0" tIns="0" rIns="0" bIns="0" rtlCol="0"/>
          <a:lstStyle/>
          <a:p>
            <a:endParaRPr/>
          </a:p>
        </p:txBody>
      </p:sp>
      <p:sp>
        <p:nvSpPr>
          <p:cNvPr id="10" name="object 10"/>
          <p:cNvSpPr/>
          <p:nvPr/>
        </p:nvSpPr>
        <p:spPr>
          <a:xfrm>
            <a:off x="7757159" y="5638800"/>
            <a:ext cx="1590040" cy="299085"/>
          </a:xfrm>
          <a:custGeom>
            <a:avLst/>
            <a:gdLst/>
            <a:ahLst/>
            <a:cxnLst/>
            <a:rect l="l" t="t" r="r" b="b"/>
            <a:pathLst>
              <a:path w="1590040" h="299085">
                <a:moveTo>
                  <a:pt x="1463040" y="294132"/>
                </a:moveTo>
                <a:lnTo>
                  <a:pt x="1432393" y="289512"/>
                </a:lnTo>
                <a:lnTo>
                  <a:pt x="1411033" y="276606"/>
                </a:lnTo>
                <a:lnTo>
                  <a:pt x="1398531" y="256841"/>
                </a:lnTo>
                <a:lnTo>
                  <a:pt x="1394460" y="231648"/>
                </a:lnTo>
                <a:lnTo>
                  <a:pt x="1394460" y="0"/>
                </a:lnTo>
                <a:lnTo>
                  <a:pt x="1461516" y="0"/>
                </a:lnTo>
                <a:lnTo>
                  <a:pt x="1461516" y="219456"/>
                </a:lnTo>
                <a:lnTo>
                  <a:pt x="1462706" y="229219"/>
                </a:lnTo>
                <a:lnTo>
                  <a:pt x="1466469" y="235839"/>
                </a:lnTo>
                <a:lnTo>
                  <a:pt x="1473088" y="239601"/>
                </a:lnTo>
                <a:lnTo>
                  <a:pt x="1482852" y="240792"/>
                </a:lnTo>
                <a:lnTo>
                  <a:pt x="1586484" y="240792"/>
                </a:lnTo>
                <a:lnTo>
                  <a:pt x="1589532" y="289560"/>
                </a:lnTo>
                <a:lnTo>
                  <a:pt x="1559052" y="292203"/>
                </a:lnTo>
                <a:lnTo>
                  <a:pt x="1527429" y="293560"/>
                </a:lnTo>
                <a:lnTo>
                  <a:pt x="1495234" y="294060"/>
                </a:lnTo>
                <a:lnTo>
                  <a:pt x="1463040" y="294132"/>
                </a:lnTo>
                <a:close/>
              </a:path>
              <a:path w="1590040" h="299085">
                <a:moveTo>
                  <a:pt x="1161288" y="292608"/>
                </a:moveTo>
                <a:lnTo>
                  <a:pt x="1094232" y="292608"/>
                </a:lnTo>
                <a:lnTo>
                  <a:pt x="1179576" y="15240"/>
                </a:lnTo>
                <a:lnTo>
                  <a:pt x="1182933" y="8120"/>
                </a:lnTo>
                <a:lnTo>
                  <a:pt x="1188148" y="2857"/>
                </a:lnTo>
                <a:lnTo>
                  <a:pt x="1193968" y="0"/>
                </a:lnTo>
                <a:lnTo>
                  <a:pt x="1273388" y="0"/>
                </a:lnTo>
                <a:lnTo>
                  <a:pt x="1279207" y="2857"/>
                </a:lnTo>
                <a:lnTo>
                  <a:pt x="1284422" y="8120"/>
                </a:lnTo>
                <a:lnTo>
                  <a:pt x="1287780" y="15240"/>
                </a:lnTo>
                <a:lnTo>
                  <a:pt x="1297627" y="47244"/>
                </a:lnTo>
                <a:lnTo>
                  <a:pt x="1228344" y="47244"/>
                </a:lnTo>
                <a:lnTo>
                  <a:pt x="1226319" y="54102"/>
                </a:lnTo>
                <a:lnTo>
                  <a:pt x="1224724" y="60960"/>
                </a:lnTo>
                <a:lnTo>
                  <a:pt x="1223414" y="67818"/>
                </a:lnTo>
                <a:lnTo>
                  <a:pt x="1222248" y="74676"/>
                </a:lnTo>
                <a:lnTo>
                  <a:pt x="1196340" y="166116"/>
                </a:lnTo>
                <a:lnTo>
                  <a:pt x="1334203" y="166116"/>
                </a:lnTo>
                <a:lnTo>
                  <a:pt x="1349677" y="216408"/>
                </a:lnTo>
                <a:lnTo>
                  <a:pt x="1182624" y="216408"/>
                </a:lnTo>
                <a:lnTo>
                  <a:pt x="1161288" y="292608"/>
                </a:lnTo>
                <a:close/>
              </a:path>
              <a:path w="1590040" h="299085">
                <a:moveTo>
                  <a:pt x="1334203" y="166116"/>
                </a:moveTo>
                <a:lnTo>
                  <a:pt x="1271016" y="166116"/>
                </a:lnTo>
                <a:lnTo>
                  <a:pt x="1246632" y="74676"/>
                </a:lnTo>
                <a:lnTo>
                  <a:pt x="1244369" y="67818"/>
                </a:lnTo>
                <a:lnTo>
                  <a:pt x="1242250" y="60960"/>
                </a:lnTo>
                <a:lnTo>
                  <a:pt x="1240416" y="54102"/>
                </a:lnTo>
                <a:lnTo>
                  <a:pt x="1239012" y="47244"/>
                </a:lnTo>
                <a:lnTo>
                  <a:pt x="1297627" y="47244"/>
                </a:lnTo>
                <a:lnTo>
                  <a:pt x="1334203" y="166116"/>
                </a:lnTo>
                <a:close/>
              </a:path>
              <a:path w="1590040" h="299085">
                <a:moveTo>
                  <a:pt x="1373124" y="292608"/>
                </a:moveTo>
                <a:lnTo>
                  <a:pt x="1307592" y="292608"/>
                </a:lnTo>
                <a:lnTo>
                  <a:pt x="1284732" y="216408"/>
                </a:lnTo>
                <a:lnTo>
                  <a:pt x="1349677" y="216408"/>
                </a:lnTo>
                <a:lnTo>
                  <a:pt x="1373124" y="292608"/>
                </a:lnTo>
                <a:close/>
              </a:path>
              <a:path w="1590040" h="299085">
                <a:moveTo>
                  <a:pt x="893064" y="292608"/>
                </a:moveTo>
                <a:lnTo>
                  <a:pt x="829056" y="292608"/>
                </a:lnTo>
                <a:lnTo>
                  <a:pt x="829056" y="0"/>
                </a:lnTo>
                <a:lnTo>
                  <a:pt x="993698" y="0"/>
                </a:lnTo>
                <a:lnTo>
                  <a:pt x="1026604" y="12954"/>
                </a:lnTo>
                <a:lnTo>
                  <a:pt x="1046630" y="39147"/>
                </a:lnTo>
                <a:lnTo>
                  <a:pt x="1047413" y="44196"/>
                </a:lnTo>
                <a:lnTo>
                  <a:pt x="941832" y="44196"/>
                </a:lnTo>
                <a:lnTo>
                  <a:pt x="893064" y="45720"/>
                </a:lnTo>
                <a:lnTo>
                  <a:pt x="893064" y="128016"/>
                </a:lnTo>
                <a:lnTo>
                  <a:pt x="1041827" y="128016"/>
                </a:lnTo>
                <a:lnTo>
                  <a:pt x="1040130" y="131826"/>
                </a:lnTo>
                <a:lnTo>
                  <a:pt x="1022223" y="147209"/>
                </a:lnTo>
                <a:lnTo>
                  <a:pt x="995172" y="155448"/>
                </a:lnTo>
                <a:lnTo>
                  <a:pt x="995172" y="156972"/>
                </a:lnTo>
                <a:lnTo>
                  <a:pt x="1007197" y="160877"/>
                </a:lnTo>
                <a:lnTo>
                  <a:pt x="1019365" y="168783"/>
                </a:lnTo>
                <a:lnTo>
                  <a:pt x="1025950" y="176784"/>
                </a:lnTo>
                <a:lnTo>
                  <a:pt x="893064" y="176784"/>
                </a:lnTo>
                <a:lnTo>
                  <a:pt x="893064" y="292608"/>
                </a:lnTo>
                <a:close/>
              </a:path>
              <a:path w="1590040" h="299085">
                <a:moveTo>
                  <a:pt x="1041827" y="128016"/>
                </a:moveTo>
                <a:lnTo>
                  <a:pt x="941832" y="128016"/>
                </a:lnTo>
                <a:lnTo>
                  <a:pt x="962882" y="126087"/>
                </a:lnTo>
                <a:lnTo>
                  <a:pt x="976503" y="119443"/>
                </a:lnTo>
                <a:lnTo>
                  <a:pt x="983837" y="106799"/>
                </a:lnTo>
                <a:lnTo>
                  <a:pt x="986028" y="86868"/>
                </a:lnTo>
                <a:lnTo>
                  <a:pt x="983837" y="66056"/>
                </a:lnTo>
                <a:lnTo>
                  <a:pt x="976503" y="52959"/>
                </a:lnTo>
                <a:lnTo>
                  <a:pt x="962882" y="46148"/>
                </a:lnTo>
                <a:lnTo>
                  <a:pt x="941832" y="44196"/>
                </a:lnTo>
                <a:lnTo>
                  <a:pt x="1047413" y="44196"/>
                </a:lnTo>
                <a:lnTo>
                  <a:pt x="1053084" y="80772"/>
                </a:lnTo>
                <a:lnTo>
                  <a:pt x="1050036" y="109585"/>
                </a:lnTo>
                <a:lnTo>
                  <a:pt x="1041827" y="128016"/>
                </a:lnTo>
                <a:close/>
              </a:path>
              <a:path w="1590040" h="299085">
                <a:moveTo>
                  <a:pt x="1063752" y="292608"/>
                </a:moveTo>
                <a:lnTo>
                  <a:pt x="993648" y="292608"/>
                </a:lnTo>
                <a:lnTo>
                  <a:pt x="972312" y="202692"/>
                </a:lnTo>
                <a:lnTo>
                  <a:pt x="967097" y="191166"/>
                </a:lnTo>
                <a:lnTo>
                  <a:pt x="960310" y="183642"/>
                </a:lnTo>
                <a:lnTo>
                  <a:pt x="951523" y="179546"/>
                </a:lnTo>
                <a:lnTo>
                  <a:pt x="940308" y="178308"/>
                </a:lnTo>
                <a:lnTo>
                  <a:pt x="893064" y="176784"/>
                </a:lnTo>
                <a:lnTo>
                  <a:pt x="1025950" y="176784"/>
                </a:lnTo>
                <a:lnTo>
                  <a:pt x="1030104" y="181832"/>
                </a:lnTo>
                <a:lnTo>
                  <a:pt x="1037844" y="201168"/>
                </a:lnTo>
                <a:lnTo>
                  <a:pt x="1063752" y="292608"/>
                </a:lnTo>
                <a:close/>
              </a:path>
              <a:path w="1590040" h="299085">
                <a:moveTo>
                  <a:pt x="605028" y="292608"/>
                </a:moveTo>
                <a:lnTo>
                  <a:pt x="542544" y="292608"/>
                </a:lnTo>
                <a:lnTo>
                  <a:pt x="542544" y="21336"/>
                </a:lnTo>
                <a:lnTo>
                  <a:pt x="544210" y="11334"/>
                </a:lnTo>
                <a:lnTo>
                  <a:pt x="549021" y="4191"/>
                </a:lnTo>
                <a:lnTo>
                  <a:pt x="556518" y="0"/>
                </a:lnTo>
                <a:lnTo>
                  <a:pt x="616207" y="0"/>
                </a:lnTo>
                <a:lnTo>
                  <a:pt x="622363" y="3238"/>
                </a:lnTo>
                <a:lnTo>
                  <a:pt x="627768" y="9406"/>
                </a:lnTo>
                <a:lnTo>
                  <a:pt x="632460" y="18288"/>
                </a:lnTo>
                <a:lnTo>
                  <a:pt x="659130" y="71628"/>
                </a:lnTo>
                <a:lnTo>
                  <a:pt x="603504" y="71628"/>
                </a:lnTo>
                <a:lnTo>
                  <a:pt x="604385" y="83058"/>
                </a:lnTo>
                <a:lnTo>
                  <a:pt x="604837" y="94488"/>
                </a:lnTo>
                <a:lnTo>
                  <a:pt x="605004" y="105918"/>
                </a:lnTo>
                <a:lnTo>
                  <a:pt x="605028" y="292608"/>
                </a:lnTo>
                <a:close/>
              </a:path>
              <a:path w="1590040" h="299085">
                <a:moveTo>
                  <a:pt x="794004" y="217932"/>
                </a:moveTo>
                <a:lnTo>
                  <a:pt x="734568" y="217932"/>
                </a:lnTo>
                <a:lnTo>
                  <a:pt x="733680" y="205192"/>
                </a:lnTo>
                <a:lnTo>
                  <a:pt x="733231" y="192595"/>
                </a:lnTo>
                <a:lnTo>
                  <a:pt x="733076" y="180856"/>
                </a:lnTo>
                <a:lnTo>
                  <a:pt x="733044" y="0"/>
                </a:lnTo>
                <a:lnTo>
                  <a:pt x="794004" y="0"/>
                </a:lnTo>
                <a:lnTo>
                  <a:pt x="794004" y="217932"/>
                </a:lnTo>
                <a:close/>
              </a:path>
              <a:path w="1590040" h="299085">
                <a:moveTo>
                  <a:pt x="771144" y="292608"/>
                </a:moveTo>
                <a:lnTo>
                  <a:pt x="729996" y="292608"/>
                </a:lnTo>
                <a:lnTo>
                  <a:pt x="721018" y="291465"/>
                </a:lnTo>
                <a:lnTo>
                  <a:pt x="714184" y="288036"/>
                </a:lnTo>
                <a:lnTo>
                  <a:pt x="708779" y="282321"/>
                </a:lnTo>
                <a:lnTo>
                  <a:pt x="704088" y="274320"/>
                </a:lnTo>
                <a:lnTo>
                  <a:pt x="626364" y="117348"/>
                </a:lnTo>
                <a:lnTo>
                  <a:pt x="620696" y="106346"/>
                </a:lnTo>
                <a:lnTo>
                  <a:pt x="615315" y="94488"/>
                </a:lnTo>
                <a:lnTo>
                  <a:pt x="610504" y="82629"/>
                </a:lnTo>
                <a:lnTo>
                  <a:pt x="606552" y="71628"/>
                </a:lnTo>
                <a:lnTo>
                  <a:pt x="659130" y="71628"/>
                </a:lnTo>
                <a:lnTo>
                  <a:pt x="708660" y="170688"/>
                </a:lnTo>
                <a:lnTo>
                  <a:pt x="725013" y="205359"/>
                </a:lnTo>
                <a:lnTo>
                  <a:pt x="729996" y="217932"/>
                </a:lnTo>
                <a:lnTo>
                  <a:pt x="794004" y="217932"/>
                </a:lnTo>
                <a:lnTo>
                  <a:pt x="794004" y="269748"/>
                </a:lnTo>
                <a:lnTo>
                  <a:pt x="792575" y="279749"/>
                </a:lnTo>
                <a:lnTo>
                  <a:pt x="788289" y="286893"/>
                </a:lnTo>
                <a:lnTo>
                  <a:pt x="781145" y="291179"/>
                </a:lnTo>
                <a:lnTo>
                  <a:pt x="771144" y="292608"/>
                </a:lnTo>
                <a:close/>
              </a:path>
              <a:path w="1590040" h="299085">
                <a:moveTo>
                  <a:pt x="300228" y="292608"/>
                </a:moveTo>
                <a:lnTo>
                  <a:pt x="233171" y="292608"/>
                </a:lnTo>
                <a:lnTo>
                  <a:pt x="318516" y="15240"/>
                </a:lnTo>
                <a:lnTo>
                  <a:pt x="321873" y="8120"/>
                </a:lnTo>
                <a:lnTo>
                  <a:pt x="327088" y="2857"/>
                </a:lnTo>
                <a:lnTo>
                  <a:pt x="332908" y="0"/>
                </a:lnTo>
                <a:lnTo>
                  <a:pt x="412962" y="0"/>
                </a:lnTo>
                <a:lnTo>
                  <a:pt x="418719" y="2857"/>
                </a:lnTo>
                <a:lnTo>
                  <a:pt x="423576" y="8120"/>
                </a:lnTo>
                <a:lnTo>
                  <a:pt x="426720" y="15240"/>
                </a:lnTo>
                <a:lnTo>
                  <a:pt x="436743" y="47244"/>
                </a:lnTo>
                <a:lnTo>
                  <a:pt x="367284" y="47244"/>
                </a:lnTo>
                <a:lnTo>
                  <a:pt x="365259" y="54102"/>
                </a:lnTo>
                <a:lnTo>
                  <a:pt x="363664" y="60960"/>
                </a:lnTo>
                <a:lnTo>
                  <a:pt x="362354" y="67818"/>
                </a:lnTo>
                <a:lnTo>
                  <a:pt x="361188" y="74676"/>
                </a:lnTo>
                <a:lnTo>
                  <a:pt x="335280" y="166116"/>
                </a:lnTo>
                <a:lnTo>
                  <a:pt x="473972" y="166116"/>
                </a:lnTo>
                <a:lnTo>
                  <a:pt x="489723" y="216408"/>
                </a:lnTo>
                <a:lnTo>
                  <a:pt x="321564" y="216408"/>
                </a:lnTo>
                <a:lnTo>
                  <a:pt x="300228" y="292608"/>
                </a:lnTo>
                <a:close/>
              </a:path>
              <a:path w="1590040" h="299085">
                <a:moveTo>
                  <a:pt x="473972" y="166116"/>
                </a:moveTo>
                <a:lnTo>
                  <a:pt x="409956" y="166116"/>
                </a:lnTo>
                <a:lnTo>
                  <a:pt x="384048" y="74676"/>
                </a:lnTo>
                <a:lnTo>
                  <a:pt x="379476" y="47244"/>
                </a:lnTo>
                <a:lnTo>
                  <a:pt x="436743" y="47244"/>
                </a:lnTo>
                <a:lnTo>
                  <a:pt x="473972" y="166116"/>
                </a:lnTo>
                <a:close/>
              </a:path>
              <a:path w="1590040" h="299085">
                <a:moveTo>
                  <a:pt x="513588" y="292608"/>
                </a:moveTo>
                <a:lnTo>
                  <a:pt x="445008" y="292608"/>
                </a:lnTo>
                <a:lnTo>
                  <a:pt x="423672" y="216408"/>
                </a:lnTo>
                <a:lnTo>
                  <a:pt x="489723" y="216408"/>
                </a:lnTo>
                <a:lnTo>
                  <a:pt x="513588" y="292608"/>
                </a:lnTo>
                <a:close/>
              </a:path>
              <a:path w="1590040" h="299085">
                <a:moveTo>
                  <a:pt x="212366" y="242316"/>
                </a:moveTo>
                <a:lnTo>
                  <a:pt x="105156" y="242316"/>
                </a:lnTo>
                <a:lnTo>
                  <a:pt x="126849" y="241220"/>
                </a:lnTo>
                <a:lnTo>
                  <a:pt x="140398" y="236982"/>
                </a:lnTo>
                <a:lnTo>
                  <a:pt x="147375" y="228171"/>
                </a:lnTo>
                <a:lnTo>
                  <a:pt x="149352" y="213360"/>
                </a:lnTo>
                <a:lnTo>
                  <a:pt x="147828" y="200858"/>
                </a:lnTo>
                <a:lnTo>
                  <a:pt x="142875" y="192214"/>
                </a:lnTo>
                <a:lnTo>
                  <a:pt x="133921" y="186142"/>
                </a:lnTo>
                <a:lnTo>
                  <a:pt x="60960" y="160020"/>
                </a:lnTo>
                <a:lnTo>
                  <a:pt x="32789" y="146256"/>
                </a:lnTo>
                <a:lnTo>
                  <a:pt x="13906" y="127635"/>
                </a:lnTo>
                <a:lnTo>
                  <a:pt x="3309" y="103870"/>
                </a:lnTo>
                <a:lnTo>
                  <a:pt x="0" y="74676"/>
                </a:lnTo>
                <a:lnTo>
                  <a:pt x="6191" y="33766"/>
                </a:lnTo>
                <a:lnTo>
                  <a:pt x="25527" y="9144"/>
                </a:lnTo>
                <a:lnTo>
                  <a:pt x="51043" y="0"/>
                </a:lnTo>
                <a:lnTo>
                  <a:pt x="185323" y="0"/>
                </a:lnTo>
                <a:lnTo>
                  <a:pt x="205740" y="4572"/>
                </a:lnTo>
                <a:lnTo>
                  <a:pt x="201325" y="47244"/>
                </a:lnTo>
                <a:lnTo>
                  <a:pt x="108204" y="47244"/>
                </a:lnTo>
                <a:lnTo>
                  <a:pt x="88034" y="47887"/>
                </a:lnTo>
                <a:lnTo>
                  <a:pt x="74866" y="51244"/>
                </a:lnTo>
                <a:lnTo>
                  <a:pt x="67698" y="59459"/>
                </a:lnTo>
                <a:lnTo>
                  <a:pt x="65532" y="74676"/>
                </a:lnTo>
                <a:lnTo>
                  <a:pt x="67079" y="87201"/>
                </a:lnTo>
                <a:lnTo>
                  <a:pt x="72199" y="96012"/>
                </a:lnTo>
                <a:lnTo>
                  <a:pt x="81605" y="102536"/>
                </a:lnTo>
                <a:lnTo>
                  <a:pt x="96012" y="108204"/>
                </a:lnTo>
                <a:lnTo>
                  <a:pt x="152400" y="126492"/>
                </a:lnTo>
                <a:lnTo>
                  <a:pt x="182975" y="141136"/>
                </a:lnTo>
                <a:lnTo>
                  <a:pt x="202691" y="160210"/>
                </a:lnTo>
                <a:lnTo>
                  <a:pt x="213264" y="184142"/>
                </a:lnTo>
                <a:lnTo>
                  <a:pt x="216408" y="213360"/>
                </a:lnTo>
                <a:lnTo>
                  <a:pt x="212366" y="242316"/>
                </a:lnTo>
                <a:close/>
              </a:path>
              <a:path w="1590040" h="299085">
                <a:moveTo>
                  <a:pt x="201167" y="48768"/>
                </a:moveTo>
                <a:lnTo>
                  <a:pt x="180855" y="48530"/>
                </a:lnTo>
                <a:lnTo>
                  <a:pt x="132802" y="47482"/>
                </a:lnTo>
                <a:lnTo>
                  <a:pt x="108204" y="47244"/>
                </a:lnTo>
                <a:lnTo>
                  <a:pt x="201325" y="47244"/>
                </a:lnTo>
                <a:lnTo>
                  <a:pt x="201167" y="48768"/>
                </a:lnTo>
                <a:close/>
              </a:path>
              <a:path w="1590040" h="299085">
                <a:moveTo>
                  <a:pt x="105156" y="298704"/>
                </a:moveTo>
                <a:lnTo>
                  <a:pt x="87272" y="298323"/>
                </a:lnTo>
                <a:lnTo>
                  <a:pt x="63817" y="296799"/>
                </a:lnTo>
                <a:lnTo>
                  <a:pt x="35504" y="293560"/>
                </a:lnTo>
                <a:lnTo>
                  <a:pt x="3048" y="288036"/>
                </a:lnTo>
                <a:lnTo>
                  <a:pt x="7620" y="240792"/>
                </a:lnTo>
                <a:lnTo>
                  <a:pt x="69532" y="242125"/>
                </a:lnTo>
                <a:lnTo>
                  <a:pt x="212366" y="242316"/>
                </a:lnTo>
                <a:lnTo>
                  <a:pt x="210597" y="254984"/>
                </a:lnTo>
                <a:lnTo>
                  <a:pt x="191643" y="281178"/>
                </a:lnTo>
                <a:lnTo>
                  <a:pt x="157257" y="294798"/>
                </a:lnTo>
                <a:lnTo>
                  <a:pt x="105156" y="298704"/>
                </a:lnTo>
                <a:close/>
              </a:path>
            </a:pathLst>
          </a:custGeom>
          <a:solidFill>
            <a:srgbClr val="FDFDFD"/>
          </a:solidFill>
        </p:spPr>
        <p:txBody>
          <a:bodyPr wrap="square" lIns="0" tIns="0" rIns="0" bIns="0" rtlCol="0"/>
          <a:lstStyle/>
          <a:p>
            <a:endParaRPr/>
          </a:p>
        </p:txBody>
      </p:sp>
      <p:sp>
        <p:nvSpPr>
          <p:cNvPr id="11" name="object 11"/>
          <p:cNvSpPr/>
          <p:nvPr/>
        </p:nvSpPr>
        <p:spPr>
          <a:xfrm>
            <a:off x="701040" y="7053072"/>
            <a:ext cx="2200655" cy="7315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700556" y="6758218"/>
            <a:ext cx="180340" cy="194310"/>
          </a:xfrm>
          <a:prstGeom prst="rect">
            <a:avLst/>
          </a:prstGeom>
        </p:spPr>
        <p:txBody>
          <a:bodyPr vert="horz" wrap="square" lIns="0" tIns="0" rIns="0" bIns="0" rtlCol="0">
            <a:spAutoFit/>
          </a:bodyPr>
          <a:lstStyle/>
          <a:p>
            <a:pPr marL="12700">
              <a:lnSpc>
                <a:spcPts val="1410"/>
              </a:lnSpc>
            </a:pPr>
            <a:r>
              <a:rPr sz="1200" spc="5" dirty="0">
                <a:solidFill>
                  <a:srgbClr val="FFFFFF"/>
                </a:solidFill>
                <a:latin typeface="Times New Roman"/>
                <a:cs typeface="Times New Roman"/>
              </a:rPr>
              <a:t>41</a:t>
            </a:r>
            <a:endParaRPr sz="1200">
              <a:latin typeface="Times New Roman"/>
              <a:cs typeface="Times New Roman"/>
            </a:endParaRPr>
          </a:p>
        </p:txBody>
      </p:sp>
      <p:sp>
        <p:nvSpPr>
          <p:cNvPr id="13" name="object 13"/>
          <p:cNvSpPr txBox="1"/>
          <p:nvPr/>
        </p:nvSpPr>
        <p:spPr>
          <a:xfrm>
            <a:off x="2910840" y="3690620"/>
            <a:ext cx="4785360"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chemeClr val="bg1"/>
                </a:solidFill>
                <a:latin typeface="Arial" panose="020B0604020202020204" pitchFamily="34" charset="0"/>
                <a:cs typeface="Arial" panose="020B0604020202020204" pitchFamily="34" charset="0"/>
              </a:rPr>
              <a:t>PART C2:	PRICING DATA</a:t>
            </a:r>
            <a:endParaRPr sz="2800" b="1" dirty="0">
              <a:solidFill>
                <a:schemeClr val="bg1"/>
              </a:solidFill>
              <a:latin typeface="Arial" panose="020B0604020202020204" pitchFamily="34" charset="0"/>
              <a:cs typeface="Arial" panose="020B0604020202020204" pitchFamily="34" charset="0"/>
            </a:endParaRPr>
          </a:p>
        </p:txBody>
      </p:sp>
      <p:pic>
        <p:nvPicPr>
          <p:cNvPr id="16" name="Picture 15" descr="Logo, company name&#10;&#10;Description automatically generated">
            <a:extLst>
              <a:ext uri="{FF2B5EF4-FFF2-40B4-BE49-F238E27FC236}">
                <a16:creationId xmlns:a16="http://schemas.microsoft.com/office/drawing/2014/main" id="{8BF23713-81A1-45D6-EA81-23702A55161F}"/>
              </a:ext>
            </a:extLst>
          </p:cNvPr>
          <p:cNvPicPr>
            <a:picLocks noChangeAspect="1"/>
          </p:cNvPicPr>
          <p:nvPr/>
        </p:nvPicPr>
        <p:blipFill rotWithShape="1">
          <a:blip r:embed="rId5">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extLst>
      <p:ext uri="{BB962C8B-B14F-4D97-AF65-F5344CB8AC3E}">
        <p14:creationId xmlns:p14="http://schemas.microsoft.com/office/powerpoint/2010/main" val="3290765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1981200" y="929551"/>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C2:     PRICING DATA</a:t>
            </a:r>
            <a:endParaRPr lang="en-ZA" sz="2800" b="1" dirty="0">
              <a:latin typeface="Arial" panose="020B0604020202020204" pitchFamily="34" charset="0"/>
              <a:cs typeface="Arial" panose="020B0604020202020204" pitchFamily="34" charset="0"/>
            </a:endParaRPr>
          </a:p>
        </p:txBody>
      </p:sp>
      <p:sp>
        <p:nvSpPr>
          <p:cNvPr id="3" name="Content Placeholder 4">
            <a:extLst>
              <a:ext uri="{FF2B5EF4-FFF2-40B4-BE49-F238E27FC236}">
                <a16:creationId xmlns:a16="http://schemas.microsoft.com/office/drawing/2014/main" id="{A985C64A-748B-44F5-AB15-387ACADE2802}"/>
              </a:ext>
            </a:extLst>
          </p:cNvPr>
          <p:cNvSpPr txBox="1">
            <a:spLocks/>
          </p:cNvSpPr>
          <p:nvPr/>
        </p:nvSpPr>
        <p:spPr>
          <a:xfrm>
            <a:off x="990600" y="1894219"/>
            <a:ext cx="8534400" cy="492442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
                <a:schemeClr val="bg1">
                  <a:lumMod val="65000"/>
                </a:schemeClr>
              </a:buClr>
            </a:pPr>
            <a:r>
              <a:rPr lang="en-US" sz="2000" kern="0" dirty="0">
                <a:solidFill>
                  <a:sysClr val="windowText" lastClr="000000"/>
                </a:solidFill>
                <a:latin typeface="Arial" panose="020B0604020202020204" pitchFamily="34" charset="0"/>
                <a:cs typeface="Arial" panose="020B0604020202020204" pitchFamily="34" charset="0"/>
              </a:rPr>
              <a:t>C2.1 PRICING INSTRUCTIONS</a:t>
            </a:r>
          </a:p>
          <a:p>
            <a:pPr marL="800100" lvl="1" indent="-342900" algn="just">
              <a:buClr>
                <a:schemeClr val="bg1">
                  <a:lumMod val="65000"/>
                </a:schemeClr>
              </a:buClr>
              <a:buFontTx/>
              <a:buChar char="-"/>
            </a:pPr>
            <a:r>
              <a:rPr lang="en-US" sz="2000" kern="0" dirty="0">
                <a:solidFill>
                  <a:sysClr val="windowText" lastClr="000000"/>
                </a:solidFill>
                <a:latin typeface="Arial" panose="020B0604020202020204" pitchFamily="34" charset="0"/>
                <a:cs typeface="Arial" panose="020B0604020202020204" pitchFamily="34" charset="0"/>
              </a:rPr>
              <a:t>Measurement and payment shall be in accordance with the relevant provisions of the Standard Specifications for Sub-surface Investigations (2010) issued by SANRAL as amend in Scope of Works</a:t>
            </a:r>
          </a:p>
          <a:p>
            <a:pPr marL="800100" lvl="1" indent="-342900" algn="just">
              <a:buClr>
                <a:schemeClr val="bg1">
                  <a:lumMod val="65000"/>
                </a:schemeClr>
              </a:buClr>
              <a:buFontTx/>
              <a:buChar char="-"/>
            </a:pPr>
            <a:endParaRPr lang="en-US" sz="2000" kern="0" dirty="0">
              <a:solidFill>
                <a:sysClr val="windowText" lastClr="000000"/>
              </a:solidFill>
              <a:latin typeface="Arial" panose="020B0604020202020204" pitchFamily="34" charset="0"/>
              <a:cs typeface="Arial" panose="020B0604020202020204" pitchFamily="34" charset="0"/>
            </a:endParaRPr>
          </a:p>
          <a:p>
            <a:pPr>
              <a:buClr>
                <a:schemeClr val="bg1">
                  <a:lumMod val="65000"/>
                </a:schemeClr>
              </a:buClr>
            </a:pPr>
            <a:r>
              <a:rPr lang="en-US" sz="2000" kern="0" dirty="0">
                <a:solidFill>
                  <a:sysClr val="windowText" lastClr="000000"/>
                </a:solidFill>
                <a:latin typeface="Arial" panose="020B0604020202020204" pitchFamily="34" charset="0"/>
                <a:cs typeface="Arial" panose="020B0604020202020204" pitchFamily="34" charset="0"/>
              </a:rPr>
              <a:t>C2.2 PRICING INSTRUCTIONS</a:t>
            </a:r>
          </a:p>
          <a:p>
            <a:pPr lvl="1" algn="just">
              <a:buClr>
                <a:schemeClr val="bg1">
                  <a:lumMod val="65000"/>
                </a:schemeClr>
              </a:buClr>
            </a:pPr>
            <a:r>
              <a:rPr lang="en-US" sz="2000" b="1" kern="0" dirty="0">
                <a:solidFill>
                  <a:sysClr val="windowText" lastClr="000000"/>
                </a:solidFill>
                <a:latin typeface="Arial" panose="020B0604020202020204" pitchFamily="34" charset="0"/>
                <a:cs typeface="Arial" panose="020B0604020202020204" pitchFamily="34" charset="0"/>
              </a:rPr>
              <a:t>- </a:t>
            </a:r>
            <a:r>
              <a:rPr lang="en-US" sz="2000" kern="0" dirty="0">
                <a:solidFill>
                  <a:sysClr val="windowText" lastClr="000000"/>
                </a:solidFill>
                <a:latin typeface="Arial" panose="020B0604020202020204" pitchFamily="34" charset="0"/>
                <a:cs typeface="Arial" panose="020B0604020202020204" pitchFamily="34" charset="0"/>
              </a:rPr>
              <a:t>Refer to Excel file for the detailed pricing schedules</a:t>
            </a:r>
          </a:p>
          <a:p>
            <a:pPr lvl="1" algn="just">
              <a:buClr>
                <a:schemeClr val="bg1">
                  <a:lumMod val="65000"/>
                </a:schemeClr>
              </a:buClr>
            </a:pPr>
            <a:endParaRPr lang="en-US" sz="2000" kern="0" dirty="0">
              <a:solidFill>
                <a:sysClr val="windowText" lastClr="000000"/>
              </a:solidFill>
              <a:latin typeface="Arial" panose="020B0604020202020204" pitchFamily="34" charset="0"/>
              <a:cs typeface="Arial" panose="020B0604020202020204" pitchFamily="34" charset="0"/>
            </a:endParaRPr>
          </a:p>
          <a:p>
            <a:pPr marL="800100" lvl="1" indent="-342900" algn="just">
              <a:buClr>
                <a:schemeClr val="bg1">
                  <a:lumMod val="65000"/>
                </a:schemeClr>
              </a:buClr>
              <a:buFontTx/>
              <a:buChar char="-"/>
            </a:pPr>
            <a:endParaRPr lang="en-US" sz="2000" kern="0" dirty="0">
              <a:solidFill>
                <a:sysClr val="windowText" lastClr="000000"/>
              </a:solidFill>
              <a:latin typeface="Arial" panose="020B0604020202020204" pitchFamily="34" charset="0"/>
              <a:cs typeface="Arial" panose="020B0604020202020204" pitchFamily="34" charset="0"/>
            </a:endParaRPr>
          </a:p>
          <a:p>
            <a:pPr lvl="1" algn="just">
              <a:buClr>
                <a:schemeClr val="bg1">
                  <a:lumMod val="65000"/>
                </a:schemeClr>
              </a:buClr>
            </a:pPr>
            <a:endParaRPr lang="en-US" sz="2000" b="1" kern="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969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1905000" y="8382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C2: PRICING DATA</a:t>
            </a:r>
            <a:endParaRPr lang="en-ZA"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BA9838A-EAEE-2C38-2600-4261D486418D}"/>
              </a:ext>
            </a:extLst>
          </p:cNvPr>
          <p:cNvPicPr>
            <a:picLocks noChangeAspect="1"/>
          </p:cNvPicPr>
          <p:nvPr/>
        </p:nvPicPr>
        <p:blipFill>
          <a:blip r:embed="rId2"/>
          <a:stretch>
            <a:fillRect/>
          </a:stretch>
        </p:blipFill>
        <p:spPr>
          <a:xfrm>
            <a:off x="2830117" y="1344387"/>
            <a:ext cx="4398166" cy="6049522"/>
          </a:xfrm>
          <a:prstGeom prst="rect">
            <a:avLst/>
          </a:prstGeom>
        </p:spPr>
      </p:pic>
    </p:spTree>
    <p:extLst>
      <p:ext uri="{BB962C8B-B14F-4D97-AF65-F5344CB8AC3E}">
        <p14:creationId xmlns:p14="http://schemas.microsoft.com/office/powerpoint/2010/main" val="2574439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2133600" y="6096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C2: PRICING DATA</a:t>
            </a:r>
            <a:endParaRPr lang="en-ZA"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CB4830F-98AA-01B9-CF7C-682CBBDD4775}"/>
              </a:ext>
            </a:extLst>
          </p:cNvPr>
          <p:cNvPicPr>
            <a:picLocks noChangeAspect="1"/>
          </p:cNvPicPr>
          <p:nvPr/>
        </p:nvPicPr>
        <p:blipFill>
          <a:blip r:embed="rId2"/>
          <a:stretch>
            <a:fillRect/>
          </a:stretch>
        </p:blipFill>
        <p:spPr>
          <a:xfrm>
            <a:off x="2688726" y="1066800"/>
            <a:ext cx="4680948" cy="6515605"/>
          </a:xfrm>
          <a:prstGeom prst="rect">
            <a:avLst/>
          </a:prstGeom>
        </p:spPr>
      </p:pic>
    </p:spTree>
    <p:extLst>
      <p:ext uri="{BB962C8B-B14F-4D97-AF65-F5344CB8AC3E}">
        <p14:creationId xmlns:p14="http://schemas.microsoft.com/office/powerpoint/2010/main" val="1783566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2209800" y="685800"/>
            <a:ext cx="48006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C2: PRICING DATA</a:t>
            </a:r>
            <a:endParaRPr lang="en-ZA"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F0F85A6-48F7-4540-D8C3-62B5056C377A}"/>
              </a:ext>
            </a:extLst>
          </p:cNvPr>
          <p:cNvPicPr>
            <a:picLocks noChangeAspect="1"/>
          </p:cNvPicPr>
          <p:nvPr/>
        </p:nvPicPr>
        <p:blipFill>
          <a:blip r:embed="rId2"/>
          <a:stretch>
            <a:fillRect/>
          </a:stretch>
        </p:blipFill>
        <p:spPr>
          <a:xfrm>
            <a:off x="2769211" y="1295400"/>
            <a:ext cx="4519977" cy="6306561"/>
          </a:xfrm>
          <a:prstGeom prst="rect">
            <a:avLst/>
          </a:prstGeom>
        </p:spPr>
      </p:pic>
    </p:spTree>
    <p:extLst>
      <p:ext uri="{BB962C8B-B14F-4D97-AF65-F5344CB8AC3E}">
        <p14:creationId xmlns:p14="http://schemas.microsoft.com/office/powerpoint/2010/main" val="2665487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2286000" y="528191"/>
            <a:ext cx="47244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C2: PRICING DATA</a:t>
            </a:r>
            <a:endParaRPr lang="en-ZA"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F8A65E3-F9FD-57C5-D59E-2C478DEF6FDA}"/>
              </a:ext>
            </a:extLst>
          </p:cNvPr>
          <p:cNvPicPr>
            <a:picLocks noChangeAspect="1"/>
          </p:cNvPicPr>
          <p:nvPr/>
        </p:nvPicPr>
        <p:blipFill>
          <a:blip r:embed="rId2"/>
          <a:stretch>
            <a:fillRect/>
          </a:stretch>
        </p:blipFill>
        <p:spPr>
          <a:xfrm>
            <a:off x="2665394" y="914400"/>
            <a:ext cx="4727611" cy="6620384"/>
          </a:xfrm>
          <a:prstGeom prst="rect">
            <a:avLst/>
          </a:prstGeom>
        </p:spPr>
      </p:pic>
    </p:spTree>
    <p:extLst>
      <p:ext uri="{BB962C8B-B14F-4D97-AF65-F5344CB8AC3E}">
        <p14:creationId xmlns:p14="http://schemas.microsoft.com/office/powerpoint/2010/main" val="3906839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2362200" y="6096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C2: PRICING DATA</a:t>
            </a:r>
            <a:endParaRPr lang="en-ZA"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540BE1C-EC9D-C3B9-57C7-37AE29B93EF5}"/>
              </a:ext>
            </a:extLst>
          </p:cNvPr>
          <p:cNvPicPr>
            <a:picLocks noChangeAspect="1"/>
          </p:cNvPicPr>
          <p:nvPr/>
        </p:nvPicPr>
        <p:blipFill>
          <a:blip r:embed="rId2"/>
          <a:stretch>
            <a:fillRect/>
          </a:stretch>
        </p:blipFill>
        <p:spPr>
          <a:xfrm>
            <a:off x="2414222" y="1204538"/>
            <a:ext cx="5229955" cy="5363323"/>
          </a:xfrm>
          <a:prstGeom prst="rect">
            <a:avLst/>
          </a:prstGeom>
        </p:spPr>
      </p:pic>
    </p:spTree>
    <p:extLst>
      <p:ext uri="{BB962C8B-B14F-4D97-AF65-F5344CB8AC3E}">
        <p14:creationId xmlns:p14="http://schemas.microsoft.com/office/powerpoint/2010/main" val="266877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0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solidFill>
            <a:srgbClr val="FDFDFD"/>
          </a:solidFill>
        </p:spPr>
        <p:txBody>
          <a:bodyPr wrap="square" lIns="0" tIns="0" rIns="0" bIns="0" rtlCol="0"/>
          <a:lstStyle/>
          <a:p>
            <a:endParaRPr/>
          </a:p>
        </p:txBody>
      </p:sp>
      <p:sp>
        <p:nvSpPr>
          <p:cNvPr id="4" name="object 4"/>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ln w="21336">
            <a:solidFill>
              <a:srgbClr val="FDFDFD"/>
            </a:solidFill>
          </a:ln>
        </p:spPr>
        <p:txBody>
          <a:bodyPr wrap="square" lIns="0" tIns="0" rIns="0" bIns="0" rtlCol="0"/>
          <a:lstStyle/>
          <a:p>
            <a:endParaRPr/>
          </a:p>
        </p:txBody>
      </p:sp>
      <p:sp>
        <p:nvSpPr>
          <p:cNvPr id="5" name="object 5"/>
          <p:cNvSpPr/>
          <p:nvPr/>
        </p:nvSpPr>
        <p:spPr>
          <a:xfrm>
            <a:off x="8033004" y="6097524"/>
            <a:ext cx="1069975" cy="629920"/>
          </a:xfrm>
          <a:custGeom>
            <a:avLst/>
            <a:gdLst/>
            <a:ahLst/>
            <a:cxnLst/>
            <a:rect l="l" t="t" r="r" b="b"/>
            <a:pathLst>
              <a:path w="1069975" h="629920">
                <a:moveTo>
                  <a:pt x="466344" y="629412"/>
                </a:moveTo>
                <a:lnTo>
                  <a:pt x="0" y="629412"/>
                </a:lnTo>
                <a:lnTo>
                  <a:pt x="737616" y="0"/>
                </a:lnTo>
                <a:lnTo>
                  <a:pt x="827532" y="0"/>
                </a:lnTo>
                <a:lnTo>
                  <a:pt x="815340" y="24384"/>
                </a:lnTo>
                <a:lnTo>
                  <a:pt x="980485" y="24384"/>
                </a:lnTo>
                <a:lnTo>
                  <a:pt x="983861" y="47244"/>
                </a:lnTo>
                <a:lnTo>
                  <a:pt x="801624" y="47244"/>
                </a:lnTo>
                <a:lnTo>
                  <a:pt x="763524" y="114300"/>
                </a:lnTo>
                <a:lnTo>
                  <a:pt x="993766" y="114300"/>
                </a:lnTo>
                <a:lnTo>
                  <a:pt x="1002544" y="173736"/>
                </a:lnTo>
                <a:lnTo>
                  <a:pt x="728472" y="173736"/>
                </a:lnTo>
                <a:lnTo>
                  <a:pt x="646176" y="316992"/>
                </a:lnTo>
                <a:lnTo>
                  <a:pt x="1023703" y="316992"/>
                </a:lnTo>
                <a:lnTo>
                  <a:pt x="1036534" y="403860"/>
                </a:lnTo>
                <a:lnTo>
                  <a:pt x="597408" y="403860"/>
                </a:lnTo>
                <a:lnTo>
                  <a:pt x="466344" y="629412"/>
                </a:lnTo>
                <a:close/>
              </a:path>
              <a:path w="1069975" h="629920">
                <a:moveTo>
                  <a:pt x="980485" y="24384"/>
                </a:moveTo>
                <a:lnTo>
                  <a:pt x="854964" y="24384"/>
                </a:lnTo>
                <a:lnTo>
                  <a:pt x="861060" y="0"/>
                </a:lnTo>
                <a:lnTo>
                  <a:pt x="976884" y="0"/>
                </a:lnTo>
                <a:lnTo>
                  <a:pt x="980485" y="24384"/>
                </a:lnTo>
                <a:close/>
              </a:path>
              <a:path w="1069975" h="629920">
                <a:moveTo>
                  <a:pt x="993766" y="114300"/>
                </a:moveTo>
                <a:lnTo>
                  <a:pt x="829056" y="114300"/>
                </a:lnTo>
                <a:lnTo>
                  <a:pt x="848868" y="47244"/>
                </a:lnTo>
                <a:lnTo>
                  <a:pt x="983861" y="47244"/>
                </a:lnTo>
                <a:lnTo>
                  <a:pt x="993766" y="114300"/>
                </a:lnTo>
                <a:close/>
              </a:path>
              <a:path w="1069975" h="629920">
                <a:moveTo>
                  <a:pt x="1023703" y="316992"/>
                </a:moveTo>
                <a:lnTo>
                  <a:pt x="769620" y="316992"/>
                </a:lnTo>
                <a:lnTo>
                  <a:pt x="812292" y="173736"/>
                </a:lnTo>
                <a:lnTo>
                  <a:pt x="1002544" y="173736"/>
                </a:lnTo>
                <a:lnTo>
                  <a:pt x="1023703" y="316992"/>
                </a:lnTo>
                <a:close/>
              </a:path>
              <a:path w="1069975" h="629920">
                <a:moveTo>
                  <a:pt x="1069848" y="629412"/>
                </a:moveTo>
                <a:lnTo>
                  <a:pt x="678180" y="629412"/>
                </a:lnTo>
                <a:lnTo>
                  <a:pt x="743712" y="403860"/>
                </a:lnTo>
                <a:lnTo>
                  <a:pt x="1036534" y="403860"/>
                </a:lnTo>
                <a:lnTo>
                  <a:pt x="1069848" y="629412"/>
                </a:lnTo>
                <a:close/>
              </a:path>
            </a:pathLst>
          </a:custGeom>
          <a:solidFill>
            <a:srgbClr val="2D2A31"/>
          </a:solidFill>
        </p:spPr>
        <p:txBody>
          <a:bodyPr wrap="square" lIns="0" tIns="0" rIns="0" bIns="0" rtlCol="0"/>
          <a:lstStyle/>
          <a:p>
            <a:endParaRPr/>
          </a:p>
        </p:txBody>
      </p:sp>
      <p:sp>
        <p:nvSpPr>
          <p:cNvPr id="6" name="object 6"/>
          <p:cNvSpPr/>
          <p:nvPr/>
        </p:nvSpPr>
        <p:spPr>
          <a:xfrm>
            <a:off x="7761732" y="6097523"/>
            <a:ext cx="948055" cy="629920"/>
          </a:xfrm>
          <a:custGeom>
            <a:avLst/>
            <a:gdLst/>
            <a:ahLst/>
            <a:cxnLst/>
            <a:rect l="l" t="t" r="r" b="b"/>
            <a:pathLst>
              <a:path w="948054" h="629920">
                <a:moveTo>
                  <a:pt x="0" y="629412"/>
                </a:moveTo>
                <a:lnTo>
                  <a:pt x="0" y="0"/>
                </a:lnTo>
                <a:lnTo>
                  <a:pt x="947928" y="0"/>
                </a:lnTo>
                <a:lnTo>
                  <a:pt x="0" y="629412"/>
                </a:lnTo>
                <a:close/>
              </a:path>
            </a:pathLst>
          </a:custGeom>
          <a:solidFill>
            <a:srgbClr val="006E5E"/>
          </a:solidFill>
        </p:spPr>
        <p:txBody>
          <a:bodyPr wrap="square" lIns="0" tIns="0" rIns="0" bIns="0" rtlCol="0"/>
          <a:lstStyle/>
          <a:p>
            <a:endParaRPr/>
          </a:p>
        </p:txBody>
      </p:sp>
      <p:sp>
        <p:nvSpPr>
          <p:cNvPr id="7" name="object 7"/>
          <p:cNvSpPr/>
          <p:nvPr/>
        </p:nvSpPr>
        <p:spPr>
          <a:xfrm>
            <a:off x="9052560" y="6097523"/>
            <a:ext cx="289560" cy="629920"/>
          </a:xfrm>
          <a:custGeom>
            <a:avLst/>
            <a:gdLst/>
            <a:ahLst/>
            <a:cxnLst/>
            <a:rect l="l" t="t" r="r" b="b"/>
            <a:pathLst>
              <a:path w="289559" h="629920">
                <a:moveTo>
                  <a:pt x="289559" y="629412"/>
                </a:moveTo>
                <a:lnTo>
                  <a:pt x="195071" y="629412"/>
                </a:lnTo>
                <a:lnTo>
                  <a:pt x="0" y="0"/>
                </a:lnTo>
                <a:lnTo>
                  <a:pt x="289559" y="0"/>
                </a:lnTo>
                <a:lnTo>
                  <a:pt x="289559" y="629412"/>
                </a:lnTo>
                <a:close/>
              </a:path>
            </a:pathLst>
          </a:custGeom>
          <a:solidFill>
            <a:srgbClr val="F05B18"/>
          </a:solidFill>
        </p:spPr>
        <p:txBody>
          <a:bodyPr wrap="square" lIns="0" tIns="0" rIns="0" bIns="0" rtlCol="0"/>
          <a:lstStyle/>
          <a:p>
            <a:endParaRPr/>
          </a:p>
        </p:txBody>
      </p:sp>
      <p:sp>
        <p:nvSpPr>
          <p:cNvPr id="8" name="object 8"/>
          <p:cNvSpPr/>
          <p:nvPr/>
        </p:nvSpPr>
        <p:spPr>
          <a:xfrm>
            <a:off x="7760207" y="6993635"/>
            <a:ext cx="1577340" cy="9448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767828" y="6865620"/>
            <a:ext cx="1576070" cy="94615"/>
          </a:xfrm>
          <a:custGeom>
            <a:avLst/>
            <a:gdLst/>
            <a:ahLst/>
            <a:cxnLst/>
            <a:rect l="l" t="t" r="r" b="b"/>
            <a:pathLst>
              <a:path w="1576070" h="94615">
                <a:moveTo>
                  <a:pt x="1507235" y="92964"/>
                </a:moveTo>
                <a:lnTo>
                  <a:pt x="1495043" y="92964"/>
                </a:lnTo>
                <a:lnTo>
                  <a:pt x="1524000" y="6096"/>
                </a:lnTo>
                <a:lnTo>
                  <a:pt x="1524000" y="3048"/>
                </a:lnTo>
                <a:lnTo>
                  <a:pt x="1525523" y="1524"/>
                </a:lnTo>
                <a:lnTo>
                  <a:pt x="1543811" y="1524"/>
                </a:lnTo>
                <a:lnTo>
                  <a:pt x="1545335" y="3048"/>
                </a:lnTo>
                <a:lnTo>
                  <a:pt x="1545335" y="6096"/>
                </a:lnTo>
                <a:lnTo>
                  <a:pt x="1547474" y="12192"/>
                </a:lnTo>
                <a:lnTo>
                  <a:pt x="1533143" y="12192"/>
                </a:lnTo>
                <a:lnTo>
                  <a:pt x="1530095" y="19812"/>
                </a:lnTo>
                <a:lnTo>
                  <a:pt x="1519427" y="53340"/>
                </a:lnTo>
                <a:lnTo>
                  <a:pt x="1561912" y="53340"/>
                </a:lnTo>
                <a:lnTo>
                  <a:pt x="1566190" y="65532"/>
                </a:lnTo>
                <a:lnTo>
                  <a:pt x="1516379" y="65532"/>
                </a:lnTo>
                <a:lnTo>
                  <a:pt x="1507235" y="92964"/>
                </a:lnTo>
                <a:close/>
              </a:path>
              <a:path w="1576070" h="94615">
                <a:moveTo>
                  <a:pt x="1561912" y="53340"/>
                </a:moveTo>
                <a:lnTo>
                  <a:pt x="1549907" y="53340"/>
                </a:lnTo>
                <a:lnTo>
                  <a:pt x="1539239" y="19812"/>
                </a:lnTo>
                <a:lnTo>
                  <a:pt x="1537716" y="16764"/>
                </a:lnTo>
                <a:lnTo>
                  <a:pt x="1537716" y="13716"/>
                </a:lnTo>
                <a:lnTo>
                  <a:pt x="1536191" y="12192"/>
                </a:lnTo>
                <a:lnTo>
                  <a:pt x="1547474" y="12192"/>
                </a:lnTo>
                <a:lnTo>
                  <a:pt x="1561912" y="53340"/>
                </a:lnTo>
                <a:close/>
              </a:path>
              <a:path w="1576070" h="94615">
                <a:moveTo>
                  <a:pt x="1575816" y="92964"/>
                </a:moveTo>
                <a:lnTo>
                  <a:pt x="1562100" y="92964"/>
                </a:lnTo>
                <a:lnTo>
                  <a:pt x="1552955" y="65532"/>
                </a:lnTo>
                <a:lnTo>
                  <a:pt x="1566190" y="65532"/>
                </a:lnTo>
                <a:lnTo>
                  <a:pt x="1575816" y="92964"/>
                </a:lnTo>
                <a:close/>
              </a:path>
              <a:path w="1576070" h="94615">
                <a:moveTo>
                  <a:pt x="1458467" y="94487"/>
                </a:moveTo>
                <a:lnTo>
                  <a:pt x="1441822" y="91820"/>
                </a:lnTo>
                <a:lnTo>
                  <a:pt x="1430464" y="83439"/>
                </a:lnTo>
                <a:lnTo>
                  <a:pt x="1423963" y="68770"/>
                </a:lnTo>
                <a:lnTo>
                  <a:pt x="1421891" y="47244"/>
                </a:lnTo>
                <a:lnTo>
                  <a:pt x="1423963" y="25074"/>
                </a:lnTo>
                <a:lnTo>
                  <a:pt x="1430464" y="10477"/>
                </a:lnTo>
                <a:lnTo>
                  <a:pt x="1441822" y="2452"/>
                </a:lnTo>
                <a:lnTo>
                  <a:pt x="1458467" y="0"/>
                </a:lnTo>
                <a:lnTo>
                  <a:pt x="1466587" y="261"/>
                </a:lnTo>
                <a:lnTo>
                  <a:pt x="1473136" y="952"/>
                </a:lnTo>
                <a:lnTo>
                  <a:pt x="1478827" y="1928"/>
                </a:lnTo>
                <a:lnTo>
                  <a:pt x="1484375" y="3048"/>
                </a:lnTo>
                <a:lnTo>
                  <a:pt x="1482851"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2559"/>
                </a:lnTo>
                <a:lnTo>
                  <a:pt x="1473898" y="93535"/>
                </a:lnTo>
                <a:lnTo>
                  <a:pt x="1466825" y="94225"/>
                </a:lnTo>
                <a:lnTo>
                  <a:pt x="1458467" y="94487"/>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1524"/>
                </a:lnTo>
                <a:lnTo>
                  <a:pt x="1400555" y="1524"/>
                </a:lnTo>
                <a:lnTo>
                  <a:pt x="1400555" y="92964"/>
                </a:lnTo>
                <a:close/>
              </a:path>
              <a:path w="1576070" h="94615">
                <a:moveTo>
                  <a:pt x="1315211" y="92964"/>
                </a:moveTo>
                <a:lnTo>
                  <a:pt x="1303019" y="92964"/>
                </a:lnTo>
                <a:lnTo>
                  <a:pt x="1303019" y="1524"/>
                </a:lnTo>
                <a:lnTo>
                  <a:pt x="1309735" y="643"/>
                </a:lnTo>
                <a:lnTo>
                  <a:pt x="1316736" y="190"/>
                </a:lnTo>
                <a:lnTo>
                  <a:pt x="1324879" y="23"/>
                </a:lnTo>
                <a:lnTo>
                  <a:pt x="1335023" y="0"/>
                </a:lnTo>
                <a:lnTo>
                  <a:pt x="1348549" y="1285"/>
                </a:lnTo>
                <a:lnTo>
                  <a:pt x="1357502" y="5715"/>
                </a:lnTo>
                <a:lnTo>
                  <a:pt x="1361308" y="12192"/>
                </a:lnTo>
                <a:lnTo>
                  <a:pt x="1315211" y="12192"/>
                </a:lnTo>
                <a:lnTo>
                  <a:pt x="1315211" y="44196"/>
                </a:lnTo>
                <a:lnTo>
                  <a:pt x="1360153" y="44196"/>
                </a:lnTo>
                <a:lnTo>
                  <a:pt x="1356264" y="48006"/>
                </a:lnTo>
                <a:lnTo>
                  <a:pt x="1348739" y="50292"/>
                </a:lnTo>
                <a:lnTo>
                  <a:pt x="1351787" y="51816"/>
                </a:lnTo>
                <a:lnTo>
                  <a:pt x="1355852" y="54864"/>
                </a:lnTo>
                <a:lnTo>
                  <a:pt x="1315211" y="54864"/>
                </a:lnTo>
                <a:lnTo>
                  <a:pt x="1315211" y="92964"/>
                </a:lnTo>
                <a:close/>
              </a:path>
              <a:path w="1576070" h="94615">
                <a:moveTo>
                  <a:pt x="1360153" y="44196"/>
                </a:moveTo>
                <a:lnTo>
                  <a:pt x="1335023" y="44196"/>
                </a:lnTo>
                <a:lnTo>
                  <a:pt x="1347216" y="42672"/>
                </a:lnTo>
                <a:lnTo>
                  <a:pt x="1351787" y="39624"/>
                </a:lnTo>
                <a:lnTo>
                  <a:pt x="1351787" y="15240"/>
                </a:lnTo>
                <a:lnTo>
                  <a:pt x="1347216" y="12192"/>
                </a:lnTo>
                <a:lnTo>
                  <a:pt x="1361308" y="12192"/>
                </a:lnTo>
                <a:lnTo>
                  <a:pt x="1362455" y="14144"/>
                </a:lnTo>
                <a:lnTo>
                  <a:pt x="1363979" y="27432"/>
                </a:lnTo>
                <a:lnTo>
                  <a:pt x="1363312" y="36576"/>
                </a:lnTo>
                <a:lnTo>
                  <a:pt x="1360931" y="43434"/>
                </a:lnTo>
                <a:lnTo>
                  <a:pt x="1360153" y="44196"/>
                </a:lnTo>
                <a:close/>
              </a:path>
              <a:path w="1576070" h="94615">
                <a:moveTo>
                  <a:pt x="1368551" y="92964"/>
                </a:moveTo>
                <a:lnTo>
                  <a:pt x="1354835" y="92964"/>
                </a:lnTo>
                <a:lnTo>
                  <a:pt x="1345691" y="64008"/>
                </a:lnTo>
                <a:lnTo>
                  <a:pt x="1344167" y="57912"/>
                </a:lnTo>
                <a:lnTo>
                  <a:pt x="1339595" y="54864"/>
                </a:lnTo>
                <a:lnTo>
                  <a:pt x="1355852" y="54864"/>
                </a:lnTo>
                <a:lnTo>
                  <a:pt x="1357884" y="56387"/>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2192"/>
                </a:lnTo>
                <a:lnTo>
                  <a:pt x="1243584" y="12192"/>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64335" y="1524"/>
                </a:lnTo>
                <a:lnTo>
                  <a:pt x="1181100" y="1524"/>
                </a:lnTo>
                <a:lnTo>
                  <a:pt x="1184148" y="3048"/>
                </a:lnTo>
                <a:lnTo>
                  <a:pt x="1185671" y="6096"/>
                </a:lnTo>
                <a:lnTo>
                  <a:pt x="1187596" y="12192"/>
                </a:lnTo>
                <a:lnTo>
                  <a:pt x="1171955" y="12192"/>
                </a:lnTo>
                <a:lnTo>
                  <a:pt x="1168907" y="19812"/>
                </a:lnTo>
                <a:lnTo>
                  <a:pt x="1158239" y="53340"/>
                </a:lnTo>
                <a:lnTo>
                  <a:pt x="1200591" y="53340"/>
                </a:lnTo>
                <a:lnTo>
                  <a:pt x="1204441" y="65532"/>
                </a:lnTo>
                <a:lnTo>
                  <a:pt x="1155191" y="65532"/>
                </a:lnTo>
                <a:lnTo>
                  <a:pt x="1146048" y="92964"/>
                </a:lnTo>
                <a:close/>
              </a:path>
              <a:path w="1576070" h="94615">
                <a:moveTo>
                  <a:pt x="1200591" y="53340"/>
                </a:moveTo>
                <a:lnTo>
                  <a:pt x="1187195" y="53340"/>
                </a:lnTo>
                <a:lnTo>
                  <a:pt x="1176527" y="19812"/>
                </a:lnTo>
                <a:lnTo>
                  <a:pt x="1176527" y="16764"/>
                </a:lnTo>
                <a:lnTo>
                  <a:pt x="1175003" y="13716"/>
                </a:lnTo>
                <a:lnTo>
                  <a:pt x="1175003" y="12192"/>
                </a:lnTo>
                <a:lnTo>
                  <a:pt x="1187596" y="12192"/>
                </a:lnTo>
                <a:lnTo>
                  <a:pt x="1200591" y="53340"/>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1524"/>
                </a:lnTo>
                <a:lnTo>
                  <a:pt x="1007364" y="1524"/>
                </a:lnTo>
                <a:lnTo>
                  <a:pt x="1007364" y="38100"/>
                </a:lnTo>
                <a:lnTo>
                  <a:pt x="1060703" y="38100"/>
                </a:lnTo>
                <a:lnTo>
                  <a:pt x="1060703" y="50292"/>
                </a:lnTo>
                <a:lnTo>
                  <a:pt x="1007364" y="50292"/>
                </a:lnTo>
                <a:lnTo>
                  <a:pt x="1007364" y="92964"/>
                </a:lnTo>
                <a:close/>
              </a:path>
              <a:path w="1576070" h="94615">
                <a:moveTo>
                  <a:pt x="1060703" y="38100"/>
                </a:moveTo>
                <a:lnTo>
                  <a:pt x="1046987" y="38100"/>
                </a:lnTo>
                <a:lnTo>
                  <a:pt x="1046987" y="1524"/>
                </a:lnTo>
                <a:lnTo>
                  <a:pt x="1060703" y="1524"/>
                </a:lnTo>
                <a:lnTo>
                  <a:pt x="1060703" y="38100"/>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1524"/>
                </a:lnTo>
                <a:lnTo>
                  <a:pt x="978407" y="1524"/>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7"/>
                </a:moveTo>
                <a:lnTo>
                  <a:pt x="840962" y="92416"/>
                </a:lnTo>
                <a:lnTo>
                  <a:pt x="830579" y="85915"/>
                </a:lnTo>
                <a:lnTo>
                  <a:pt x="824769" y="74556"/>
                </a:lnTo>
                <a:lnTo>
                  <a:pt x="822959" y="57912"/>
                </a:lnTo>
                <a:lnTo>
                  <a:pt x="822959" y="1524"/>
                </a:lnTo>
                <a:lnTo>
                  <a:pt x="835151" y="1524"/>
                </a:lnTo>
                <a:lnTo>
                  <a:pt x="835151" y="57912"/>
                </a:lnTo>
                <a:lnTo>
                  <a:pt x="836342" y="69437"/>
                </a:lnTo>
                <a:lnTo>
                  <a:pt x="840104" y="76962"/>
                </a:lnTo>
                <a:lnTo>
                  <a:pt x="846724" y="81057"/>
                </a:lnTo>
                <a:lnTo>
                  <a:pt x="856487" y="82296"/>
                </a:lnTo>
                <a:lnTo>
                  <a:pt x="884247" y="82296"/>
                </a:lnTo>
                <a:lnTo>
                  <a:pt x="882395" y="85915"/>
                </a:lnTo>
                <a:lnTo>
                  <a:pt x="872013" y="92416"/>
                </a:lnTo>
                <a:lnTo>
                  <a:pt x="856487" y="94487"/>
                </a:lnTo>
                <a:close/>
              </a:path>
              <a:path w="1576070" h="94615">
                <a:moveTo>
                  <a:pt x="884247" y="82296"/>
                </a:moveTo>
                <a:lnTo>
                  <a:pt x="856487" y="82296"/>
                </a:lnTo>
                <a:lnTo>
                  <a:pt x="866012" y="81057"/>
                </a:lnTo>
                <a:lnTo>
                  <a:pt x="872108" y="76962"/>
                </a:lnTo>
                <a:lnTo>
                  <a:pt x="875347" y="69437"/>
                </a:lnTo>
                <a:lnTo>
                  <a:pt x="876300" y="57912"/>
                </a:lnTo>
                <a:lnTo>
                  <a:pt x="876300" y="1524"/>
                </a:lnTo>
                <a:lnTo>
                  <a:pt x="890016" y="1524"/>
                </a:lnTo>
                <a:lnTo>
                  <a:pt x="890016" y="57912"/>
                </a:lnTo>
                <a:lnTo>
                  <a:pt x="888206" y="74556"/>
                </a:lnTo>
                <a:lnTo>
                  <a:pt x="884247" y="82296"/>
                </a:lnTo>
                <a:close/>
              </a:path>
              <a:path w="1576070" h="94615">
                <a:moveTo>
                  <a:pt x="765048" y="94487"/>
                </a:moveTo>
                <a:lnTo>
                  <a:pt x="747760" y="92035"/>
                </a:lnTo>
                <a:lnTo>
                  <a:pt x="736472" y="84010"/>
                </a:lnTo>
                <a:lnTo>
                  <a:pt x="730329" y="69413"/>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3814" y="82296"/>
                </a:lnTo>
                <a:lnTo>
                  <a:pt x="793051" y="84010"/>
                </a:lnTo>
                <a:lnTo>
                  <a:pt x="781692" y="92035"/>
                </a:lnTo>
                <a:lnTo>
                  <a:pt x="765048" y="94487"/>
                </a:lnTo>
                <a:close/>
              </a:path>
              <a:path w="1576070" h="94615">
                <a:moveTo>
                  <a:pt x="79381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69413"/>
                </a:lnTo>
                <a:lnTo>
                  <a:pt x="793814" y="82296"/>
                </a:lnTo>
                <a:close/>
              </a:path>
              <a:path w="1576070" h="94615">
                <a:moveTo>
                  <a:pt x="709445" y="82296"/>
                </a:moveTo>
                <a:lnTo>
                  <a:pt x="693419" y="82296"/>
                </a:lnTo>
                <a:lnTo>
                  <a:pt x="697991" y="80772"/>
                </a:lnTo>
                <a:lnTo>
                  <a:pt x="697920" y="59388"/>
                </a:lnTo>
                <a:lnTo>
                  <a:pt x="693419" y="56387"/>
                </a:lnTo>
                <a:lnTo>
                  <a:pt x="687323" y="54864"/>
                </a:lnTo>
                <a:lnTo>
                  <a:pt x="667511" y="50292"/>
                </a:lnTo>
                <a:lnTo>
                  <a:pt x="659748" y="46887"/>
                </a:lnTo>
                <a:lnTo>
                  <a:pt x="654557" y="41338"/>
                </a:lnTo>
                <a:lnTo>
                  <a:pt x="651652" y="33789"/>
                </a:lnTo>
                <a:lnTo>
                  <a:pt x="650748" y="24383"/>
                </a:lnTo>
                <a:lnTo>
                  <a:pt x="652486" y="11572"/>
                </a:lnTo>
                <a:lnTo>
                  <a:pt x="657796" y="4191"/>
                </a:lnTo>
                <a:lnTo>
                  <a:pt x="666821" y="809"/>
                </a:lnTo>
                <a:lnTo>
                  <a:pt x="679703" y="0"/>
                </a:lnTo>
                <a:lnTo>
                  <a:pt x="686776" y="47"/>
                </a:lnTo>
                <a:lnTo>
                  <a:pt x="693991" y="381"/>
                </a:lnTo>
                <a:lnTo>
                  <a:pt x="700920" y="1285"/>
                </a:lnTo>
                <a:lnTo>
                  <a:pt x="707135" y="3048"/>
                </a:lnTo>
                <a:lnTo>
                  <a:pt x="707135" y="12192"/>
                </a:lnTo>
                <a:lnTo>
                  <a:pt x="664464" y="12192"/>
                </a:lnTo>
                <a:lnTo>
                  <a:pt x="664464" y="33528"/>
                </a:lnTo>
                <a:lnTo>
                  <a:pt x="667511" y="36576"/>
                </a:lnTo>
                <a:lnTo>
                  <a:pt x="675132" y="38100"/>
                </a:lnTo>
                <a:lnTo>
                  <a:pt x="693419" y="42672"/>
                </a:lnTo>
                <a:lnTo>
                  <a:pt x="702063" y="46720"/>
                </a:lnTo>
                <a:lnTo>
                  <a:pt x="707707" y="52197"/>
                </a:lnTo>
                <a:lnTo>
                  <a:pt x="710779" y="59388"/>
                </a:lnTo>
                <a:lnTo>
                  <a:pt x="711707" y="68580"/>
                </a:lnTo>
                <a:lnTo>
                  <a:pt x="709921" y="81629"/>
                </a:lnTo>
                <a:lnTo>
                  <a:pt x="709445" y="82296"/>
                </a:lnTo>
                <a:close/>
              </a:path>
              <a:path w="1576070" h="94615">
                <a:moveTo>
                  <a:pt x="679703" y="94487"/>
                </a:moveTo>
                <a:lnTo>
                  <a:pt x="675203" y="94225"/>
                </a:lnTo>
                <a:lnTo>
                  <a:pt x="668845" y="93535"/>
                </a:lnTo>
                <a:lnTo>
                  <a:pt x="652271" y="91440"/>
                </a:lnTo>
                <a:lnTo>
                  <a:pt x="652271" y="80772"/>
                </a:lnTo>
                <a:lnTo>
                  <a:pt x="662773" y="81653"/>
                </a:lnTo>
                <a:lnTo>
                  <a:pt x="669988" y="82105"/>
                </a:lnTo>
                <a:lnTo>
                  <a:pt x="675203" y="82272"/>
                </a:lnTo>
                <a:lnTo>
                  <a:pt x="709445" y="82296"/>
                </a:lnTo>
                <a:lnTo>
                  <a:pt x="704278" y="89534"/>
                </a:lnTo>
                <a:lnTo>
                  <a:pt x="694348" y="93440"/>
                </a:lnTo>
                <a:lnTo>
                  <a:pt x="679703" y="94487"/>
                </a:lnTo>
                <a:close/>
              </a:path>
              <a:path w="1576070" h="94615">
                <a:moveTo>
                  <a:pt x="536448" y="94487"/>
                </a:moveTo>
                <a:lnTo>
                  <a:pt x="523565" y="91606"/>
                </a:lnTo>
                <a:lnTo>
                  <a:pt x="514540" y="82867"/>
                </a:lnTo>
                <a:lnTo>
                  <a:pt x="509230" y="68127"/>
                </a:lnTo>
                <a:lnTo>
                  <a:pt x="507491" y="47244"/>
                </a:lnTo>
                <a:lnTo>
                  <a:pt x="509611" y="24431"/>
                </a:lnTo>
                <a:lnTo>
                  <a:pt x="516445" y="9906"/>
                </a:lnTo>
                <a:lnTo>
                  <a:pt x="528708" y="2238"/>
                </a:lnTo>
                <a:lnTo>
                  <a:pt x="547116" y="0"/>
                </a:lnTo>
                <a:lnTo>
                  <a:pt x="565403" y="0"/>
                </a:lnTo>
                <a:lnTo>
                  <a:pt x="571500" y="3048"/>
                </a:lnTo>
                <a:lnTo>
                  <a:pt x="571500" y="12192"/>
                </a:lnTo>
                <a:lnTo>
                  <a:pt x="547116" y="12192"/>
                </a:lnTo>
                <a:lnTo>
                  <a:pt x="535352" y="13168"/>
                </a:lnTo>
                <a:lnTo>
                  <a:pt x="527303" y="17716"/>
                </a:lnTo>
                <a:lnTo>
                  <a:pt x="522684" y="28265"/>
                </a:lnTo>
                <a:lnTo>
                  <a:pt x="521207" y="47244"/>
                </a:lnTo>
                <a:lnTo>
                  <a:pt x="522374" y="64293"/>
                </a:lnTo>
                <a:lnTo>
                  <a:pt x="525970" y="75057"/>
                </a:lnTo>
                <a:lnTo>
                  <a:pt x="532137" y="80676"/>
                </a:lnTo>
                <a:lnTo>
                  <a:pt x="541019" y="82296"/>
                </a:lnTo>
                <a:lnTo>
                  <a:pt x="563879" y="82296"/>
                </a:lnTo>
                <a:lnTo>
                  <a:pt x="558736" y="86772"/>
                </a:lnTo>
                <a:lnTo>
                  <a:pt x="552449" y="90678"/>
                </a:lnTo>
                <a:lnTo>
                  <a:pt x="545020" y="93440"/>
                </a:lnTo>
                <a:lnTo>
                  <a:pt x="536448" y="94487"/>
                </a:lnTo>
                <a:close/>
              </a:path>
              <a:path w="1576070" h="94615">
                <a:moveTo>
                  <a:pt x="574548" y="92964"/>
                </a:moveTo>
                <a:lnTo>
                  <a:pt x="565403" y="92964"/>
                </a:lnTo>
                <a:lnTo>
                  <a:pt x="563879" y="82296"/>
                </a:lnTo>
                <a:lnTo>
                  <a:pt x="548639" y="82296"/>
                </a:lnTo>
                <a:lnTo>
                  <a:pt x="556259" y="79248"/>
                </a:lnTo>
                <a:lnTo>
                  <a:pt x="562355" y="74676"/>
                </a:lnTo>
                <a:lnTo>
                  <a:pt x="562355" y="39624"/>
                </a:lnTo>
                <a:lnTo>
                  <a:pt x="574548" y="39624"/>
                </a:lnTo>
                <a:lnTo>
                  <a:pt x="574548" y="92964"/>
                </a:lnTo>
                <a:close/>
              </a:path>
              <a:path w="1576070" h="94615">
                <a:moveTo>
                  <a:pt x="428243" y="92964"/>
                </a:moveTo>
                <a:lnTo>
                  <a:pt x="414527" y="92964"/>
                </a:lnTo>
                <a:lnTo>
                  <a:pt x="414527" y="4572"/>
                </a:lnTo>
                <a:lnTo>
                  <a:pt x="417575" y="1524"/>
                </a:lnTo>
                <a:lnTo>
                  <a:pt x="434339" y="1524"/>
                </a:lnTo>
                <a:lnTo>
                  <a:pt x="435864" y="3048"/>
                </a:lnTo>
                <a:lnTo>
                  <a:pt x="437387" y="6096"/>
                </a:lnTo>
                <a:lnTo>
                  <a:pt x="441100" y="13716"/>
                </a:lnTo>
                <a:lnTo>
                  <a:pt x="426719" y="13716"/>
                </a:lnTo>
                <a:lnTo>
                  <a:pt x="428243" y="18287"/>
                </a:lnTo>
                <a:lnTo>
                  <a:pt x="428243" y="92964"/>
                </a:lnTo>
                <a:close/>
              </a:path>
              <a:path w="1576070" h="94615">
                <a:moveTo>
                  <a:pt x="486155" y="79248"/>
                </a:moveTo>
                <a:lnTo>
                  <a:pt x="473964" y="79248"/>
                </a:lnTo>
                <a:lnTo>
                  <a:pt x="473964" y="74676"/>
                </a:lnTo>
                <a:lnTo>
                  <a:pt x="472439" y="70103"/>
                </a:lnTo>
                <a:lnTo>
                  <a:pt x="472439" y="1524"/>
                </a:lnTo>
                <a:lnTo>
                  <a:pt x="486155" y="1524"/>
                </a:lnTo>
                <a:lnTo>
                  <a:pt x="486155" y="79248"/>
                </a:lnTo>
                <a:close/>
              </a:path>
              <a:path w="1576070" h="94615">
                <a:moveTo>
                  <a:pt x="484632" y="92964"/>
                </a:moveTo>
                <a:lnTo>
                  <a:pt x="466343" y="92964"/>
                </a:lnTo>
                <a:lnTo>
                  <a:pt x="463295" y="91440"/>
                </a:lnTo>
                <a:lnTo>
                  <a:pt x="463295" y="88392"/>
                </a:lnTo>
                <a:lnTo>
                  <a:pt x="434339" y="25908"/>
                </a:lnTo>
                <a:lnTo>
                  <a:pt x="432816" y="22860"/>
                </a:lnTo>
                <a:lnTo>
                  <a:pt x="429767" y="18287"/>
                </a:lnTo>
                <a:lnTo>
                  <a:pt x="429767" y="13716"/>
                </a:lnTo>
                <a:lnTo>
                  <a:pt x="441100" y="13716"/>
                </a:lnTo>
                <a:lnTo>
                  <a:pt x="466343" y="65532"/>
                </a:lnTo>
                <a:lnTo>
                  <a:pt x="469391" y="74676"/>
                </a:lnTo>
                <a:lnTo>
                  <a:pt x="472439" y="79248"/>
                </a:lnTo>
                <a:lnTo>
                  <a:pt x="486155" y="79248"/>
                </a:lnTo>
                <a:lnTo>
                  <a:pt x="486155" y="91440"/>
                </a:lnTo>
                <a:lnTo>
                  <a:pt x="484632" y="92964"/>
                </a:lnTo>
                <a:close/>
              </a:path>
              <a:path w="1576070" h="94615">
                <a:moveTo>
                  <a:pt x="390143" y="92964"/>
                </a:moveTo>
                <a:lnTo>
                  <a:pt x="376427" y="92964"/>
                </a:lnTo>
                <a:lnTo>
                  <a:pt x="376427" y="1524"/>
                </a:lnTo>
                <a:lnTo>
                  <a:pt x="390143" y="1524"/>
                </a:lnTo>
                <a:lnTo>
                  <a:pt x="390143" y="92964"/>
                </a:lnTo>
                <a:close/>
              </a:path>
              <a:path w="1576070" h="94615">
                <a:moveTo>
                  <a:pt x="318516" y="92964"/>
                </a:moveTo>
                <a:lnTo>
                  <a:pt x="286511" y="92964"/>
                </a:lnTo>
                <a:lnTo>
                  <a:pt x="286511" y="1524"/>
                </a:lnTo>
                <a:lnTo>
                  <a:pt x="293441" y="1286"/>
                </a:lnTo>
                <a:lnTo>
                  <a:pt x="309014" y="238"/>
                </a:lnTo>
                <a:lnTo>
                  <a:pt x="318516" y="0"/>
                </a:lnTo>
                <a:lnTo>
                  <a:pt x="335803" y="2452"/>
                </a:lnTo>
                <a:lnTo>
                  <a:pt x="347090" y="10477"/>
                </a:lnTo>
                <a:lnTo>
                  <a:pt x="347812" y="12192"/>
                </a:lnTo>
                <a:lnTo>
                  <a:pt x="298703" y="12192"/>
                </a:lnTo>
                <a:lnTo>
                  <a:pt x="298703" y="82296"/>
                </a:lnTo>
                <a:lnTo>
                  <a:pt x="347506" y="82296"/>
                </a:lnTo>
                <a:lnTo>
                  <a:pt x="347090" y="83248"/>
                </a:lnTo>
                <a:lnTo>
                  <a:pt x="335803" y="90749"/>
                </a:lnTo>
                <a:lnTo>
                  <a:pt x="318516" y="92964"/>
                </a:lnTo>
                <a:close/>
              </a:path>
              <a:path w="1576070" h="94615">
                <a:moveTo>
                  <a:pt x="347506"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812" y="12192"/>
                </a:lnTo>
                <a:lnTo>
                  <a:pt x="353234" y="25074"/>
                </a:lnTo>
                <a:lnTo>
                  <a:pt x="355091" y="47244"/>
                </a:lnTo>
                <a:lnTo>
                  <a:pt x="353234" y="69175"/>
                </a:lnTo>
                <a:lnTo>
                  <a:pt x="347506" y="82296"/>
                </a:lnTo>
                <a:close/>
              </a:path>
              <a:path w="1576070" h="94615">
                <a:moveTo>
                  <a:pt x="234695" y="92964"/>
                </a:moveTo>
                <a:lnTo>
                  <a:pt x="225170" y="91606"/>
                </a:lnTo>
                <a:lnTo>
                  <a:pt x="219074" y="87820"/>
                </a:lnTo>
                <a:lnTo>
                  <a:pt x="215836" y="82034"/>
                </a:lnTo>
                <a:lnTo>
                  <a:pt x="214883" y="74676"/>
                </a:lnTo>
                <a:lnTo>
                  <a:pt x="214883" y="1524"/>
                </a:lnTo>
                <a:lnTo>
                  <a:pt x="227075" y="1524"/>
                </a:lnTo>
                <a:lnTo>
                  <a:pt x="227075" y="79248"/>
                </a:lnTo>
                <a:lnTo>
                  <a:pt x="230123" y="80772"/>
                </a:lnTo>
                <a:lnTo>
                  <a:pt x="268223" y="80772"/>
                </a:lnTo>
                <a:lnTo>
                  <a:pt x="268223" y="91440"/>
                </a:lnTo>
                <a:lnTo>
                  <a:pt x="259984" y="92321"/>
                </a:lnTo>
                <a:lnTo>
                  <a:pt x="251459" y="92773"/>
                </a:lnTo>
                <a:lnTo>
                  <a:pt x="242934" y="92940"/>
                </a:lnTo>
                <a:lnTo>
                  <a:pt x="234695" y="92964"/>
                </a:lnTo>
                <a:close/>
              </a:path>
              <a:path w="1576070" h="94615">
                <a:moveTo>
                  <a:pt x="190500" y="92964"/>
                </a:moveTo>
                <a:lnTo>
                  <a:pt x="176783" y="92964"/>
                </a:lnTo>
                <a:lnTo>
                  <a:pt x="176783" y="1524"/>
                </a:lnTo>
                <a:lnTo>
                  <a:pt x="190500" y="1524"/>
                </a:lnTo>
                <a:lnTo>
                  <a:pt x="190500" y="92964"/>
                </a:lnTo>
                <a:close/>
              </a:path>
              <a:path w="1576070" h="94615">
                <a:moveTo>
                  <a:pt x="118871" y="94487"/>
                </a:moveTo>
                <a:lnTo>
                  <a:pt x="103346" y="92416"/>
                </a:lnTo>
                <a:lnTo>
                  <a:pt x="92963" y="85915"/>
                </a:lnTo>
                <a:lnTo>
                  <a:pt x="87153" y="74556"/>
                </a:lnTo>
                <a:lnTo>
                  <a:pt x="85343" y="57912"/>
                </a:lnTo>
                <a:lnTo>
                  <a:pt x="85343" y="1524"/>
                </a:lnTo>
                <a:lnTo>
                  <a:pt x="97535" y="1524"/>
                </a:lnTo>
                <a:lnTo>
                  <a:pt x="97535" y="57912"/>
                </a:lnTo>
                <a:lnTo>
                  <a:pt x="98726" y="69437"/>
                </a:lnTo>
                <a:lnTo>
                  <a:pt x="102488" y="76962"/>
                </a:lnTo>
                <a:lnTo>
                  <a:pt x="109108" y="81057"/>
                </a:lnTo>
                <a:lnTo>
                  <a:pt x="118871" y="82296"/>
                </a:lnTo>
                <a:lnTo>
                  <a:pt x="146631" y="82296"/>
                </a:lnTo>
                <a:lnTo>
                  <a:pt x="144779" y="85915"/>
                </a:lnTo>
                <a:lnTo>
                  <a:pt x="134397" y="92416"/>
                </a:lnTo>
                <a:lnTo>
                  <a:pt x="118871" y="94487"/>
                </a:lnTo>
                <a:close/>
              </a:path>
              <a:path w="1576070" h="94615">
                <a:moveTo>
                  <a:pt x="146631" y="82296"/>
                </a:moveTo>
                <a:lnTo>
                  <a:pt x="118871" y="82296"/>
                </a:lnTo>
                <a:lnTo>
                  <a:pt x="127753" y="81057"/>
                </a:lnTo>
                <a:lnTo>
                  <a:pt x="133921" y="76962"/>
                </a:lnTo>
                <a:lnTo>
                  <a:pt x="137517" y="69437"/>
                </a:lnTo>
                <a:lnTo>
                  <a:pt x="138683" y="57912"/>
                </a:lnTo>
                <a:lnTo>
                  <a:pt x="138683" y="1524"/>
                </a:lnTo>
                <a:lnTo>
                  <a:pt x="152400" y="1524"/>
                </a:lnTo>
                <a:lnTo>
                  <a:pt x="152400" y="57912"/>
                </a:lnTo>
                <a:lnTo>
                  <a:pt x="150590" y="74556"/>
                </a:lnTo>
                <a:lnTo>
                  <a:pt x="146631" y="82296"/>
                </a:lnTo>
                <a:close/>
              </a:path>
              <a:path w="1576070" h="94615">
                <a:moveTo>
                  <a:pt x="35051" y="92964"/>
                </a:moveTo>
                <a:lnTo>
                  <a:pt x="0" y="92964"/>
                </a:lnTo>
                <a:lnTo>
                  <a:pt x="0" y="1524"/>
                </a:lnTo>
                <a:lnTo>
                  <a:pt x="6691" y="643"/>
                </a:lnTo>
                <a:lnTo>
                  <a:pt x="13525" y="190"/>
                </a:lnTo>
                <a:lnTo>
                  <a:pt x="21216" y="23"/>
                </a:lnTo>
                <a:lnTo>
                  <a:pt x="30479" y="0"/>
                </a:lnTo>
                <a:lnTo>
                  <a:pt x="44886" y="1238"/>
                </a:lnTo>
                <a:lnTo>
                  <a:pt x="54292" y="5334"/>
                </a:lnTo>
                <a:lnTo>
                  <a:pt x="58958" y="12192"/>
                </a:lnTo>
                <a:lnTo>
                  <a:pt x="13716" y="12192"/>
                </a:lnTo>
                <a:lnTo>
                  <a:pt x="13716" y="39624"/>
                </a:lnTo>
                <a:lnTo>
                  <a:pt x="57339" y="39624"/>
                </a:lnTo>
                <a:lnTo>
                  <a:pt x="52601" y="43672"/>
                </a:lnTo>
                <a:lnTo>
                  <a:pt x="45719" y="45719"/>
                </a:lnTo>
                <a:lnTo>
                  <a:pt x="54363" y="48029"/>
                </a:lnTo>
                <a:lnTo>
                  <a:pt x="57058" y="50292"/>
                </a:lnTo>
                <a:lnTo>
                  <a:pt x="13716" y="50292"/>
                </a:lnTo>
                <a:lnTo>
                  <a:pt x="13716" y="82296"/>
                </a:lnTo>
                <a:lnTo>
                  <a:pt x="61843" y="82296"/>
                </a:lnTo>
                <a:lnTo>
                  <a:pt x="57530" y="88392"/>
                </a:lnTo>
                <a:lnTo>
                  <a:pt x="48577" y="91963"/>
                </a:lnTo>
                <a:lnTo>
                  <a:pt x="35051" y="92964"/>
                </a:lnTo>
                <a:close/>
              </a:path>
              <a:path w="1576070" h="94615">
                <a:moveTo>
                  <a:pt x="57339" y="39624"/>
                </a:moveTo>
                <a:lnTo>
                  <a:pt x="44195" y="39624"/>
                </a:lnTo>
                <a:lnTo>
                  <a:pt x="48767" y="38100"/>
                </a:lnTo>
                <a:lnTo>
                  <a:pt x="48767" y="13716"/>
                </a:lnTo>
                <a:lnTo>
                  <a:pt x="44195" y="12192"/>
                </a:lnTo>
                <a:lnTo>
                  <a:pt x="58958" y="12192"/>
                </a:lnTo>
                <a:lnTo>
                  <a:pt x="59411" y="12858"/>
                </a:lnTo>
                <a:lnTo>
                  <a:pt x="60959" y="24383"/>
                </a:lnTo>
                <a:lnTo>
                  <a:pt x="60078" y="33289"/>
                </a:lnTo>
                <a:lnTo>
                  <a:pt x="57339" y="39624"/>
                </a:lnTo>
                <a:close/>
              </a:path>
              <a:path w="1576070" h="94615">
                <a:moveTo>
                  <a:pt x="61843" y="82296"/>
                </a:moveTo>
                <a:lnTo>
                  <a:pt x="45719" y="82296"/>
                </a:lnTo>
                <a:lnTo>
                  <a:pt x="50291" y="79248"/>
                </a:lnTo>
                <a:lnTo>
                  <a:pt x="50291" y="53340"/>
                </a:lnTo>
                <a:lnTo>
                  <a:pt x="45719" y="50292"/>
                </a:lnTo>
                <a:lnTo>
                  <a:pt x="57058" y="50292"/>
                </a:lnTo>
                <a:lnTo>
                  <a:pt x="60007" y="52768"/>
                </a:lnTo>
                <a:lnTo>
                  <a:pt x="63079" y="60078"/>
                </a:lnTo>
                <a:lnTo>
                  <a:pt x="64007" y="70103"/>
                </a:lnTo>
                <a:lnTo>
                  <a:pt x="62483" y="81391"/>
                </a:lnTo>
                <a:lnTo>
                  <a:pt x="61843" y="82296"/>
                </a:lnTo>
                <a:close/>
              </a:path>
            </a:pathLst>
          </a:custGeom>
          <a:solidFill>
            <a:srgbClr val="FDFDFD"/>
          </a:solidFill>
        </p:spPr>
        <p:txBody>
          <a:bodyPr wrap="square" lIns="0" tIns="0" rIns="0" bIns="0" rtlCol="0"/>
          <a:lstStyle/>
          <a:p>
            <a:endParaRPr/>
          </a:p>
        </p:txBody>
      </p:sp>
      <p:sp>
        <p:nvSpPr>
          <p:cNvPr id="10" name="object 10"/>
          <p:cNvSpPr/>
          <p:nvPr/>
        </p:nvSpPr>
        <p:spPr>
          <a:xfrm>
            <a:off x="7757159" y="5638800"/>
            <a:ext cx="1590040" cy="299085"/>
          </a:xfrm>
          <a:custGeom>
            <a:avLst/>
            <a:gdLst/>
            <a:ahLst/>
            <a:cxnLst/>
            <a:rect l="l" t="t" r="r" b="b"/>
            <a:pathLst>
              <a:path w="1590040" h="299085">
                <a:moveTo>
                  <a:pt x="1463040" y="294132"/>
                </a:moveTo>
                <a:lnTo>
                  <a:pt x="1432393" y="289512"/>
                </a:lnTo>
                <a:lnTo>
                  <a:pt x="1411033" y="276606"/>
                </a:lnTo>
                <a:lnTo>
                  <a:pt x="1398531" y="256841"/>
                </a:lnTo>
                <a:lnTo>
                  <a:pt x="1394460" y="231648"/>
                </a:lnTo>
                <a:lnTo>
                  <a:pt x="1394460" y="0"/>
                </a:lnTo>
                <a:lnTo>
                  <a:pt x="1461516" y="0"/>
                </a:lnTo>
                <a:lnTo>
                  <a:pt x="1461516" y="219456"/>
                </a:lnTo>
                <a:lnTo>
                  <a:pt x="1462706" y="229219"/>
                </a:lnTo>
                <a:lnTo>
                  <a:pt x="1466469" y="235839"/>
                </a:lnTo>
                <a:lnTo>
                  <a:pt x="1473088" y="239601"/>
                </a:lnTo>
                <a:lnTo>
                  <a:pt x="1482852" y="240792"/>
                </a:lnTo>
                <a:lnTo>
                  <a:pt x="1586484" y="240792"/>
                </a:lnTo>
                <a:lnTo>
                  <a:pt x="1589532" y="289560"/>
                </a:lnTo>
                <a:lnTo>
                  <a:pt x="1559052" y="292203"/>
                </a:lnTo>
                <a:lnTo>
                  <a:pt x="1527429" y="293560"/>
                </a:lnTo>
                <a:lnTo>
                  <a:pt x="1495234" y="294060"/>
                </a:lnTo>
                <a:lnTo>
                  <a:pt x="1463040" y="294132"/>
                </a:lnTo>
                <a:close/>
              </a:path>
              <a:path w="1590040" h="299085">
                <a:moveTo>
                  <a:pt x="1161288" y="292608"/>
                </a:moveTo>
                <a:lnTo>
                  <a:pt x="1094232" y="292608"/>
                </a:lnTo>
                <a:lnTo>
                  <a:pt x="1179576" y="15240"/>
                </a:lnTo>
                <a:lnTo>
                  <a:pt x="1182933" y="8120"/>
                </a:lnTo>
                <a:lnTo>
                  <a:pt x="1188148" y="2857"/>
                </a:lnTo>
                <a:lnTo>
                  <a:pt x="1193968" y="0"/>
                </a:lnTo>
                <a:lnTo>
                  <a:pt x="1273388" y="0"/>
                </a:lnTo>
                <a:lnTo>
                  <a:pt x="1279207" y="2857"/>
                </a:lnTo>
                <a:lnTo>
                  <a:pt x="1284422" y="8120"/>
                </a:lnTo>
                <a:lnTo>
                  <a:pt x="1287780" y="15240"/>
                </a:lnTo>
                <a:lnTo>
                  <a:pt x="1297627" y="47244"/>
                </a:lnTo>
                <a:lnTo>
                  <a:pt x="1228344" y="47244"/>
                </a:lnTo>
                <a:lnTo>
                  <a:pt x="1226319" y="54102"/>
                </a:lnTo>
                <a:lnTo>
                  <a:pt x="1224724" y="60960"/>
                </a:lnTo>
                <a:lnTo>
                  <a:pt x="1223414" y="67818"/>
                </a:lnTo>
                <a:lnTo>
                  <a:pt x="1222248" y="74676"/>
                </a:lnTo>
                <a:lnTo>
                  <a:pt x="1196340" y="166116"/>
                </a:lnTo>
                <a:lnTo>
                  <a:pt x="1334203" y="166116"/>
                </a:lnTo>
                <a:lnTo>
                  <a:pt x="1349677" y="216408"/>
                </a:lnTo>
                <a:lnTo>
                  <a:pt x="1182624" y="216408"/>
                </a:lnTo>
                <a:lnTo>
                  <a:pt x="1161288" y="292608"/>
                </a:lnTo>
                <a:close/>
              </a:path>
              <a:path w="1590040" h="299085">
                <a:moveTo>
                  <a:pt x="1334203" y="166116"/>
                </a:moveTo>
                <a:lnTo>
                  <a:pt x="1271016" y="166116"/>
                </a:lnTo>
                <a:lnTo>
                  <a:pt x="1246632" y="74676"/>
                </a:lnTo>
                <a:lnTo>
                  <a:pt x="1244369" y="67818"/>
                </a:lnTo>
                <a:lnTo>
                  <a:pt x="1242250" y="60960"/>
                </a:lnTo>
                <a:lnTo>
                  <a:pt x="1240416" y="54102"/>
                </a:lnTo>
                <a:lnTo>
                  <a:pt x="1239012" y="47244"/>
                </a:lnTo>
                <a:lnTo>
                  <a:pt x="1297627" y="47244"/>
                </a:lnTo>
                <a:lnTo>
                  <a:pt x="1334203" y="166116"/>
                </a:lnTo>
                <a:close/>
              </a:path>
              <a:path w="1590040" h="299085">
                <a:moveTo>
                  <a:pt x="1373124" y="292608"/>
                </a:moveTo>
                <a:lnTo>
                  <a:pt x="1307592" y="292608"/>
                </a:lnTo>
                <a:lnTo>
                  <a:pt x="1284732" y="216408"/>
                </a:lnTo>
                <a:lnTo>
                  <a:pt x="1349677" y="216408"/>
                </a:lnTo>
                <a:lnTo>
                  <a:pt x="1373124" y="292608"/>
                </a:lnTo>
                <a:close/>
              </a:path>
              <a:path w="1590040" h="299085">
                <a:moveTo>
                  <a:pt x="893064" y="292608"/>
                </a:moveTo>
                <a:lnTo>
                  <a:pt x="829056" y="292608"/>
                </a:lnTo>
                <a:lnTo>
                  <a:pt x="829056" y="0"/>
                </a:lnTo>
                <a:lnTo>
                  <a:pt x="993698" y="0"/>
                </a:lnTo>
                <a:lnTo>
                  <a:pt x="1026604" y="12954"/>
                </a:lnTo>
                <a:lnTo>
                  <a:pt x="1046630" y="39147"/>
                </a:lnTo>
                <a:lnTo>
                  <a:pt x="1047413" y="44196"/>
                </a:lnTo>
                <a:lnTo>
                  <a:pt x="941832" y="44196"/>
                </a:lnTo>
                <a:lnTo>
                  <a:pt x="893064" y="45720"/>
                </a:lnTo>
                <a:lnTo>
                  <a:pt x="893064" y="128016"/>
                </a:lnTo>
                <a:lnTo>
                  <a:pt x="1041827" y="128016"/>
                </a:lnTo>
                <a:lnTo>
                  <a:pt x="1040130" y="131826"/>
                </a:lnTo>
                <a:lnTo>
                  <a:pt x="1022223" y="147209"/>
                </a:lnTo>
                <a:lnTo>
                  <a:pt x="995172" y="155448"/>
                </a:lnTo>
                <a:lnTo>
                  <a:pt x="995172" y="156972"/>
                </a:lnTo>
                <a:lnTo>
                  <a:pt x="1007197" y="160877"/>
                </a:lnTo>
                <a:lnTo>
                  <a:pt x="1019365" y="168783"/>
                </a:lnTo>
                <a:lnTo>
                  <a:pt x="1025950" y="176784"/>
                </a:lnTo>
                <a:lnTo>
                  <a:pt x="893064" y="176784"/>
                </a:lnTo>
                <a:lnTo>
                  <a:pt x="893064" y="292608"/>
                </a:lnTo>
                <a:close/>
              </a:path>
              <a:path w="1590040" h="299085">
                <a:moveTo>
                  <a:pt x="1041827" y="128016"/>
                </a:moveTo>
                <a:lnTo>
                  <a:pt x="941832" y="128016"/>
                </a:lnTo>
                <a:lnTo>
                  <a:pt x="962882" y="126087"/>
                </a:lnTo>
                <a:lnTo>
                  <a:pt x="976503" y="119443"/>
                </a:lnTo>
                <a:lnTo>
                  <a:pt x="983837" y="106799"/>
                </a:lnTo>
                <a:lnTo>
                  <a:pt x="986028" y="86868"/>
                </a:lnTo>
                <a:lnTo>
                  <a:pt x="983837" y="66056"/>
                </a:lnTo>
                <a:lnTo>
                  <a:pt x="976503" y="52959"/>
                </a:lnTo>
                <a:lnTo>
                  <a:pt x="962882" y="46148"/>
                </a:lnTo>
                <a:lnTo>
                  <a:pt x="941832" y="44196"/>
                </a:lnTo>
                <a:lnTo>
                  <a:pt x="1047413" y="44196"/>
                </a:lnTo>
                <a:lnTo>
                  <a:pt x="1053084" y="80772"/>
                </a:lnTo>
                <a:lnTo>
                  <a:pt x="1050036" y="109585"/>
                </a:lnTo>
                <a:lnTo>
                  <a:pt x="1041827" y="128016"/>
                </a:lnTo>
                <a:close/>
              </a:path>
              <a:path w="1590040" h="299085">
                <a:moveTo>
                  <a:pt x="1063752" y="292608"/>
                </a:moveTo>
                <a:lnTo>
                  <a:pt x="993648" y="292608"/>
                </a:lnTo>
                <a:lnTo>
                  <a:pt x="972312" y="202692"/>
                </a:lnTo>
                <a:lnTo>
                  <a:pt x="967097" y="191166"/>
                </a:lnTo>
                <a:lnTo>
                  <a:pt x="960310" y="183642"/>
                </a:lnTo>
                <a:lnTo>
                  <a:pt x="951523" y="179546"/>
                </a:lnTo>
                <a:lnTo>
                  <a:pt x="940308" y="178308"/>
                </a:lnTo>
                <a:lnTo>
                  <a:pt x="893064" y="176784"/>
                </a:lnTo>
                <a:lnTo>
                  <a:pt x="1025950" y="176784"/>
                </a:lnTo>
                <a:lnTo>
                  <a:pt x="1030104" y="181832"/>
                </a:lnTo>
                <a:lnTo>
                  <a:pt x="1037844" y="201168"/>
                </a:lnTo>
                <a:lnTo>
                  <a:pt x="1063752" y="292608"/>
                </a:lnTo>
                <a:close/>
              </a:path>
              <a:path w="1590040" h="299085">
                <a:moveTo>
                  <a:pt x="605028" y="292608"/>
                </a:moveTo>
                <a:lnTo>
                  <a:pt x="542544" y="292608"/>
                </a:lnTo>
                <a:lnTo>
                  <a:pt x="542544" y="21336"/>
                </a:lnTo>
                <a:lnTo>
                  <a:pt x="544210" y="11334"/>
                </a:lnTo>
                <a:lnTo>
                  <a:pt x="549021" y="4191"/>
                </a:lnTo>
                <a:lnTo>
                  <a:pt x="556518" y="0"/>
                </a:lnTo>
                <a:lnTo>
                  <a:pt x="616207" y="0"/>
                </a:lnTo>
                <a:lnTo>
                  <a:pt x="622363" y="3238"/>
                </a:lnTo>
                <a:lnTo>
                  <a:pt x="627768" y="9406"/>
                </a:lnTo>
                <a:lnTo>
                  <a:pt x="632460" y="18288"/>
                </a:lnTo>
                <a:lnTo>
                  <a:pt x="659130" y="71628"/>
                </a:lnTo>
                <a:lnTo>
                  <a:pt x="603504" y="71628"/>
                </a:lnTo>
                <a:lnTo>
                  <a:pt x="604385" y="83058"/>
                </a:lnTo>
                <a:lnTo>
                  <a:pt x="604837" y="94488"/>
                </a:lnTo>
                <a:lnTo>
                  <a:pt x="605004" y="105918"/>
                </a:lnTo>
                <a:lnTo>
                  <a:pt x="605028" y="292608"/>
                </a:lnTo>
                <a:close/>
              </a:path>
              <a:path w="1590040" h="299085">
                <a:moveTo>
                  <a:pt x="794004" y="217932"/>
                </a:moveTo>
                <a:lnTo>
                  <a:pt x="734568" y="217932"/>
                </a:lnTo>
                <a:lnTo>
                  <a:pt x="733680" y="205192"/>
                </a:lnTo>
                <a:lnTo>
                  <a:pt x="733231" y="192595"/>
                </a:lnTo>
                <a:lnTo>
                  <a:pt x="733076" y="180856"/>
                </a:lnTo>
                <a:lnTo>
                  <a:pt x="733044" y="0"/>
                </a:lnTo>
                <a:lnTo>
                  <a:pt x="794004" y="0"/>
                </a:lnTo>
                <a:lnTo>
                  <a:pt x="794004" y="217932"/>
                </a:lnTo>
                <a:close/>
              </a:path>
              <a:path w="1590040" h="299085">
                <a:moveTo>
                  <a:pt x="771144" y="292608"/>
                </a:moveTo>
                <a:lnTo>
                  <a:pt x="729996" y="292608"/>
                </a:lnTo>
                <a:lnTo>
                  <a:pt x="721018" y="291465"/>
                </a:lnTo>
                <a:lnTo>
                  <a:pt x="714184" y="288036"/>
                </a:lnTo>
                <a:lnTo>
                  <a:pt x="708779" y="282321"/>
                </a:lnTo>
                <a:lnTo>
                  <a:pt x="704088" y="274320"/>
                </a:lnTo>
                <a:lnTo>
                  <a:pt x="626364" y="117348"/>
                </a:lnTo>
                <a:lnTo>
                  <a:pt x="620696" y="106346"/>
                </a:lnTo>
                <a:lnTo>
                  <a:pt x="615315" y="94488"/>
                </a:lnTo>
                <a:lnTo>
                  <a:pt x="610504" y="82629"/>
                </a:lnTo>
                <a:lnTo>
                  <a:pt x="606552" y="71628"/>
                </a:lnTo>
                <a:lnTo>
                  <a:pt x="659130" y="71628"/>
                </a:lnTo>
                <a:lnTo>
                  <a:pt x="708660" y="170688"/>
                </a:lnTo>
                <a:lnTo>
                  <a:pt x="725013" y="205359"/>
                </a:lnTo>
                <a:lnTo>
                  <a:pt x="729996" y="217932"/>
                </a:lnTo>
                <a:lnTo>
                  <a:pt x="794004" y="217932"/>
                </a:lnTo>
                <a:lnTo>
                  <a:pt x="794004" y="269748"/>
                </a:lnTo>
                <a:lnTo>
                  <a:pt x="792575" y="279749"/>
                </a:lnTo>
                <a:lnTo>
                  <a:pt x="788289" y="286893"/>
                </a:lnTo>
                <a:lnTo>
                  <a:pt x="781145" y="291179"/>
                </a:lnTo>
                <a:lnTo>
                  <a:pt x="771144" y="292608"/>
                </a:lnTo>
                <a:close/>
              </a:path>
              <a:path w="1590040" h="299085">
                <a:moveTo>
                  <a:pt x="300228" y="292608"/>
                </a:moveTo>
                <a:lnTo>
                  <a:pt x="233171" y="292608"/>
                </a:lnTo>
                <a:lnTo>
                  <a:pt x="318516" y="15240"/>
                </a:lnTo>
                <a:lnTo>
                  <a:pt x="321873" y="8120"/>
                </a:lnTo>
                <a:lnTo>
                  <a:pt x="327088" y="2857"/>
                </a:lnTo>
                <a:lnTo>
                  <a:pt x="332908" y="0"/>
                </a:lnTo>
                <a:lnTo>
                  <a:pt x="412962" y="0"/>
                </a:lnTo>
                <a:lnTo>
                  <a:pt x="418719" y="2857"/>
                </a:lnTo>
                <a:lnTo>
                  <a:pt x="423576" y="8120"/>
                </a:lnTo>
                <a:lnTo>
                  <a:pt x="426720" y="15240"/>
                </a:lnTo>
                <a:lnTo>
                  <a:pt x="436743" y="47244"/>
                </a:lnTo>
                <a:lnTo>
                  <a:pt x="367284" y="47244"/>
                </a:lnTo>
                <a:lnTo>
                  <a:pt x="365259" y="54102"/>
                </a:lnTo>
                <a:lnTo>
                  <a:pt x="363664" y="60960"/>
                </a:lnTo>
                <a:lnTo>
                  <a:pt x="362354" y="67818"/>
                </a:lnTo>
                <a:lnTo>
                  <a:pt x="361188" y="74676"/>
                </a:lnTo>
                <a:lnTo>
                  <a:pt x="335280" y="166116"/>
                </a:lnTo>
                <a:lnTo>
                  <a:pt x="473972" y="166116"/>
                </a:lnTo>
                <a:lnTo>
                  <a:pt x="489723" y="216408"/>
                </a:lnTo>
                <a:lnTo>
                  <a:pt x="321564" y="216408"/>
                </a:lnTo>
                <a:lnTo>
                  <a:pt x="300228" y="292608"/>
                </a:lnTo>
                <a:close/>
              </a:path>
              <a:path w="1590040" h="299085">
                <a:moveTo>
                  <a:pt x="473972" y="166116"/>
                </a:moveTo>
                <a:lnTo>
                  <a:pt x="409956" y="166116"/>
                </a:lnTo>
                <a:lnTo>
                  <a:pt x="384048" y="74676"/>
                </a:lnTo>
                <a:lnTo>
                  <a:pt x="379476" y="47244"/>
                </a:lnTo>
                <a:lnTo>
                  <a:pt x="436743" y="47244"/>
                </a:lnTo>
                <a:lnTo>
                  <a:pt x="473972" y="166116"/>
                </a:lnTo>
                <a:close/>
              </a:path>
              <a:path w="1590040" h="299085">
                <a:moveTo>
                  <a:pt x="513588" y="292608"/>
                </a:moveTo>
                <a:lnTo>
                  <a:pt x="445008" y="292608"/>
                </a:lnTo>
                <a:lnTo>
                  <a:pt x="423672" y="216408"/>
                </a:lnTo>
                <a:lnTo>
                  <a:pt x="489723" y="216408"/>
                </a:lnTo>
                <a:lnTo>
                  <a:pt x="513588" y="292608"/>
                </a:lnTo>
                <a:close/>
              </a:path>
              <a:path w="1590040" h="299085">
                <a:moveTo>
                  <a:pt x="212366" y="242316"/>
                </a:moveTo>
                <a:lnTo>
                  <a:pt x="105156" y="242316"/>
                </a:lnTo>
                <a:lnTo>
                  <a:pt x="126849" y="241220"/>
                </a:lnTo>
                <a:lnTo>
                  <a:pt x="140398" y="236982"/>
                </a:lnTo>
                <a:lnTo>
                  <a:pt x="147375" y="228171"/>
                </a:lnTo>
                <a:lnTo>
                  <a:pt x="149352" y="213360"/>
                </a:lnTo>
                <a:lnTo>
                  <a:pt x="147828" y="200858"/>
                </a:lnTo>
                <a:lnTo>
                  <a:pt x="142875" y="192214"/>
                </a:lnTo>
                <a:lnTo>
                  <a:pt x="133921" y="186142"/>
                </a:lnTo>
                <a:lnTo>
                  <a:pt x="60960" y="160020"/>
                </a:lnTo>
                <a:lnTo>
                  <a:pt x="32789" y="146256"/>
                </a:lnTo>
                <a:lnTo>
                  <a:pt x="13906" y="127635"/>
                </a:lnTo>
                <a:lnTo>
                  <a:pt x="3309" y="103870"/>
                </a:lnTo>
                <a:lnTo>
                  <a:pt x="0" y="74676"/>
                </a:lnTo>
                <a:lnTo>
                  <a:pt x="6191" y="33766"/>
                </a:lnTo>
                <a:lnTo>
                  <a:pt x="25527" y="9144"/>
                </a:lnTo>
                <a:lnTo>
                  <a:pt x="51043" y="0"/>
                </a:lnTo>
                <a:lnTo>
                  <a:pt x="185323" y="0"/>
                </a:lnTo>
                <a:lnTo>
                  <a:pt x="205740" y="4572"/>
                </a:lnTo>
                <a:lnTo>
                  <a:pt x="201325" y="47244"/>
                </a:lnTo>
                <a:lnTo>
                  <a:pt x="108204" y="47244"/>
                </a:lnTo>
                <a:lnTo>
                  <a:pt x="88034" y="47887"/>
                </a:lnTo>
                <a:lnTo>
                  <a:pt x="74866" y="51244"/>
                </a:lnTo>
                <a:lnTo>
                  <a:pt x="67698" y="59459"/>
                </a:lnTo>
                <a:lnTo>
                  <a:pt x="65532" y="74676"/>
                </a:lnTo>
                <a:lnTo>
                  <a:pt x="67079" y="87201"/>
                </a:lnTo>
                <a:lnTo>
                  <a:pt x="72199" y="96012"/>
                </a:lnTo>
                <a:lnTo>
                  <a:pt x="81605" y="102536"/>
                </a:lnTo>
                <a:lnTo>
                  <a:pt x="96012" y="108204"/>
                </a:lnTo>
                <a:lnTo>
                  <a:pt x="152400" y="126492"/>
                </a:lnTo>
                <a:lnTo>
                  <a:pt x="182975" y="141136"/>
                </a:lnTo>
                <a:lnTo>
                  <a:pt x="202691" y="160210"/>
                </a:lnTo>
                <a:lnTo>
                  <a:pt x="213264" y="184142"/>
                </a:lnTo>
                <a:lnTo>
                  <a:pt x="216408" y="213360"/>
                </a:lnTo>
                <a:lnTo>
                  <a:pt x="212366" y="242316"/>
                </a:lnTo>
                <a:close/>
              </a:path>
              <a:path w="1590040" h="299085">
                <a:moveTo>
                  <a:pt x="201167" y="48768"/>
                </a:moveTo>
                <a:lnTo>
                  <a:pt x="180855" y="48530"/>
                </a:lnTo>
                <a:lnTo>
                  <a:pt x="132802" y="47482"/>
                </a:lnTo>
                <a:lnTo>
                  <a:pt x="108204" y="47244"/>
                </a:lnTo>
                <a:lnTo>
                  <a:pt x="201325" y="47244"/>
                </a:lnTo>
                <a:lnTo>
                  <a:pt x="201167" y="48768"/>
                </a:lnTo>
                <a:close/>
              </a:path>
              <a:path w="1590040" h="299085">
                <a:moveTo>
                  <a:pt x="105156" y="298704"/>
                </a:moveTo>
                <a:lnTo>
                  <a:pt x="87272" y="298323"/>
                </a:lnTo>
                <a:lnTo>
                  <a:pt x="63817" y="296799"/>
                </a:lnTo>
                <a:lnTo>
                  <a:pt x="35504" y="293560"/>
                </a:lnTo>
                <a:lnTo>
                  <a:pt x="3048" y="288036"/>
                </a:lnTo>
                <a:lnTo>
                  <a:pt x="7620" y="240792"/>
                </a:lnTo>
                <a:lnTo>
                  <a:pt x="69532" y="242125"/>
                </a:lnTo>
                <a:lnTo>
                  <a:pt x="212366" y="242316"/>
                </a:lnTo>
                <a:lnTo>
                  <a:pt x="210597" y="254984"/>
                </a:lnTo>
                <a:lnTo>
                  <a:pt x="191643" y="281178"/>
                </a:lnTo>
                <a:lnTo>
                  <a:pt x="157257" y="294798"/>
                </a:lnTo>
                <a:lnTo>
                  <a:pt x="105156" y="298704"/>
                </a:lnTo>
                <a:close/>
              </a:path>
            </a:pathLst>
          </a:custGeom>
          <a:solidFill>
            <a:srgbClr val="FDFDFD"/>
          </a:solidFill>
        </p:spPr>
        <p:txBody>
          <a:bodyPr wrap="square" lIns="0" tIns="0" rIns="0" bIns="0" rtlCol="0"/>
          <a:lstStyle/>
          <a:p>
            <a:endParaRPr/>
          </a:p>
        </p:txBody>
      </p:sp>
      <p:sp>
        <p:nvSpPr>
          <p:cNvPr id="11" name="object 11"/>
          <p:cNvSpPr/>
          <p:nvPr/>
        </p:nvSpPr>
        <p:spPr>
          <a:xfrm>
            <a:off x="701040" y="7053072"/>
            <a:ext cx="2200655" cy="7315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700556" y="6758218"/>
            <a:ext cx="180340" cy="194310"/>
          </a:xfrm>
          <a:prstGeom prst="rect">
            <a:avLst/>
          </a:prstGeom>
        </p:spPr>
        <p:txBody>
          <a:bodyPr vert="horz" wrap="square" lIns="0" tIns="0" rIns="0" bIns="0" rtlCol="0">
            <a:spAutoFit/>
          </a:bodyPr>
          <a:lstStyle/>
          <a:p>
            <a:pPr marL="12700">
              <a:lnSpc>
                <a:spcPts val="1410"/>
              </a:lnSpc>
            </a:pPr>
            <a:r>
              <a:rPr sz="1200" spc="5" dirty="0">
                <a:solidFill>
                  <a:srgbClr val="FFFFFF"/>
                </a:solidFill>
                <a:latin typeface="Times New Roman"/>
                <a:cs typeface="Times New Roman"/>
              </a:rPr>
              <a:t>41</a:t>
            </a:r>
            <a:endParaRPr sz="1200">
              <a:latin typeface="Times New Roman"/>
              <a:cs typeface="Times New Roman"/>
            </a:endParaRPr>
          </a:p>
        </p:txBody>
      </p:sp>
      <p:sp>
        <p:nvSpPr>
          <p:cNvPr id="13" name="object 13"/>
          <p:cNvSpPr txBox="1"/>
          <p:nvPr/>
        </p:nvSpPr>
        <p:spPr>
          <a:xfrm>
            <a:off x="2434872" y="3664344"/>
            <a:ext cx="5188656"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chemeClr val="bg1"/>
                </a:solidFill>
                <a:latin typeface="Arial" panose="020B0604020202020204" pitchFamily="34" charset="0"/>
                <a:cs typeface="Arial" panose="020B0604020202020204" pitchFamily="34" charset="0"/>
              </a:rPr>
              <a:t>PART C3:	SCOPE  OF  WORK</a:t>
            </a:r>
            <a:endParaRPr sz="2800" b="1" dirty="0">
              <a:solidFill>
                <a:schemeClr val="bg1"/>
              </a:solidFill>
              <a:latin typeface="Arial" panose="020B0604020202020204" pitchFamily="34" charset="0"/>
              <a:cs typeface="Arial" panose="020B0604020202020204" pitchFamily="34" charset="0"/>
            </a:endParaRPr>
          </a:p>
        </p:txBody>
      </p:sp>
      <p:pic>
        <p:nvPicPr>
          <p:cNvPr id="17" name="Picture 16" descr="Logo, company name&#10;&#10;Description automatically generated">
            <a:extLst>
              <a:ext uri="{FF2B5EF4-FFF2-40B4-BE49-F238E27FC236}">
                <a16:creationId xmlns:a16="http://schemas.microsoft.com/office/drawing/2014/main" id="{D5A0CE5B-0652-7F60-969E-037566D01569}"/>
              </a:ext>
            </a:extLst>
          </p:cNvPr>
          <p:cNvPicPr>
            <a:picLocks noChangeAspect="1"/>
          </p:cNvPicPr>
          <p:nvPr/>
        </p:nvPicPr>
        <p:blipFill rotWithShape="1">
          <a:blip r:embed="rId5">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extLst>
      <p:ext uri="{BB962C8B-B14F-4D97-AF65-F5344CB8AC3E}">
        <p14:creationId xmlns:p14="http://schemas.microsoft.com/office/powerpoint/2010/main" val="106078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C3: SCOPE OF WORKS</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433E127-BB2A-87FD-A5AB-9753DCB3ABCC}"/>
              </a:ext>
            </a:extLst>
          </p:cNvPr>
          <p:cNvSpPr txBox="1"/>
          <p:nvPr/>
        </p:nvSpPr>
        <p:spPr>
          <a:xfrm>
            <a:off x="381000" y="2133600"/>
            <a:ext cx="9550400" cy="5262979"/>
          </a:xfrm>
          <a:prstGeom prst="rect">
            <a:avLst/>
          </a:prstGeom>
          <a:noFill/>
        </p:spPr>
        <p:txBody>
          <a:bodyPr wrap="square" rtlCol="0">
            <a:spAutoFit/>
          </a:bodyPr>
          <a:lstStyle/>
          <a:p>
            <a:r>
              <a:rPr lang="en-US" sz="1600" b="1" u="sng" dirty="0">
                <a:solidFill>
                  <a:prstClr val="black"/>
                </a:solidFill>
                <a:latin typeface="Arial" panose="020B0604020202020204" pitchFamily="34" charset="0"/>
                <a:cs typeface="Arial" panose="020B0604020202020204" pitchFamily="34" charset="0"/>
              </a:rPr>
              <a:t>BACKGROUND</a:t>
            </a:r>
          </a:p>
          <a:p>
            <a:r>
              <a:rPr lang="en-US" sz="1600" dirty="0">
                <a:solidFill>
                  <a:prstClr val="black"/>
                </a:solidFill>
                <a:latin typeface="Arial" panose="020B0604020202020204" pitchFamily="34" charset="0"/>
                <a:cs typeface="Arial" panose="020B0604020202020204" pitchFamily="34" charset="0"/>
              </a:rPr>
              <a:t>The South African National Roads Agency SOC Limited (SANRAL) is undertaking the conceptual and</a:t>
            </a:r>
          </a:p>
          <a:p>
            <a:r>
              <a:rPr lang="en-US" sz="1600" dirty="0">
                <a:solidFill>
                  <a:prstClr val="black"/>
                </a:solidFill>
                <a:latin typeface="Arial" panose="020B0604020202020204" pitchFamily="34" charset="0"/>
                <a:cs typeface="Arial" panose="020B0604020202020204" pitchFamily="34" charset="0"/>
              </a:rPr>
              <a:t>preliminary design of the upgrading of National Route 3 Sections 3 and 4, from Chota Motala Interchange (Km 12.86) To </a:t>
            </a:r>
            <a:r>
              <a:rPr lang="en-US" sz="1600" dirty="0" err="1">
                <a:solidFill>
                  <a:prstClr val="black"/>
                </a:solidFill>
                <a:latin typeface="Arial" panose="020B0604020202020204" pitchFamily="34" charset="0"/>
                <a:cs typeface="Arial" panose="020B0604020202020204" pitchFamily="34" charset="0"/>
              </a:rPr>
              <a:t>Cedara</a:t>
            </a:r>
            <a:r>
              <a:rPr lang="en-US" sz="1600" dirty="0">
                <a:solidFill>
                  <a:prstClr val="black"/>
                </a:solidFill>
                <a:latin typeface="Arial" panose="020B0604020202020204" pitchFamily="34" charset="0"/>
                <a:cs typeface="Arial" panose="020B0604020202020204" pitchFamily="34" charset="0"/>
              </a:rPr>
              <a:t> (Km 1.6). As part of the upgrading, a bypass route has been proposed to provide an alternative route which will allow vehicles to travel at a safe and efficient speed on the freeway.</a:t>
            </a:r>
          </a:p>
          <a:p>
            <a:endParaRPr lang="en-US" sz="1600" dirty="0">
              <a:solidFill>
                <a:prstClr val="black"/>
              </a:solidFill>
              <a:latin typeface="Arial" panose="020B0604020202020204" pitchFamily="34" charset="0"/>
              <a:cs typeface="Arial" panose="020B0604020202020204" pitchFamily="34" charset="0"/>
            </a:endParaRPr>
          </a:p>
          <a:p>
            <a:r>
              <a:rPr lang="en-US" sz="1600" u="sng" dirty="0">
                <a:solidFill>
                  <a:prstClr val="black"/>
                </a:solidFill>
                <a:latin typeface="Arial" panose="020B0604020202020204" pitchFamily="34" charset="0"/>
                <a:cs typeface="Arial" panose="020B0604020202020204" pitchFamily="34" charset="0"/>
              </a:rPr>
              <a:t>Proposed Bypass Routes: Route 12 and Route 13</a:t>
            </a:r>
          </a:p>
          <a:p>
            <a:r>
              <a:rPr lang="en-US" sz="1600" dirty="0">
                <a:solidFill>
                  <a:prstClr val="black"/>
                </a:solidFill>
                <a:latin typeface="Arial" panose="020B0604020202020204" pitchFamily="34" charset="0"/>
                <a:cs typeface="Arial" panose="020B0604020202020204" pitchFamily="34" charset="0"/>
              </a:rPr>
              <a:t>Option 12 starts at km 18.44 at the N3 Chota Motala Road Interchange which leaves the N3 climbing and deviating slightly to the right immediately past the interchange and turning further right, skirting the southern boundary of Woodlands Township and continues further uphill to the eastern side of the Pietermaritzburg basin whilst climbing the escarpment to Hilton. The route ties back into the existing N3 alignment at 0.4 km after the Hilton Interchange and ends at the N3 Section 4 at the </a:t>
            </a:r>
            <a:r>
              <a:rPr lang="en-US" sz="1600" dirty="0" err="1">
                <a:solidFill>
                  <a:prstClr val="black"/>
                </a:solidFill>
                <a:latin typeface="Arial" panose="020B0604020202020204" pitchFamily="34" charset="0"/>
                <a:cs typeface="Arial" panose="020B0604020202020204" pitchFamily="34" charset="0"/>
              </a:rPr>
              <a:t>Cedara</a:t>
            </a:r>
            <a:r>
              <a:rPr lang="en-US" sz="1600" dirty="0">
                <a:solidFill>
                  <a:prstClr val="black"/>
                </a:solidFill>
                <a:latin typeface="Arial" panose="020B0604020202020204" pitchFamily="34" charset="0"/>
                <a:cs typeface="Arial" panose="020B0604020202020204" pitchFamily="34" charset="0"/>
              </a:rPr>
              <a:t> Interchange common end point. The length of this route from Chota Motala Interchange to </a:t>
            </a:r>
            <a:r>
              <a:rPr lang="en-US" sz="1600" dirty="0" err="1">
                <a:solidFill>
                  <a:prstClr val="black"/>
                </a:solidFill>
                <a:latin typeface="Arial" panose="020B0604020202020204" pitchFamily="34" charset="0"/>
                <a:cs typeface="Arial" panose="020B0604020202020204" pitchFamily="34" charset="0"/>
              </a:rPr>
              <a:t>Cedara</a:t>
            </a:r>
            <a:r>
              <a:rPr lang="en-US" sz="1600" dirty="0">
                <a:solidFill>
                  <a:prstClr val="black"/>
                </a:solidFill>
                <a:latin typeface="Arial" panose="020B0604020202020204" pitchFamily="34" charset="0"/>
                <a:cs typeface="Arial" panose="020B0604020202020204" pitchFamily="34" charset="0"/>
              </a:rPr>
              <a:t> Interchange is 16.14 km and entails the upgrading of the existing N3 formation (2.04 km) and widening to accommodate additional lanes and the rerouting (14.10 km) of Town Hill portion via the eastern valley slopes of the Pietermaritzburg Basin.</a:t>
            </a:r>
          </a:p>
          <a:p>
            <a:endParaRPr lang="en-US" sz="1600" dirty="0">
              <a:solidFill>
                <a:prstClr val="black"/>
              </a:solidFill>
              <a:latin typeface="Arial" panose="020B0604020202020204" pitchFamily="34" charset="0"/>
              <a:cs typeface="Arial" panose="020B0604020202020204" pitchFamily="34" charset="0"/>
            </a:endParaRPr>
          </a:p>
          <a:p>
            <a:r>
              <a:rPr lang="en-US" sz="1600" dirty="0">
                <a:solidFill>
                  <a:prstClr val="black"/>
                </a:solidFill>
                <a:latin typeface="Arial" panose="020B0604020202020204" pitchFamily="34" charset="0"/>
                <a:cs typeface="Arial" panose="020B0604020202020204" pitchFamily="34" charset="0"/>
              </a:rPr>
              <a:t>Option 13 follows the same alignment as Option 12, except this route diverges to the left at km 8.0 and</a:t>
            </a:r>
          </a:p>
          <a:p>
            <a:r>
              <a:rPr lang="en-US" sz="1600" dirty="0">
                <a:solidFill>
                  <a:prstClr val="black"/>
                </a:solidFill>
                <a:latin typeface="Arial" panose="020B0604020202020204" pitchFamily="34" charset="0"/>
                <a:cs typeface="Arial" panose="020B0604020202020204" pitchFamily="34" charset="0"/>
              </a:rPr>
              <a:t>skirts the southwestern boundary of the Ferncliff Nature Reserve, then turns back to re-join the alignment of Option 12 at km 12.4 after the reserve, adding 0.4 km to the length of the route.</a:t>
            </a:r>
          </a:p>
        </p:txBody>
      </p:sp>
    </p:spTree>
    <p:extLst>
      <p:ext uri="{BB962C8B-B14F-4D97-AF65-F5344CB8AC3E}">
        <p14:creationId xmlns:p14="http://schemas.microsoft.com/office/powerpoint/2010/main" val="3532227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3391972"/>
            <a:ext cx="7086600" cy="997709"/>
          </a:xfrm>
          <a:prstGeom prst="rect">
            <a:avLst/>
          </a:prstGeom>
        </p:spPr>
        <p:txBody>
          <a:bodyPr vert="horz" wrap="square" lIns="0" tIns="12700" rIns="0" bIns="0" rtlCol="0">
            <a:spAutoFit/>
          </a:bodyPr>
          <a:lstStyle/>
          <a:p>
            <a:pPr marL="2558415" marR="5080" indent="-2356485">
              <a:lnSpc>
                <a:spcPct val="100000"/>
              </a:lnSpc>
              <a:spcBef>
                <a:spcPts val="100"/>
              </a:spcBef>
            </a:pPr>
            <a:r>
              <a:rPr b="1" dirty="0">
                <a:latin typeface="Arial" panose="020B0604020202020204" pitchFamily="34" charset="0"/>
                <a:cs typeface="Arial" panose="020B0604020202020204" pitchFamily="34" charset="0"/>
              </a:rPr>
              <a:t>TENDER NOTICE AND INVITATION TO  TENDER</a:t>
            </a:r>
          </a:p>
        </p:txBody>
      </p:sp>
      <p:sp>
        <p:nvSpPr>
          <p:cNvPr id="3" name="object 3"/>
          <p:cNvSpPr txBox="1"/>
          <p:nvPr/>
        </p:nvSpPr>
        <p:spPr>
          <a:xfrm>
            <a:off x="700556" y="6758218"/>
            <a:ext cx="102870" cy="194310"/>
          </a:xfrm>
          <a:prstGeom prst="rect">
            <a:avLst/>
          </a:prstGeom>
        </p:spPr>
        <p:txBody>
          <a:bodyPr vert="horz" wrap="square" lIns="0" tIns="0" rIns="0" bIns="0" rtlCol="0">
            <a:spAutoFit/>
          </a:bodyPr>
          <a:lstStyle/>
          <a:p>
            <a:pPr marL="12700">
              <a:lnSpc>
                <a:spcPts val="1410"/>
              </a:lnSpc>
            </a:pPr>
            <a:r>
              <a:rPr sz="1200" spc="5" dirty="0">
                <a:solidFill>
                  <a:srgbClr val="FFFFFF"/>
                </a:solidFill>
                <a:latin typeface="Times New Roman"/>
                <a:cs typeface="Times New Roman"/>
              </a:rPr>
              <a:t>3</a:t>
            </a:r>
            <a:endParaRPr sz="1200">
              <a:latin typeface="Times New Roman"/>
              <a:cs typeface="Times New Roman"/>
            </a:endParaRPr>
          </a:p>
        </p:txBody>
      </p:sp>
      <p:pic>
        <p:nvPicPr>
          <p:cNvPr id="6" name="Picture 5" descr="Logo, company name&#10;&#10;Description automatically generated">
            <a:extLst>
              <a:ext uri="{FF2B5EF4-FFF2-40B4-BE49-F238E27FC236}">
                <a16:creationId xmlns:a16="http://schemas.microsoft.com/office/drawing/2014/main" id="{693025AF-5C6E-F6E7-347D-D16204F54C05}"/>
              </a:ext>
            </a:extLst>
          </p:cNvPr>
          <p:cNvPicPr>
            <a:picLocks noChangeAspect="1"/>
          </p:cNvPicPr>
          <p:nvPr/>
        </p:nvPicPr>
        <p:blipFill rotWithShape="1">
          <a:blip r:embed="rId2">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8681F-3071-2473-5233-5D957D4B473E}"/>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C3: SCOPE OF WORKS</a:t>
            </a:r>
            <a:endParaRPr lang="en-ZA" sz="2800" b="1"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261B7FB7-0F53-E22F-09B5-47F28B140E1A}"/>
              </a:ext>
            </a:extLst>
          </p:cNvPr>
          <p:cNvGraphicFramePr>
            <a:graphicFrameLocks noGrp="1"/>
          </p:cNvGraphicFramePr>
          <p:nvPr>
            <p:extLst>
              <p:ext uri="{D42A27DB-BD31-4B8C-83A1-F6EECF244321}">
                <p14:modId xmlns:p14="http://schemas.microsoft.com/office/powerpoint/2010/main" val="3900810240"/>
              </p:ext>
            </p:extLst>
          </p:nvPr>
        </p:nvGraphicFramePr>
        <p:xfrm>
          <a:off x="815340" y="2231761"/>
          <a:ext cx="8427720" cy="4854839"/>
        </p:xfrm>
        <a:graphic>
          <a:graphicData uri="http://schemas.openxmlformats.org/drawingml/2006/table">
            <a:tbl>
              <a:tblPr firstRow="1" bandRow="1">
                <a:tableStyleId>{5C22544A-7EE6-4342-B048-85BDC9FD1C3A}</a:tableStyleId>
              </a:tblPr>
              <a:tblGrid>
                <a:gridCol w="4213860">
                  <a:extLst>
                    <a:ext uri="{9D8B030D-6E8A-4147-A177-3AD203B41FA5}">
                      <a16:colId xmlns:a16="http://schemas.microsoft.com/office/drawing/2014/main" val="2863273403"/>
                    </a:ext>
                  </a:extLst>
                </a:gridCol>
                <a:gridCol w="4213860">
                  <a:extLst>
                    <a:ext uri="{9D8B030D-6E8A-4147-A177-3AD203B41FA5}">
                      <a16:colId xmlns:a16="http://schemas.microsoft.com/office/drawing/2014/main" val="1644555197"/>
                    </a:ext>
                  </a:extLst>
                </a:gridCol>
              </a:tblGrid>
              <a:tr h="555052">
                <a:tc>
                  <a:txBody>
                    <a:bodyPr/>
                    <a:lstStyle/>
                    <a:p>
                      <a:pPr algn="ctr">
                        <a:lnSpc>
                          <a:spcPct val="150000"/>
                        </a:lnSpc>
                      </a:pPr>
                      <a:r>
                        <a:rPr lang="en-GB" sz="1800" b="1" dirty="0">
                          <a:latin typeface="Arial" panose="020B0604020202020204" pitchFamily="34" charset="0"/>
                          <a:cs typeface="Arial" panose="020B0604020202020204" pitchFamily="34" charset="0"/>
                        </a:rPr>
                        <a:t>Option 12 </a:t>
                      </a:r>
                      <a:endParaRPr lang="en-ZA" sz="1800" b="1" dirty="0">
                        <a:latin typeface="Arial" panose="020B0604020202020204" pitchFamily="34" charset="0"/>
                        <a:cs typeface="Arial" panose="020B0604020202020204" pitchFamily="34" charset="0"/>
                      </a:endParaRPr>
                    </a:p>
                  </a:txBody>
                  <a:tcPr>
                    <a:solidFill>
                      <a:schemeClr val="accent3"/>
                    </a:solidFill>
                  </a:tcPr>
                </a:tc>
                <a:tc>
                  <a:txBody>
                    <a:bodyPr/>
                    <a:lstStyle/>
                    <a:p>
                      <a:pPr algn="ctr">
                        <a:lnSpc>
                          <a:spcPct val="150000"/>
                        </a:lnSpc>
                      </a:pPr>
                      <a:r>
                        <a:rPr lang="en-GB" sz="1800" b="1" dirty="0">
                          <a:latin typeface="Arial" panose="020B0604020202020204" pitchFamily="34" charset="0"/>
                          <a:cs typeface="Arial" panose="020B0604020202020204" pitchFamily="34" charset="0"/>
                        </a:rPr>
                        <a:t>Option 13 </a:t>
                      </a:r>
                      <a:endParaRPr lang="en-ZA" sz="1800" b="1" dirty="0">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2633435046"/>
                  </a:ext>
                </a:extLst>
              </a:tr>
              <a:tr h="2723057">
                <a:tc>
                  <a:txBody>
                    <a:bodyPr/>
                    <a:lstStyle/>
                    <a:p>
                      <a:pPr marL="285750" indent="-285750" algn="l">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Start: </a:t>
                      </a:r>
                      <a:r>
                        <a:rPr lang="en-ZA" sz="1600" dirty="0">
                          <a:latin typeface="Arial" panose="020B0604020202020204" pitchFamily="34" charset="0"/>
                          <a:cs typeface="Arial" panose="020B0604020202020204" pitchFamily="34" charset="0"/>
                        </a:rPr>
                        <a:t>Chota Motala Interchange</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Deviates right past interchange</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Passes south of Woodlands Township</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Follows eastern slopes of Pietermaritzburg basin</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Climbs toward Hilton and rejoins N3</a:t>
                      </a:r>
                    </a:p>
                    <a:p>
                      <a:pPr marL="285750" indent="-285750" algn="l">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End: </a:t>
                      </a:r>
                      <a:r>
                        <a:rPr lang="en-ZA" sz="1600" dirty="0">
                          <a:latin typeface="Arial" panose="020B0604020202020204" pitchFamily="34" charset="0"/>
                          <a:cs typeface="Arial" panose="020B0604020202020204" pitchFamily="34" charset="0"/>
                        </a:rPr>
                        <a:t>Cedara Interchange</a:t>
                      </a:r>
                    </a:p>
                  </a:txBody>
                  <a:tcPr>
                    <a:solidFill>
                      <a:schemeClr val="accent3">
                        <a:lumMod val="40000"/>
                        <a:lumOff val="60000"/>
                      </a:schemeClr>
                    </a:solidFill>
                  </a:tcPr>
                </a:tc>
                <a:tc>
                  <a:txBody>
                    <a:bodyPr/>
                    <a:lstStyle/>
                    <a:p>
                      <a:pPr marL="285750" indent="-285750" algn="l">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Start: </a:t>
                      </a:r>
                      <a:r>
                        <a:rPr lang="en-ZA" sz="1600" dirty="0">
                          <a:latin typeface="Arial" panose="020B0604020202020204" pitchFamily="34" charset="0"/>
                          <a:cs typeface="Arial" panose="020B0604020202020204" pitchFamily="34" charset="0"/>
                        </a:rPr>
                        <a:t>Same as Option 12</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Follows same alignment initially</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Diverges at Km 8.0</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Skirts Ferncliff Nature Reserve</a:t>
                      </a:r>
                    </a:p>
                    <a:p>
                      <a:pPr marL="285750" indent="-285750" algn="l">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Rejoins Option 12 at Km 12.4</a:t>
                      </a:r>
                    </a:p>
                    <a:p>
                      <a:pPr marL="285750" indent="-285750" algn="l">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End: </a:t>
                      </a:r>
                      <a:r>
                        <a:rPr lang="en-ZA" sz="1600" dirty="0">
                          <a:latin typeface="Arial" panose="020B0604020202020204" pitchFamily="34" charset="0"/>
                          <a:cs typeface="Arial" panose="020B0604020202020204" pitchFamily="34" charset="0"/>
                        </a:rPr>
                        <a:t>Cedara Interchange</a:t>
                      </a:r>
                    </a:p>
                  </a:txBody>
                  <a:tcPr>
                    <a:solidFill>
                      <a:schemeClr val="accent3">
                        <a:lumMod val="40000"/>
                        <a:lumOff val="60000"/>
                      </a:schemeClr>
                    </a:solidFill>
                  </a:tcPr>
                </a:tc>
                <a:extLst>
                  <a:ext uri="{0D108BD9-81ED-4DB2-BD59-A6C34878D82A}">
                    <a16:rowId xmlns:a16="http://schemas.microsoft.com/office/drawing/2014/main" val="147078366"/>
                  </a:ext>
                </a:extLst>
              </a:tr>
              <a:tr h="1576730">
                <a:tc>
                  <a:txBody>
                    <a:bodyPr/>
                    <a:lstStyle/>
                    <a:p>
                      <a:pPr algn="l">
                        <a:lnSpc>
                          <a:spcPct val="150000"/>
                        </a:lnSpc>
                      </a:pPr>
                      <a:r>
                        <a:rPr lang="en-GB" sz="1600" b="1" dirty="0">
                          <a:latin typeface="Arial" panose="020B0604020202020204" pitchFamily="34" charset="0"/>
                          <a:cs typeface="Arial" panose="020B0604020202020204" pitchFamily="34" charset="0"/>
                        </a:rPr>
                        <a:t>Project Details:</a:t>
                      </a:r>
                    </a:p>
                    <a:p>
                      <a:pPr marL="285750" indent="-285750" algn="l">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Total Length: 16.14 km</a:t>
                      </a:r>
                    </a:p>
                    <a:p>
                      <a:pPr marL="285750" indent="-285750" algn="l">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Existing Upgrade: 2.04 km</a:t>
                      </a:r>
                    </a:p>
                    <a:p>
                      <a:pPr marL="285750" indent="-285750" algn="l">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New Route: 14.10 km</a:t>
                      </a:r>
                      <a:endParaRPr lang="en-ZA" sz="1600" dirty="0">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algn="l">
                        <a:lnSpc>
                          <a:spcPct val="150000"/>
                        </a:lnSpc>
                      </a:pPr>
                      <a:r>
                        <a:rPr lang="en-GB" sz="1600" b="1" dirty="0">
                          <a:latin typeface="Arial" panose="020B0604020202020204" pitchFamily="34" charset="0"/>
                          <a:cs typeface="Arial" panose="020B0604020202020204" pitchFamily="34" charset="0"/>
                        </a:rPr>
                        <a:t>Project Details:</a:t>
                      </a:r>
                    </a:p>
                    <a:p>
                      <a:pPr marL="285750" indent="-285750" algn="l">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Slightly longer route (~+0.4 km)</a:t>
                      </a:r>
                    </a:p>
                    <a:p>
                      <a:pPr marL="285750" indent="-285750" algn="l">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Similar structure with environmental deviation</a:t>
                      </a:r>
                      <a:endParaRPr lang="en-ZA" sz="1600" dirty="0">
                        <a:latin typeface="Arial" panose="020B0604020202020204" pitchFamily="34" charset="0"/>
                        <a:cs typeface="Arial" panose="020B0604020202020204" pitchFamily="34" charset="0"/>
                      </a:endParaRPr>
                    </a:p>
                  </a:txBody>
                  <a:tcPr>
                    <a:solidFill>
                      <a:schemeClr val="accent3">
                        <a:lumMod val="20000"/>
                        <a:lumOff val="80000"/>
                      </a:schemeClr>
                    </a:solidFill>
                  </a:tcPr>
                </a:tc>
                <a:extLst>
                  <a:ext uri="{0D108BD9-81ED-4DB2-BD59-A6C34878D82A}">
                    <a16:rowId xmlns:a16="http://schemas.microsoft.com/office/drawing/2014/main" val="635990823"/>
                  </a:ext>
                </a:extLst>
              </a:tr>
            </a:tbl>
          </a:graphicData>
        </a:graphic>
      </p:graphicFrame>
      <p:sp>
        <p:nvSpPr>
          <p:cNvPr id="5" name="TextBox 4">
            <a:extLst>
              <a:ext uri="{FF2B5EF4-FFF2-40B4-BE49-F238E27FC236}">
                <a16:creationId xmlns:a16="http://schemas.microsoft.com/office/drawing/2014/main" id="{C1EDB240-CF8D-3A58-E5C1-9ED19B520783}"/>
              </a:ext>
            </a:extLst>
          </p:cNvPr>
          <p:cNvSpPr txBox="1"/>
          <p:nvPr/>
        </p:nvSpPr>
        <p:spPr>
          <a:xfrm>
            <a:off x="819243" y="1600200"/>
            <a:ext cx="5943600" cy="456535"/>
          </a:xfrm>
          <a:prstGeom prst="rect">
            <a:avLst/>
          </a:prstGeom>
          <a:noFill/>
        </p:spPr>
        <p:txBody>
          <a:bodyPr wrap="square">
            <a:spAutoFit/>
          </a:bodyPr>
          <a:lstStyle/>
          <a:p>
            <a:pPr>
              <a:lnSpc>
                <a:spcPct val="150000"/>
              </a:lnSpc>
              <a:spcAft>
                <a:spcPts val="800"/>
              </a:spcAft>
            </a:pPr>
            <a:r>
              <a:rPr lang="en-ZA" b="1" u="sng" dirty="0">
                <a:latin typeface="Arial" panose="020B0604020202020204" pitchFamily="34" charset="0"/>
                <a:cs typeface="Arial" panose="020B0604020202020204" pitchFamily="34" charset="0"/>
              </a:rPr>
              <a:t>Proposed Bypass Options</a:t>
            </a:r>
          </a:p>
        </p:txBody>
      </p:sp>
    </p:spTree>
    <p:extLst>
      <p:ext uri="{BB962C8B-B14F-4D97-AF65-F5344CB8AC3E}">
        <p14:creationId xmlns:p14="http://schemas.microsoft.com/office/powerpoint/2010/main" val="3011087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60CD58-AA37-4CBC-BB50-4FDCB2585C18}"/>
              </a:ext>
            </a:extLst>
          </p:cNvPr>
          <p:cNvSpPr txBox="1"/>
          <p:nvPr/>
        </p:nvSpPr>
        <p:spPr>
          <a:xfrm>
            <a:off x="1905000" y="685800"/>
            <a:ext cx="7345680" cy="415498"/>
          </a:xfrm>
          <a:prstGeom prst="rect">
            <a:avLst/>
          </a:prstGeom>
          <a:noFill/>
        </p:spPr>
        <p:txBody>
          <a:bodyPr wrap="square" rtlCol="0">
            <a:spAutoFit/>
          </a:bodyPr>
          <a:lstStyle/>
          <a:p>
            <a:r>
              <a:rPr lang="en-US" sz="2050" dirty="0">
                <a:latin typeface="Arial Black" panose="020B0A04020102020204" pitchFamily="34" charset="0"/>
              </a:rPr>
              <a:t>PART  C3:     SCOPE OF WORKS</a:t>
            </a:r>
            <a:endParaRPr lang="en-ZA" sz="2050" dirty="0">
              <a:latin typeface="Arial Black" panose="020B0A04020102020204" pitchFamily="34" charset="0"/>
            </a:endParaRPr>
          </a:p>
        </p:txBody>
      </p:sp>
      <p:sp>
        <p:nvSpPr>
          <p:cNvPr id="12" name="TextBox 11">
            <a:extLst>
              <a:ext uri="{FF2B5EF4-FFF2-40B4-BE49-F238E27FC236}">
                <a16:creationId xmlns:a16="http://schemas.microsoft.com/office/drawing/2014/main" id="{9953801F-A216-EED1-0768-BA1684ACB1CF}"/>
              </a:ext>
            </a:extLst>
          </p:cNvPr>
          <p:cNvSpPr txBox="1"/>
          <p:nvPr/>
        </p:nvSpPr>
        <p:spPr>
          <a:xfrm>
            <a:off x="647700" y="2133600"/>
            <a:ext cx="8763000" cy="5171096"/>
          </a:xfrm>
          <a:prstGeom prst="rect">
            <a:avLst/>
          </a:prstGeom>
          <a:noFill/>
        </p:spPr>
        <p:txBody>
          <a:bodyPr wrap="square">
            <a:spAutoFit/>
          </a:bodyPr>
          <a:lstStyle/>
          <a:p>
            <a:pPr marL="342900" lvl="0" indent="-342900">
              <a:lnSpc>
                <a:spcPct val="115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Objective</a:t>
            </a:r>
            <a:r>
              <a:rPr lang="en-ZA" sz="1600" kern="100" dirty="0">
                <a:effectLst/>
                <a:latin typeface="Arial" panose="020B0604020202020204" pitchFamily="34" charset="0"/>
                <a:ea typeface="Aptos" panose="020B0004020202020204" pitchFamily="34" charset="0"/>
                <a:cs typeface="Arial" panose="020B0604020202020204" pitchFamily="34" charset="0"/>
              </a:rPr>
              <a:t>: Conduct geotechnical investigations to support the concept and preliminary design for the realignment of National Route 3 (Sections 3 &amp; 4).</a:t>
            </a:r>
          </a:p>
          <a:p>
            <a:pPr marL="342900" lvl="0" indent="-342900">
              <a:lnSpc>
                <a:spcPct val="115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Activities Required</a:t>
            </a:r>
            <a:r>
              <a:rPr lang="en-ZA" sz="1600" kern="100" dirty="0">
                <a:effectLst/>
                <a:latin typeface="Arial" panose="020B0604020202020204" pitchFamily="34" charset="0"/>
                <a:ea typeface="Aptos" panose="020B0004020202020204" pitchFamily="34" charset="0"/>
                <a:cs typeface="Arial" panose="020B0604020202020204" pitchFamily="34" charset="0"/>
              </a:rPr>
              <a:t>:</a:t>
            </a:r>
          </a:p>
          <a:p>
            <a:pPr marL="742950" lvl="1" indent="-285750">
              <a:lnSpc>
                <a:spcPct val="115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Drilling boreholes at specified locations along the alignment.</a:t>
            </a:r>
          </a:p>
          <a:p>
            <a:pPr marL="742950" lvl="1" indent="-285750">
              <a:lnSpc>
                <a:spcPct val="115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Sampling and logging of soil and rock strata.</a:t>
            </a:r>
          </a:p>
          <a:p>
            <a:pPr marL="742950" lvl="1" indent="-285750">
              <a:lnSpc>
                <a:spcPct val="115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In‑situ testing (e.g., SPT, permeability tests).</a:t>
            </a:r>
          </a:p>
          <a:p>
            <a:pPr marL="742950" lvl="1" indent="-285750">
              <a:lnSpc>
                <a:spcPct val="115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Laboratory testing of recovered samples.</a:t>
            </a:r>
          </a:p>
          <a:p>
            <a:pPr marL="342900" lvl="0" indent="-342900">
              <a:lnSpc>
                <a:spcPct val="115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Deliverables</a:t>
            </a:r>
            <a:r>
              <a:rPr lang="en-ZA" sz="1600" kern="100" dirty="0">
                <a:effectLst/>
                <a:latin typeface="Arial" panose="020B0604020202020204" pitchFamily="34" charset="0"/>
                <a:ea typeface="Aptos" panose="020B0004020202020204" pitchFamily="34" charset="0"/>
                <a:cs typeface="Arial" panose="020B0604020202020204" pitchFamily="34" charset="0"/>
              </a:rPr>
              <a:t>:</a:t>
            </a:r>
          </a:p>
          <a:p>
            <a:pPr marL="742950" lvl="1" indent="-285750">
              <a:lnSpc>
                <a:spcPct val="115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Borehole logs and test results.</a:t>
            </a:r>
          </a:p>
          <a:p>
            <a:pPr marL="742950" lvl="1" indent="-285750">
              <a:lnSpc>
                <a:spcPct val="115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Geotechnical report summarizing findings.</a:t>
            </a:r>
          </a:p>
          <a:p>
            <a:pPr marL="742950" lvl="1" indent="-285750">
              <a:lnSpc>
                <a:spcPct val="115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Recommendations for foundation design and slope stability.</a:t>
            </a:r>
          </a:p>
          <a:p>
            <a:pPr marL="342900" lvl="0" indent="-342900">
              <a:lnSpc>
                <a:spcPct val="115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Compliance</a:t>
            </a:r>
            <a:r>
              <a:rPr lang="en-ZA" sz="1600" kern="100" dirty="0">
                <a:effectLst/>
                <a:latin typeface="Arial" panose="020B0604020202020204" pitchFamily="34" charset="0"/>
                <a:ea typeface="Aptos" panose="020B0004020202020204" pitchFamily="34" charset="0"/>
                <a:cs typeface="Arial" panose="020B0604020202020204" pitchFamily="34" charset="0"/>
              </a:rPr>
              <a:t>: Work must follow SANRAL’s Standard Specifications for Subsurface Investigations (2010).</a:t>
            </a:r>
          </a:p>
          <a:p>
            <a:pPr marL="342900" lvl="0" indent="-342900">
              <a:lnSpc>
                <a:spcPct val="115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Timeline</a:t>
            </a:r>
            <a:r>
              <a:rPr lang="en-ZA" sz="1600" kern="100" dirty="0">
                <a:effectLst/>
                <a:latin typeface="Arial" panose="020B0604020202020204" pitchFamily="34" charset="0"/>
                <a:ea typeface="Aptos" panose="020B0004020202020204" pitchFamily="34" charset="0"/>
                <a:cs typeface="Arial" panose="020B0604020202020204" pitchFamily="34" charset="0"/>
              </a:rPr>
              <a:t>: Approximate project duration is 9 months.</a:t>
            </a:r>
          </a:p>
        </p:txBody>
      </p:sp>
    </p:spTree>
    <p:extLst>
      <p:ext uri="{BB962C8B-B14F-4D97-AF65-F5344CB8AC3E}">
        <p14:creationId xmlns:p14="http://schemas.microsoft.com/office/powerpoint/2010/main" val="858419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8FCE8D-F4DF-40F0-BC96-7FE459A4A9BE}"/>
              </a:ext>
            </a:extLst>
          </p:cNvPr>
          <p:cNvSpPr txBox="1"/>
          <p:nvPr/>
        </p:nvSpPr>
        <p:spPr>
          <a:xfrm>
            <a:off x="1905000" y="685800"/>
            <a:ext cx="7345680" cy="415498"/>
          </a:xfrm>
          <a:prstGeom prst="rect">
            <a:avLst/>
          </a:prstGeom>
          <a:noFill/>
        </p:spPr>
        <p:txBody>
          <a:bodyPr wrap="square" rtlCol="0">
            <a:spAutoFit/>
          </a:bodyPr>
          <a:lstStyle/>
          <a:p>
            <a:r>
              <a:rPr lang="en-US" sz="2050" dirty="0">
                <a:latin typeface="Arial Black" panose="020B0A04020102020204" pitchFamily="34" charset="0"/>
              </a:rPr>
              <a:t>PART  C3:     SCOPE OF WORKS</a:t>
            </a:r>
            <a:endParaRPr lang="en-ZA" sz="2050" dirty="0">
              <a:latin typeface="Arial Black" panose="020B0A04020102020204" pitchFamily="34" charset="0"/>
            </a:endParaRPr>
          </a:p>
        </p:txBody>
      </p:sp>
      <p:graphicFrame>
        <p:nvGraphicFramePr>
          <p:cNvPr id="7" name="Table 6">
            <a:extLst>
              <a:ext uri="{FF2B5EF4-FFF2-40B4-BE49-F238E27FC236}">
                <a16:creationId xmlns:a16="http://schemas.microsoft.com/office/drawing/2014/main" id="{E598B96E-EDCE-86CE-2DF3-9EC3E72C845C}"/>
              </a:ext>
            </a:extLst>
          </p:cNvPr>
          <p:cNvGraphicFramePr>
            <a:graphicFrameLocks noGrp="1"/>
          </p:cNvGraphicFramePr>
          <p:nvPr>
            <p:extLst>
              <p:ext uri="{D42A27DB-BD31-4B8C-83A1-F6EECF244321}">
                <p14:modId xmlns:p14="http://schemas.microsoft.com/office/powerpoint/2010/main" val="2817490855"/>
              </p:ext>
            </p:extLst>
          </p:nvPr>
        </p:nvGraphicFramePr>
        <p:xfrm>
          <a:off x="1356359" y="2362200"/>
          <a:ext cx="7406641" cy="4571998"/>
        </p:xfrm>
        <a:graphic>
          <a:graphicData uri="http://schemas.openxmlformats.org/drawingml/2006/table">
            <a:tbl>
              <a:tblPr firstRow="1" firstCol="1" bandRow="1"/>
              <a:tblGrid>
                <a:gridCol w="873385">
                  <a:extLst>
                    <a:ext uri="{9D8B030D-6E8A-4147-A177-3AD203B41FA5}">
                      <a16:colId xmlns:a16="http://schemas.microsoft.com/office/drawing/2014/main" val="2697344828"/>
                    </a:ext>
                  </a:extLst>
                </a:gridCol>
                <a:gridCol w="1307560">
                  <a:extLst>
                    <a:ext uri="{9D8B030D-6E8A-4147-A177-3AD203B41FA5}">
                      <a16:colId xmlns:a16="http://schemas.microsoft.com/office/drawing/2014/main" val="725096478"/>
                    </a:ext>
                  </a:extLst>
                </a:gridCol>
                <a:gridCol w="2180946">
                  <a:extLst>
                    <a:ext uri="{9D8B030D-6E8A-4147-A177-3AD203B41FA5}">
                      <a16:colId xmlns:a16="http://schemas.microsoft.com/office/drawing/2014/main" val="3383168416"/>
                    </a:ext>
                  </a:extLst>
                </a:gridCol>
                <a:gridCol w="1609886">
                  <a:extLst>
                    <a:ext uri="{9D8B030D-6E8A-4147-A177-3AD203B41FA5}">
                      <a16:colId xmlns:a16="http://schemas.microsoft.com/office/drawing/2014/main" val="4029749456"/>
                    </a:ext>
                  </a:extLst>
                </a:gridCol>
                <a:gridCol w="1434864">
                  <a:extLst>
                    <a:ext uri="{9D8B030D-6E8A-4147-A177-3AD203B41FA5}">
                      <a16:colId xmlns:a16="http://schemas.microsoft.com/office/drawing/2014/main" val="1499393201"/>
                    </a:ext>
                  </a:extLst>
                </a:gridCol>
              </a:tblGrid>
              <a:tr h="794788">
                <a:tc>
                  <a:txBody>
                    <a:bodyPr/>
                    <a:lstStyle/>
                    <a:p>
                      <a:pPr algn="ctr">
                        <a:lnSpc>
                          <a:spcPct val="115000"/>
                        </a:lnSpc>
                        <a:spcAft>
                          <a:spcPts val="800"/>
                        </a:spcAft>
                        <a:buNone/>
                      </a:pPr>
                      <a:r>
                        <a:rPr lang="en-ZA" sz="11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Bridge No.</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1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Chainage </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1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Minimum No. of Boreholes</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1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Average Depth (m)</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1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Total Depth (m)</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01310508"/>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1</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km0.6 - km1.5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270</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3740098"/>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2</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km1.85 - km2.55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16</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288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7286981"/>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3</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km2.8 - km3.05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dirty="0">
                          <a:effectLst/>
                          <a:latin typeface="Arial" panose="020B0604020202020204" pitchFamily="34" charset="0"/>
                          <a:ea typeface="Aptos" panose="020B0004020202020204" pitchFamily="34" charset="0"/>
                          <a:cs typeface="Times New Roman" panose="02020603050405020304" pitchFamily="18" charset="0"/>
                        </a:rPr>
                        <a:t>7</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126</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7124017"/>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4</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km3.7- km4.15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10</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180</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2281799"/>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km4.55 - km6.1</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dirty="0">
                          <a:effectLst/>
                          <a:latin typeface="Arial" panose="020B0604020202020204" pitchFamily="34" charset="0"/>
                          <a:ea typeface="Aptos" panose="020B0004020202020204" pitchFamily="34" charset="0"/>
                          <a:cs typeface="Times New Roman" panose="02020603050405020304" pitchFamily="18" charset="0"/>
                        </a:rPr>
                        <a:t>33</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23</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759</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2560028"/>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6</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km7.8 - km8.45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dirty="0">
                          <a:effectLst/>
                          <a:latin typeface="Arial" panose="020B0604020202020204" pitchFamily="34" charset="0"/>
                          <a:ea typeface="Aptos" panose="020B0004020202020204" pitchFamily="34" charset="0"/>
                          <a:cs typeface="Times New Roman" panose="02020603050405020304" pitchFamily="18" charset="0"/>
                        </a:rPr>
                        <a:t>6</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23</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138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4781002"/>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7 and 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km9.4 - km11.1</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21</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dirty="0">
                          <a:effectLst/>
                          <a:latin typeface="Arial" panose="020B0604020202020204" pitchFamily="34" charset="0"/>
                          <a:ea typeface="Aptos" panose="020B0004020202020204" pitchFamily="34" charset="0"/>
                          <a:cs typeface="Times New Roman" panose="02020603050405020304" pitchFamily="18" charset="0"/>
                        </a:rPr>
                        <a:t>29</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609</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8706992"/>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9</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km11.4 - km12.1</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29</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232</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7295153"/>
                  </a:ext>
                </a:extLst>
              </a:tr>
              <a:tr h="377721">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10</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km13.1 - km13.8</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15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35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kern="100">
                          <a:effectLst/>
                          <a:latin typeface="Arial" panose="020B0604020202020204" pitchFamily="34" charset="0"/>
                          <a:ea typeface="Aptos" panose="020B0004020202020204" pitchFamily="34" charset="0"/>
                          <a:cs typeface="Times New Roman" panose="02020603050405020304" pitchFamily="18" charset="0"/>
                        </a:rPr>
                        <a:t>525</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619097"/>
                  </a:ext>
                </a:extLst>
              </a:tr>
              <a:tr h="377721">
                <a:tc gridSpan="2">
                  <a:txBody>
                    <a:bodyPr/>
                    <a:lstStyle/>
                    <a:p>
                      <a:pPr algn="ctr">
                        <a:lnSpc>
                          <a:spcPct val="115000"/>
                        </a:lnSpc>
                        <a:spcAft>
                          <a:spcPts val="800"/>
                        </a:spcAft>
                        <a:buNone/>
                      </a:pPr>
                      <a:r>
                        <a:rPr lang="en-ZA" sz="11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Totals</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ZA"/>
                    </a:p>
                  </a:txBody>
                  <a:tcPr/>
                </a:tc>
                <a:tc>
                  <a:txBody>
                    <a:bodyPr/>
                    <a:lstStyle/>
                    <a:p>
                      <a:pPr algn="ctr">
                        <a:lnSpc>
                          <a:spcPct val="115000"/>
                        </a:lnSpc>
                        <a:spcAft>
                          <a:spcPts val="800"/>
                        </a:spcAft>
                        <a:buNone/>
                      </a:pPr>
                      <a:r>
                        <a:rPr lang="en-ZA" sz="11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131</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b="1" kern="10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endParaRPr lang="en-ZA"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100" b="1"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3127</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1394540"/>
                  </a:ext>
                </a:extLst>
              </a:tr>
            </a:tbl>
          </a:graphicData>
        </a:graphic>
      </p:graphicFrame>
      <p:sp>
        <p:nvSpPr>
          <p:cNvPr id="9" name="TextBox 8">
            <a:extLst>
              <a:ext uri="{FF2B5EF4-FFF2-40B4-BE49-F238E27FC236}">
                <a16:creationId xmlns:a16="http://schemas.microsoft.com/office/drawing/2014/main" id="{78FC957A-6533-D127-4CB5-977445190BEC}"/>
              </a:ext>
            </a:extLst>
          </p:cNvPr>
          <p:cNvSpPr txBox="1"/>
          <p:nvPr/>
        </p:nvSpPr>
        <p:spPr>
          <a:xfrm>
            <a:off x="1356359" y="1848610"/>
            <a:ext cx="5029200" cy="359329"/>
          </a:xfrm>
          <a:prstGeom prst="rect">
            <a:avLst/>
          </a:prstGeom>
          <a:noFill/>
        </p:spPr>
        <p:txBody>
          <a:bodyPr wrap="square">
            <a:spAutoFit/>
          </a:bodyPr>
          <a:lstStyle/>
          <a:p>
            <a:pPr>
              <a:lnSpc>
                <a:spcPct val="115000"/>
              </a:lnSpc>
              <a:spcAft>
                <a:spcPts val="800"/>
              </a:spcAft>
              <a:buNone/>
            </a:pPr>
            <a:r>
              <a:rPr lang="en-ZA" sz="1600" kern="100" dirty="0">
                <a:effectLst/>
                <a:latin typeface="Arial" panose="020B0604020202020204" pitchFamily="34" charset="0"/>
                <a:ea typeface="Aptos" panose="020B0004020202020204" pitchFamily="34" charset="0"/>
                <a:cs typeface="Times New Roman" panose="02020603050405020304" pitchFamily="18" charset="0"/>
              </a:rPr>
              <a:t>Summary of Borehole Drilling Quantities for Viaducts</a:t>
            </a:r>
            <a:endParaRPr lang="en-Z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C0CEB56-D803-FC5D-A9EB-1D9F22ECFA27}"/>
              </a:ext>
            </a:extLst>
          </p:cNvPr>
          <p:cNvSpPr txBox="1"/>
          <p:nvPr/>
        </p:nvSpPr>
        <p:spPr>
          <a:xfrm>
            <a:off x="1356359" y="7086600"/>
            <a:ext cx="5791200" cy="338554"/>
          </a:xfrm>
          <a:prstGeom prst="rect">
            <a:avLst/>
          </a:prstGeom>
          <a:noFill/>
        </p:spPr>
        <p:txBody>
          <a:bodyPr wrap="square">
            <a:spAutoFit/>
          </a:bodyPr>
          <a:lstStyle/>
          <a:p>
            <a:pPr marL="722630" indent="-722630" algn="just">
              <a:spcBef>
                <a:spcPts val="600"/>
              </a:spcBef>
              <a:spcAft>
                <a:spcPts val="600"/>
              </a:spcAft>
              <a:buNone/>
              <a:tabLst>
                <a:tab pos="457200" algn="l"/>
              </a:tabLst>
            </a:pPr>
            <a:r>
              <a:rPr lang="en-US" sz="1600" b="0" dirty="0">
                <a:solidFill>
                  <a:srgbClr val="272727"/>
                </a:solidFill>
                <a:effectLst/>
                <a:latin typeface="Arial" panose="020B0604020202020204" pitchFamily="34" charset="0"/>
                <a:ea typeface="MS Gothic" panose="020B0609070205080204" pitchFamily="49" charset="-128"/>
              </a:rPr>
              <a:t>NOTE: SPTs are required every 1.5m in soft material. </a:t>
            </a:r>
            <a:endParaRPr lang="en-ZA" sz="1600" b="1" dirty="0">
              <a:solidFill>
                <a:srgbClr val="272727"/>
              </a:solidFill>
              <a:effectLst/>
              <a:latin typeface="Arial" panose="020B0604020202020204" pitchFamily="34" charset="0"/>
              <a:ea typeface="MS Gothic" panose="020B0609070205080204" pitchFamily="49" charset="-128"/>
            </a:endParaRPr>
          </a:p>
        </p:txBody>
      </p:sp>
    </p:spTree>
    <p:extLst>
      <p:ext uri="{BB962C8B-B14F-4D97-AF65-F5344CB8AC3E}">
        <p14:creationId xmlns:p14="http://schemas.microsoft.com/office/powerpoint/2010/main" val="1577985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7AD9E12-D2B5-9B9C-BB6D-8B72E4281FE0}"/>
              </a:ext>
            </a:extLst>
          </p:cNvPr>
          <p:cNvGraphicFramePr>
            <a:graphicFrameLocks noGrp="1"/>
          </p:cNvGraphicFramePr>
          <p:nvPr>
            <p:extLst>
              <p:ext uri="{D42A27DB-BD31-4B8C-83A1-F6EECF244321}">
                <p14:modId xmlns:p14="http://schemas.microsoft.com/office/powerpoint/2010/main" val="303203793"/>
              </p:ext>
            </p:extLst>
          </p:nvPr>
        </p:nvGraphicFramePr>
        <p:xfrm>
          <a:off x="647700" y="1992350"/>
          <a:ext cx="8763000" cy="5105401"/>
        </p:xfrm>
        <a:graphic>
          <a:graphicData uri="http://schemas.openxmlformats.org/drawingml/2006/table">
            <a:tbl>
              <a:tblPr firstRow="1" firstCol="1" bandRow="1"/>
              <a:tblGrid>
                <a:gridCol w="555659">
                  <a:extLst>
                    <a:ext uri="{9D8B030D-6E8A-4147-A177-3AD203B41FA5}">
                      <a16:colId xmlns:a16="http://schemas.microsoft.com/office/drawing/2014/main" val="3300712898"/>
                    </a:ext>
                  </a:extLst>
                </a:gridCol>
                <a:gridCol w="1542399">
                  <a:extLst>
                    <a:ext uri="{9D8B030D-6E8A-4147-A177-3AD203B41FA5}">
                      <a16:colId xmlns:a16="http://schemas.microsoft.com/office/drawing/2014/main" val="1921382353"/>
                    </a:ext>
                  </a:extLst>
                </a:gridCol>
                <a:gridCol w="840410">
                  <a:extLst>
                    <a:ext uri="{9D8B030D-6E8A-4147-A177-3AD203B41FA5}">
                      <a16:colId xmlns:a16="http://schemas.microsoft.com/office/drawing/2014/main" val="2915415306"/>
                    </a:ext>
                  </a:extLst>
                </a:gridCol>
                <a:gridCol w="901710">
                  <a:extLst>
                    <a:ext uri="{9D8B030D-6E8A-4147-A177-3AD203B41FA5}">
                      <a16:colId xmlns:a16="http://schemas.microsoft.com/office/drawing/2014/main" val="3236667150"/>
                    </a:ext>
                  </a:extLst>
                </a:gridCol>
                <a:gridCol w="980807">
                  <a:extLst>
                    <a:ext uri="{9D8B030D-6E8A-4147-A177-3AD203B41FA5}">
                      <a16:colId xmlns:a16="http://schemas.microsoft.com/office/drawing/2014/main" val="2087015955"/>
                    </a:ext>
                  </a:extLst>
                </a:gridCol>
                <a:gridCol w="908630">
                  <a:extLst>
                    <a:ext uri="{9D8B030D-6E8A-4147-A177-3AD203B41FA5}">
                      <a16:colId xmlns:a16="http://schemas.microsoft.com/office/drawing/2014/main" val="533893098"/>
                    </a:ext>
                  </a:extLst>
                </a:gridCol>
                <a:gridCol w="1194371">
                  <a:extLst>
                    <a:ext uri="{9D8B030D-6E8A-4147-A177-3AD203B41FA5}">
                      <a16:colId xmlns:a16="http://schemas.microsoft.com/office/drawing/2014/main" val="3340490350"/>
                    </a:ext>
                  </a:extLst>
                </a:gridCol>
                <a:gridCol w="901710">
                  <a:extLst>
                    <a:ext uri="{9D8B030D-6E8A-4147-A177-3AD203B41FA5}">
                      <a16:colId xmlns:a16="http://schemas.microsoft.com/office/drawing/2014/main" val="2807622630"/>
                    </a:ext>
                  </a:extLst>
                </a:gridCol>
                <a:gridCol w="937304">
                  <a:extLst>
                    <a:ext uri="{9D8B030D-6E8A-4147-A177-3AD203B41FA5}">
                      <a16:colId xmlns:a16="http://schemas.microsoft.com/office/drawing/2014/main" val="1472244716"/>
                    </a:ext>
                  </a:extLst>
                </a:gridCol>
              </a:tblGrid>
              <a:tr h="1043135">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No.</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Chainage</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Length</a:t>
                      </a:r>
                      <a:endParaRPr lang="en-ZA" sz="1200" kern="100">
                        <a:effectLst/>
                        <a:latin typeface="Arial" panose="020B0604020202020204" pitchFamily="34" charset="0"/>
                        <a:ea typeface="Aptos" panose="020B0004020202020204" pitchFamily="34" charset="0"/>
                        <a:cs typeface="Arial" panose="020B0604020202020204" pitchFamily="34" charset="0"/>
                      </a:endParaRPr>
                    </a:p>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(m)</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Appoximate</a:t>
                      </a:r>
                      <a:endParaRPr lang="en-ZA" sz="1200" kern="100">
                        <a:effectLst/>
                        <a:latin typeface="Arial" panose="020B0604020202020204" pitchFamily="34" charset="0"/>
                        <a:ea typeface="Aptos" panose="020B0004020202020204" pitchFamily="34" charset="0"/>
                        <a:cs typeface="Arial" panose="020B0604020202020204" pitchFamily="34" charset="0"/>
                      </a:endParaRPr>
                    </a:p>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Height (m)</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Minimum No. of IP</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Minimum No. of BH</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BH Depth (m)</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Total BH Depth (m)</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Total IP Depth (m)</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08535786"/>
                  </a:ext>
                </a:extLst>
              </a:tr>
              <a:tr h="271452">
                <a:tc gridSpan="9">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CUT SLOPES</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812214048"/>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km1.5 -km1.8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41</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246</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30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0953101"/>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km2.55 - km2.8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250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17</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23</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92</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25</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4857857"/>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km3.05 - km3.4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350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7</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23</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92</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35</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5167352"/>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km6.1 - km6.4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17</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23</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69</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30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1461417"/>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km6.8 - km7.8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1000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46</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460</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100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9400024"/>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km8.45 - km8.7</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250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23</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29</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116</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3041935"/>
                  </a:ext>
                </a:extLst>
              </a:tr>
              <a:tr h="271452">
                <a:tc gridSpan="9">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FILL SLOPES</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172481861"/>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km3.4 - km3.8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18</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90</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40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884104"/>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km4.15 - km4.55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12</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60</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40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9256130"/>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km6.4 - km6.8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18</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90</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40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0295370"/>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km8.7 - km9.4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700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37</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14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12</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72</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70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7437762"/>
                  </a:ext>
                </a:extLst>
              </a:tr>
              <a:tr h="261938">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km11.1 - km11.4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28</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23</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115</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30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6694149"/>
                  </a:ext>
                </a:extLst>
              </a:tr>
              <a:tr h="271452">
                <a:tc>
                  <a:txBody>
                    <a:bodyPr/>
                    <a:lstStyle/>
                    <a:p>
                      <a:pPr algn="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km12.1 - km12.4</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300</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25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6</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solidFill>
                            <a:srgbClr val="000000"/>
                          </a:solidFill>
                          <a:effectLst/>
                          <a:latin typeface="Arial" panose="020B0604020202020204" pitchFamily="34" charset="0"/>
                          <a:ea typeface="Aptos" panose="020B0004020202020204" pitchFamily="34" charset="0"/>
                          <a:cs typeface="Arial" panose="020B0604020202020204" pitchFamily="34" charset="0"/>
                        </a:rPr>
                        <a:t>7</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29</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203</a:t>
                      </a:r>
                    </a:p>
                  </a:txBody>
                  <a:tcPr marL="50373" marR="50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kern="100">
                          <a:effectLst/>
                          <a:latin typeface="Arial" panose="020B0604020202020204" pitchFamily="34" charset="0"/>
                          <a:ea typeface="Aptos" panose="020B0004020202020204" pitchFamily="34" charset="0"/>
                          <a:cs typeface="Arial" panose="020B0604020202020204" pitchFamily="34" charset="0"/>
                        </a:rPr>
                        <a:t>30</a:t>
                      </a: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795124"/>
                  </a:ext>
                </a:extLst>
              </a:tr>
              <a:tr h="271452">
                <a:tc gridSpan="2">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Totals</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ZA"/>
                    </a:p>
                  </a:txBody>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 </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 </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b="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98</a:t>
                      </a:r>
                      <a:endParaRPr lang="en-ZA" sz="1200" kern="100" dirty="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b="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64</a:t>
                      </a:r>
                      <a:endParaRPr lang="en-ZA" sz="1200" kern="100" dirty="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1705</a:t>
                      </a:r>
                      <a:endParaRPr lang="en-ZA" sz="1200" kern="10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1200" b="1"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490</a:t>
                      </a:r>
                      <a:endParaRPr lang="en-ZA" sz="1200" kern="100" dirty="0">
                        <a:effectLst/>
                        <a:latin typeface="Arial" panose="020B0604020202020204" pitchFamily="34" charset="0"/>
                        <a:ea typeface="Aptos" panose="020B0004020202020204" pitchFamily="34" charset="0"/>
                        <a:cs typeface="Arial" panose="020B0604020202020204" pitchFamily="34" charset="0"/>
                      </a:endParaRPr>
                    </a:p>
                  </a:txBody>
                  <a:tcPr marL="50373" marR="503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6214019"/>
                  </a:ext>
                </a:extLst>
              </a:tr>
            </a:tbl>
          </a:graphicData>
        </a:graphic>
      </p:graphicFrame>
      <p:sp>
        <p:nvSpPr>
          <p:cNvPr id="5" name="TextBox 4">
            <a:extLst>
              <a:ext uri="{FF2B5EF4-FFF2-40B4-BE49-F238E27FC236}">
                <a16:creationId xmlns:a16="http://schemas.microsoft.com/office/drawing/2014/main" id="{38684F9A-74EF-359F-0EC3-313A255544DE}"/>
              </a:ext>
            </a:extLst>
          </p:cNvPr>
          <p:cNvSpPr txBox="1"/>
          <p:nvPr/>
        </p:nvSpPr>
        <p:spPr>
          <a:xfrm>
            <a:off x="647700" y="1549296"/>
            <a:ext cx="7124700" cy="359329"/>
          </a:xfrm>
          <a:prstGeom prst="rect">
            <a:avLst/>
          </a:prstGeom>
          <a:noFill/>
        </p:spPr>
        <p:txBody>
          <a:bodyPr wrap="square">
            <a:spAutoFit/>
          </a:bodyPr>
          <a:lstStyle/>
          <a:p>
            <a:pPr>
              <a:lnSpc>
                <a:spcPct val="115000"/>
              </a:lnSpc>
              <a:spcBef>
                <a:spcPts val="600"/>
              </a:spcBef>
              <a:spcAft>
                <a:spcPts val="600"/>
              </a:spcAft>
              <a:buNone/>
            </a:pPr>
            <a:r>
              <a:rPr lang="en-ZA" sz="1600" kern="100" dirty="0">
                <a:effectLst/>
                <a:latin typeface="Arial" panose="020B0604020202020204" pitchFamily="34" charset="0"/>
                <a:ea typeface="Aptos" panose="020B0004020202020204" pitchFamily="34" charset="0"/>
                <a:cs typeface="Times New Roman" panose="02020603050405020304" pitchFamily="18" charset="0"/>
              </a:rPr>
              <a:t>Summary of Borehole Drilling and Inspection Pit Quantities for Cuts and Fills</a:t>
            </a:r>
            <a:endParaRPr lang="en-Z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8189187-D8B6-3718-887A-5AA8535FB4FA}"/>
              </a:ext>
            </a:extLst>
          </p:cNvPr>
          <p:cNvSpPr txBox="1"/>
          <p:nvPr/>
        </p:nvSpPr>
        <p:spPr>
          <a:xfrm>
            <a:off x="1905000" y="685800"/>
            <a:ext cx="7345680" cy="415498"/>
          </a:xfrm>
          <a:prstGeom prst="rect">
            <a:avLst/>
          </a:prstGeom>
          <a:noFill/>
        </p:spPr>
        <p:txBody>
          <a:bodyPr wrap="square" rtlCol="0">
            <a:spAutoFit/>
          </a:bodyPr>
          <a:lstStyle/>
          <a:p>
            <a:r>
              <a:rPr lang="en-US" sz="2050" dirty="0">
                <a:latin typeface="Arial Black" panose="020B0A04020102020204" pitchFamily="34" charset="0"/>
              </a:rPr>
              <a:t>PART  C3:     SCOPE OF WORKS</a:t>
            </a:r>
            <a:endParaRPr lang="en-ZA" sz="2050" dirty="0">
              <a:latin typeface="Arial Black" panose="020B0A04020102020204" pitchFamily="34" charset="0"/>
            </a:endParaRPr>
          </a:p>
        </p:txBody>
      </p:sp>
      <p:sp>
        <p:nvSpPr>
          <p:cNvPr id="8" name="TextBox 7">
            <a:extLst>
              <a:ext uri="{FF2B5EF4-FFF2-40B4-BE49-F238E27FC236}">
                <a16:creationId xmlns:a16="http://schemas.microsoft.com/office/drawing/2014/main" id="{0436591E-D741-B295-CE9F-2CFC22F9846B}"/>
              </a:ext>
            </a:extLst>
          </p:cNvPr>
          <p:cNvSpPr txBox="1"/>
          <p:nvPr/>
        </p:nvSpPr>
        <p:spPr>
          <a:xfrm>
            <a:off x="647700" y="7181476"/>
            <a:ext cx="5238750" cy="343349"/>
          </a:xfrm>
          <a:prstGeom prst="rect">
            <a:avLst/>
          </a:prstGeom>
          <a:noFill/>
        </p:spPr>
        <p:txBody>
          <a:bodyPr wrap="square">
            <a:spAutoFit/>
          </a:bodyPr>
          <a:lstStyle/>
          <a:p>
            <a:pPr marL="722630" indent="-722630" algn="just">
              <a:spcBef>
                <a:spcPts val="600"/>
              </a:spcBef>
              <a:spcAft>
                <a:spcPts val="600"/>
              </a:spcAft>
              <a:buNone/>
              <a:tabLst>
                <a:tab pos="457200" algn="l"/>
              </a:tabLst>
            </a:pPr>
            <a:r>
              <a:rPr lang="en-US" sz="1600" b="0" dirty="0">
                <a:solidFill>
                  <a:srgbClr val="272727"/>
                </a:solidFill>
                <a:effectLst/>
                <a:latin typeface="Arial" panose="020B0604020202020204" pitchFamily="34" charset="0"/>
                <a:ea typeface="MS Gothic" panose="020B0609070205080204" pitchFamily="49" charset="-128"/>
              </a:rPr>
              <a:t>NOTE: SPTs are required every 1.5m in soft material. </a:t>
            </a:r>
            <a:endParaRPr lang="en-ZA" sz="1600" b="1" dirty="0">
              <a:solidFill>
                <a:srgbClr val="272727"/>
              </a:solidFill>
              <a:effectLst/>
              <a:latin typeface="Arial" panose="020B0604020202020204" pitchFamily="34" charset="0"/>
              <a:ea typeface="MS Gothic" panose="020B0609070205080204" pitchFamily="49" charset="-128"/>
            </a:endParaRPr>
          </a:p>
        </p:txBody>
      </p:sp>
    </p:spTree>
    <p:extLst>
      <p:ext uri="{BB962C8B-B14F-4D97-AF65-F5344CB8AC3E}">
        <p14:creationId xmlns:p14="http://schemas.microsoft.com/office/powerpoint/2010/main" val="1559641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97CB56-ED33-2DD2-B1A3-9A864BC9F33C}"/>
              </a:ext>
            </a:extLst>
          </p:cNvPr>
          <p:cNvSpPr txBox="1"/>
          <p:nvPr/>
        </p:nvSpPr>
        <p:spPr>
          <a:xfrm>
            <a:off x="1905000" y="685800"/>
            <a:ext cx="7345680" cy="415498"/>
          </a:xfrm>
          <a:prstGeom prst="rect">
            <a:avLst/>
          </a:prstGeom>
          <a:noFill/>
        </p:spPr>
        <p:txBody>
          <a:bodyPr wrap="square" rtlCol="0">
            <a:spAutoFit/>
          </a:bodyPr>
          <a:lstStyle/>
          <a:p>
            <a:r>
              <a:rPr lang="en-US" sz="2050" dirty="0">
                <a:latin typeface="Arial Black" panose="020B0A04020102020204" pitchFamily="34" charset="0"/>
              </a:rPr>
              <a:t>PART  C3:     SCOPE OF WORKS</a:t>
            </a:r>
            <a:endParaRPr lang="en-ZA" sz="2050" dirty="0">
              <a:latin typeface="Arial Black" panose="020B0A04020102020204" pitchFamily="34" charset="0"/>
            </a:endParaRPr>
          </a:p>
        </p:txBody>
      </p:sp>
      <p:sp>
        <p:nvSpPr>
          <p:cNvPr id="4" name="TextBox 3">
            <a:extLst>
              <a:ext uri="{FF2B5EF4-FFF2-40B4-BE49-F238E27FC236}">
                <a16:creationId xmlns:a16="http://schemas.microsoft.com/office/drawing/2014/main" id="{8B5DFCDC-FDC6-586C-93C9-2335912DEE0E}"/>
              </a:ext>
            </a:extLst>
          </p:cNvPr>
          <p:cNvSpPr txBox="1"/>
          <p:nvPr/>
        </p:nvSpPr>
        <p:spPr>
          <a:xfrm>
            <a:off x="899160" y="2362200"/>
            <a:ext cx="8260080" cy="3514295"/>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n-ZA" sz="1600" kern="100" dirty="0">
                <a:effectLst/>
                <a:latin typeface="Arial" panose="020B0604020202020204" pitchFamily="34" charset="0"/>
                <a:ea typeface="Aptos" panose="020B0004020202020204" pitchFamily="34" charset="0"/>
                <a:cs typeface="Arial" panose="020B0604020202020204" pitchFamily="34" charset="0"/>
              </a:rPr>
              <a:t>The following assumptions have been made regarding the duration of the drilling programme:</a:t>
            </a:r>
          </a:p>
          <a:p>
            <a:pPr marL="800100" lvl="1" indent="-342900">
              <a:lnSpc>
                <a:spcPct val="150000"/>
              </a:lnSpc>
              <a:spcAft>
                <a:spcPts val="800"/>
              </a:spcAft>
              <a:buSzPct val="63000"/>
              <a:buFont typeface="Courier New" panose="02070309020205020404" pitchFamily="49" charset="0"/>
              <a:buChar char="o"/>
            </a:pPr>
            <a:r>
              <a:rPr lang="en-ZA" sz="1600" kern="100" dirty="0">
                <a:effectLst/>
                <a:latin typeface="Arial" panose="020B0604020202020204" pitchFamily="34" charset="0"/>
                <a:ea typeface="Aptos" panose="020B0004020202020204" pitchFamily="34" charset="0"/>
                <a:cs typeface="Arial" panose="020B0604020202020204" pitchFamily="34" charset="0"/>
              </a:rPr>
              <a:t>6 working days per week</a:t>
            </a:r>
          </a:p>
          <a:p>
            <a:pPr marL="800100" lvl="1" indent="-342900">
              <a:lnSpc>
                <a:spcPct val="150000"/>
              </a:lnSpc>
              <a:spcAft>
                <a:spcPts val="800"/>
              </a:spcAft>
              <a:buSzPct val="63000"/>
              <a:buFont typeface="Courier New" panose="02070309020205020404" pitchFamily="49" charset="0"/>
              <a:buChar char="o"/>
            </a:pPr>
            <a:r>
              <a:rPr lang="en-ZA" sz="1600" kern="100" dirty="0">
                <a:effectLst/>
                <a:latin typeface="Arial" panose="020B0604020202020204" pitchFamily="34" charset="0"/>
                <a:ea typeface="Aptos" panose="020B0004020202020204" pitchFamily="34" charset="0"/>
                <a:cs typeface="Arial" panose="020B0604020202020204" pitchFamily="34" charset="0"/>
              </a:rPr>
              <a:t>8 No. drilling rigs working consecutively</a:t>
            </a:r>
          </a:p>
          <a:p>
            <a:pPr marL="800100" lvl="1" indent="-342900">
              <a:lnSpc>
                <a:spcPct val="150000"/>
              </a:lnSpc>
              <a:spcAft>
                <a:spcPts val="800"/>
              </a:spcAft>
              <a:buSzPct val="63000"/>
              <a:buFont typeface="Courier New" panose="02070309020205020404" pitchFamily="49" charset="0"/>
              <a:buChar char="o"/>
            </a:pPr>
            <a:r>
              <a:rPr lang="en-ZA" sz="1600" kern="100" dirty="0">
                <a:effectLst/>
                <a:latin typeface="Arial" panose="020B0604020202020204" pitchFamily="34" charset="0"/>
                <a:ea typeface="Aptos" panose="020B0004020202020204" pitchFamily="34" charset="0"/>
                <a:cs typeface="Arial" panose="020B0604020202020204" pitchFamily="34" charset="0"/>
              </a:rPr>
              <a:t>2 weeks to establish on site and 2 weeks to de-establish on site</a:t>
            </a:r>
          </a:p>
          <a:p>
            <a:pPr marL="800100" lvl="1" indent="-342900">
              <a:lnSpc>
                <a:spcPct val="150000"/>
              </a:lnSpc>
              <a:spcAft>
                <a:spcPts val="800"/>
              </a:spcAft>
              <a:buSzPct val="63000"/>
              <a:buFont typeface="Courier New" panose="02070309020205020404" pitchFamily="49" charset="0"/>
              <a:buChar char="o"/>
            </a:pPr>
            <a:r>
              <a:rPr lang="en-ZA" sz="1600" kern="100" dirty="0">
                <a:effectLst/>
                <a:latin typeface="Arial" panose="020B0604020202020204" pitchFamily="34" charset="0"/>
                <a:ea typeface="Aptos" panose="020B0004020202020204" pitchFamily="34" charset="0"/>
                <a:cs typeface="Arial" panose="020B0604020202020204" pitchFamily="34" charset="0"/>
              </a:rPr>
              <a:t>7m per day per rig drilled</a:t>
            </a:r>
            <a:endParaRPr lang="en-ZA" sz="1600" kern="100" dirty="0">
              <a:latin typeface="Arial" panose="020B0604020202020204" pitchFamily="34" charset="0"/>
              <a:ea typeface="Aptos" panose="020B0004020202020204" pitchFamily="34" charset="0"/>
              <a:cs typeface="Arial" panose="020B0604020202020204" pitchFamily="34" charset="0"/>
            </a:endParaRPr>
          </a:p>
          <a:p>
            <a:pPr marL="285750" lvl="0" indent="-285750">
              <a:lnSpc>
                <a:spcPct val="150000"/>
              </a:lnSpc>
              <a:spcAft>
                <a:spcPts val="800"/>
              </a:spcAft>
              <a:buFont typeface="Arial" panose="020B0604020202020204" pitchFamily="34" charset="0"/>
              <a:buChar char="•"/>
            </a:pPr>
            <a:r>
              <a:rPr lang="en-GB" sz="1600" kern="100" dirty="0">
                <a:effectLst/>
                <a:latin typeface="Arial" panose="020B0604020202020204" pitchFamily="34" charset="0"/>
                <a:ea typeface="Aptos" panose="020B0004020202020204" pitchFamily="34" charset="0"/>
                <a:cs typeface="Arial" panose="020B0604020202020204" pitchFamily="34" charset="0"/>
              </a:rPr>
              <a:t>It is envisaged that all inspection pits and seismic surveys shall be carried out within the same time period as the borehole drilling.</a:t>
            </a:r>
            <a:endParaRPr lang="en-ZA" sz="16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FFD5FB0-A857-9ACD-C665-25C62FF7F99B}"/>
              </a:ext>
            </a:extLst>
          </p:cNvPr>
          <p:cNvSpPr txBox="1"/>
          <p:nvPr/>
        </p:nvSpPr>
        <p:spPr>
          <a:xfrm>
            <a:off x="899160" y="1895905"/>
            <a:ext cx="5029200" cy="369332"/>
          </a:xfrm>
          <a:prstGeom prst="rect">
            <a:avLst/>
          </a:prstGeom>
          <a:noFill/>
        </p:spPr>
        <p:txBody>
          <a:bodyPr wrap="square">
            <a:spAutoFit/>
          </a:bodyPr>
          <a:lstStyle/>
          <a:p>
            <a:r>
              <a:rPr lang="en-ZA" b="1" u="sng" dirty="0">
                <a:latin typeface="Arial" panose="020B0604020202020204" pitchFamily="34" charset="0"/>
                <a:cs typeface="Arial" panose="020B0604020202020204" pitchFamily="34" charset="0"/>
              </a:rPr>
              <a:t>PROGRAMME</a:t>
            </a:r>
          </a:p>
        </p:txBody>
      </p:sp>
    </p:spTree>
    <p:extLst>
      <p:ext uri="{BB962C8B-B14F-4D97-AF65-F5344CB8AC3E}">
        <p14:creationId xmlns:p14="http://schemas.microsoft.com/office/powerpoint/2010/main" val="1631733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CD0B7-4AED-317A-ED72-050218B2330A}"/>
              </a:ext>
            </a:extLst>
          </p:cNvPr>
          <p:cNvSpPr txBox="1"/>
          <p:nvPr/>
        </p:nvSpPr>
        <p:spPr>
          <a:xfrm>
            <a:off x="1905000" y="685800"/>
            <a:ext cx="7345680" cy="415498"/>
          </a:xfrm>
          <a:prstGeom prst="rect">
            <a:avLst/>
          </a:prstGeom>
          <a:noFill/>
        </p:spPr>
        <p:txBody>
          <a:bodyPr wrap="square" rtlCol="0">
            <a:spAutoFit/>
          </a:bodyPr>
          <a:lstStyle/>
          <a:p>
            <a:r>
              <a:rPr lang="en-US" sz="2050" dirty="0">
                <a:latin typeface="Arial Black" panose="020B0A04020102020204" pitchFamily="34" charset="0"/>
              </a:rPr>
              <a:t>PART  C3:     SCOPE OF WORKS</a:t>
            </a:r>
            <a:endParaRPr lang="en-ZA" sz="2050" dirty="0">
              <a:latin typeface="Arial Black" panose="020B0A04020102020204" pitchFamily="34" charset="0"/>
            </a:endParaRPr>
          </a:p>
        </p:txBody>
      </p:sp>
      <p:graphicFrame>
        <p:nvGraphicFramePr>
          <p:cNvPr id="3" name="Table 2">
            <a:extLst>
              <a:ext uri="{FF2B5EF4-FFF2-40B4-BE49-F238E27FC236}">
                <a16:creationId xmlns:a16="http://schemas.microsoft.com/office/drawing/2014/main" id="{72B73432-D749-3761-1576-E97259460CC1}"/>
              </a:ext>
            </a:extLst>
          </p:cNvPr>
          <p:cNvGraphicFramePr>
            <a:graphicFrameLocks noGrp="1"/>
          </p:cNvGraphicFramePr>
          <p:nvPr>
            <p:extLst>
              <p:ext uri="{D42A27DB-BD31-4B8C-83A1-F6EECF244321}">
                <p14:modId xmlns:p14="http://schemas.microsoft.com/office/powerpoint/2010/main" val="1972873799"/>
              </p:ext>
            </p:extLst>
          </p:nvPr>
        </p:nvGraphicFramePr>
        <p:xfrm>
          <a:off x="1676400" y="1383491"/>
          <a:ext cx="5715002" cy="6327639"/>
        </p:xfrm>
        <a:graphic>
          <a:graphicData uri="http://schemas.openxmlformats.org/drawingml/2006/table">
            <a:tbl>
              <a:tblPr firstRow="1" firstCol="1" bandRow="1"/>
              <a:tblGrid>
                <a:gridCol w="681206">
                  <a:extLst>
                    <a:ext uri="{9D8B030D-6E8A-4147-A177-3AD203B41FA5}">
                      <a16:colId xmlns:a16="http://schemas.microsoft.com/office/drawing/2014/main" val="2362805957"/>
                    </a:ext>
                  </a:extLst>
                </a:gridCol>
                <a:gridCol w="1213645">
                  <a:extLst>
                    <a:ext uri="{9D8B030D-6E8A-4147-A177-3AD203B41FA5}">
                      <a16:colId xmlns:a16="http://schemas.microsoft.com/office/drawing/2014/main" val="2051975566"/>
                    </a:ext>
                  </a:extLst>
                </a:gridCol>
                <a:gridCol w="1213645">
                  <a:extLst>
                    <a:ext uri="{9D8B030D-6E8A-4147-A177-3AD203B41FA5}">
                      <a16:colId xmlns:a16="http://schemas.microsoft.com/office/drawing/2014/main" val="2809298731"/>
                    </a:ext>
                  </a:extLst>
                </a:gridCol>
                <a:gridCol w="941334">
                  <a:extLst>
                    <a:ext uri="{9D8B030D-6E8A-4147-A177-3AD203B41FA5}">
                      <a16:colId xmlns:a16="http://schemas.microsoft.com/office/drawing/2014/main" val="1453272981"/>
                    </a:ext>
                  </a:extLst>
                </a:gridCol>
                <a:gridCol w="871735">
                  <a:extLst>
                    <a:ext uri="{9D8B030D-6E8A-4147-A177-3AD203B41FA5}">
                      <a16:colId xmlns:a16="http://schemas.microsoft.com/office/drawing/2014/main" val="2043487880"/>
                    </a:ext>
                  </a:extLst>
                </a:gridCol>
                <a:gridCol w="793437">
                  <a:extLst>
                    <a:ext uri="{9D8B030D-6E8A-4147-A177-3AD203B41FA5}">
                      <a16:colId xmlns:a16="http://schemas.microsoft.com/office/drawing/2014/main" val="3230063457"/>
                    </a:ext>
                  </a:extLst>
                </a:gridCol>
              </a:tblGrid>
              <a:tr h="710002">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Month</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Week</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Establishment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Drilling, Inspection Pits, Siesmic Surveys</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De-estab</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Logging and Profling</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6639561"/>
                  </a:ext>
                </a:extLst>
              </a:tr>
              <a:tr h="127164">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a:lnSpc>
                          <a:spcPct val="115000"/>
                        </a:lnSpc>
                        <a:spcAft>
                          <a:spcPts val="800"/>
                        </a:spcAft>
                        <a:buNone/>
                      </a:pPr>
                      <a:r>
                        <a:rPr lang="en-ZA" sz="9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Duration in Weeks</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925421053"/>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1993624"/>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0992107"/>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5048975"/>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2200165"/>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2692980"/>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7026897"/>
                  </a:ext>
                </a:extLst>
              </a:tr>
              <a:tr h="127164">
                <a:tc vMerge="1">
                  <a:txBody>
                    <a:bodyPr/>
                    <a:lstStyle/>
                    <a:p>
                      <a:endParaRPr lang="en-ZA"/>
                    </a:p>
                  </a:txBody>
                  <a:tcPr/>
                </a:tc>
                <a:tc>
                  <a:txBody>
                    <a:bodyPr/>
                    <a:lstStyle/>
                    <a:p>
                      <a:pPr algn="ctr">
                        <a:lnSpc>
                          <a:spcPct val="115000"/>
                        </a:lnSpc>
                        <a:spcAft>
                          <a:spcPts val="800"/>
                        </a:spcAft>
                        <a:buNone/>
                      </a:pPr>
                      <a:r>
                        <a:rPr lang="en-ZA" sz="9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ZA" sz="1000" kern="100" dirty="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292420637"/>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883497677"/>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237865734"/>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150586596"/>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609188224"/>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309824581"/>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05519536"/>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9936381"/>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530655096"/>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41849610"/>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72542400"/>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784519092"/>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139373805"/>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420395922"/>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725468228"/>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318549801"/>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342204782"/>
                  </a:ext>
                </a:extLst>
              </a:tr>
              <a:tr h="237463">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Shutdown</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Shutdown</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520416590"/>
                  </a:ext>
                </a:extLst>
              </a:tr>
              <a:tr h="237463">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Shutdown</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Shutdown</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143143185"/>
                  </a:ext>
                </a:extLst>
              </a:tr>
              <a:tr h="237463">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Shutdown</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Shutdown</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57171"/>
                    </a:solidFill>
                  </a:tcPr>
                </a:tc>
                <a:extLst>
                  <a:ext uri="{0D108BD9-81ED-4DB2-BD59-A6C34878D82A}">
                    <a16:rowId xmlns:a16="http://schemas.microsoft.com/office/drawing/2014/main" val="1711841680"/>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38814001"/>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920028712"/>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681187569"/>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953119422"/>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850667263"/>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232884491"/>
                  </a:ext>
                </a:extLst>
              </a:tr>
              <a:tr h="127164">
                <a:tc rowSpan="4">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107335196"/>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400041446"/>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7147599"/>
                  </a:ext>
                </a:extLst>
              </a:tr>
              <a:tr h="127164">
                <a:tc vMerge="1">
                  <a:txBody>
                    <a:bodyPr/>
                    <a:lstStyle/>
                    <a:p>
                      <a:endParaRPr lang="en-ZA"/>
                    </a:p>
                  </a:txBody>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ZA" sz="9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ZA" sz="1000" kern="100" dirty="0">
                        <a:effectLst/>
                        <a:latin typeface="Arial" panose="020B0604020202020204" pitchFamily="34" charset="0"/>
                        <a:ea typeface="Aptos" panose="020B0004020202020204" pitchFamily="34" charset="0"/>
                        <a:cs typeface="Arial" panose="020B0604020202020204" pitchFamily="34" charset="0"/>
                      </a:endParaRPr>
                    </a:p>
                  </a:txBody>
                  <a:tcPr marL="20711" marR="2071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7716992"/>
                  </a:ext>
                </a:extLst>
              </a:tr>
            </a:tbl>
          </a:graphicData>
        </a:graphic>
      </p:graphicFrame>
      <p:sp>
        <p:nvSpPr>
          <p:cNvPr id="5" name="TextBox 4">
            <a:extLst>
              <a:ext uri="{FF2B5EF4-FFF2-40B4-BE49-F238E27FC236}">
                <a16:creationId xmlns:a16="http://schemas.microsoft.com/office/drawing/2014/main" id="{91F088E1-5FD7-2B7E-F423-86984827B055}"/>
              </a:ext>
            </a:extLst>
          </p:cNvPr>
          <p:cNvSpPr txBox="1"/>
          <p:nvPr/>
        </p:nvSpPr>
        <p:spPr>
          <a:xfrm>
            <a:off x="1676400" y="1101298"/>
            <a:ext cx="5029200" cy="299441"/>
          </a:xfrm>
          <a:prstGeom prst="rect">
            <a:avLst/>
          </a:prstGeom>
          <a:noFill/>
        </p:spPr>
        <p:txBody>
          <a:bodyPr wrap="square">
            <a:spAutoFit/>
          </a:bodyPr>
          <a:lstStyle/>
          <a:p>
            <a:pPr algn="just">
              <a:lnSpc>
                <a:spcPct val="120000"/>
              </a:lnSpc>
              <a:spcBef>
                <a:spcPts val="600"/>
              </a:spcBef>
              <a:spcAft>
                <a:spcPts val="600"/>
              </a:spcAft>
              <a:buNone/>
            </a:pPr>
            <a:r>
              <a:rPr lang="en-ZA" sz="1200" kern="0" dirty="0">
                <a:effectLst/>
                <a:latin typeface="Arial" panose="020B0604020202020204" pitchFamily="34" charset="0"/>
                <a:ea typeface="Times New Roman" panose="02020603050405020304" pitchFamily="18" charset="0"/>
                <a:cs typeface="Times New Roman" panose="02020603050405020304" pitchFamily="18" charset="0"/>
              </a:rPr>
              <a:t>Estimated contractors work programme</a:t>
            </a:r>
            <a:endParaRPr lang="en-ZA"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8428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0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solidFill>
            <a:srgbClr val="FDFDFD"/>
          </a:solidFill>
        </p:spPr>
        <p:txBody>
          <a:bodyPr wrap="square" lIns="0" tIns="0" rIns="0" bIns="0" rtlCol="0"/>
          <a:lstStyle/>
          <a:p>
            <a:endParaRPr/>
          </a:p>
        </p:txBody>
      </p:sp>
      <p:sp>
        <p:nvSpPr>
          <p:cNvPr id="4" name="object 4"/>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ln w="21336">
            <a:solidFill>
              <a:srgbClr val="FDFDFD"/>
            </a:solidFill>
          </a:ln>
        </p:spPr>
        <p:txBody>
          <a:bodyPr wrap="square" lIns="0" tIns="0" rIns="0" bIns="0" rtlCol="0"/>
          <a:lstStyle/>
          <a:p>
            <a:endParaRPr/>
          </a:p>
        </p:txBody>
      </p:sp>
      <p:sp>
        <p:nvSpPr>
          <p:cNvPr id="5" name="object 5"/>
          <p:cNvSpPr/>
          <p:nvPr/>
        </p:nvSpPr>
        <p:spPr>
          <a:xfrm>
            <a:off x="8033004" y="6097524"/>
            <a:ext cx="1069975" cy="629920"/>
          </a:xfrm>
          <a:custGeom>
            <a:avLst/>
            <a:gdLst/>
            <a:ahLst/>
            <a:cxnLst/>
            <a:rect l="l" t="t" r="r" b="b"/>
            <a:pathLst>
              <a:path w="1069975" h="629920">
                <a:moveTo>
                  <a:pt x="466344" y="629412"/>
                </a:moveTo>
                <a:lnTo>
                  <a:pt x="0" y="629412"/>
                </a:lnTo>
                <a:lnTo>
                  <a:pt x="737616" y="0"/>
                </a:lnTo>
                <a:lnTo>
                  <a:pt x="827532" y="0"/>
                </a:lnTo>
                <a:lnTo>
                  <a:pt x="815340" y="24384"/>
                </a:lnTo>
                <a:lnTo>
                  <a:pt x="980485" y="24384"/>
                </a:lnTo>
                <a:lnTo>
                  <a:pt x="983861" y="47244"/>
                </a:lnTo>
                <a:lnTo>
                  <a:pt x="801624" y="47244"/>
                </a:lnTo>
                <a:lnTo>
                  <a:pt x="763524" y="114300"/>
                </a:lnTo>
                <a:lnTo>
                  <a:pt x="993766" y="114300"/>
                </a:lnTo>
                <a:lnTo>
                  <a:pt x="1002544" y="173736"/>
                </a:lnTo>
                <a:lnTo>
                  <a:pt x="728472" y="173736"/>
                </a:lnTo>
                <a:lnTo>
                  <a:pt x="646176" y="316992"/>
                </a:lnTo>
                <a:lnTo>
                  <a:pt x="1023703" y="316992"/>
                </a:lnTo>
                <a:lnTo>
                  <a:pt x="1036534" y="403860"/>
                </a:lnTo>
                <a:lnTo>
                  <a:pt x="597408" y="403860"/>
                </a:lnTo>
                <a:lnTo>
                  <a:pt x="466344" y="629412"/>
                </a:lnTo>
                <a:close/>
              </a:path>
              <a:path w="1069975" h="629920">
                <a:moveTo>
                  <a:pt x="980485" y="24384"/>
                </a:moveTo>
                <a:lnTo>
                  <a:pt x="854964" y="24384"/>
                </a:lnTo>
                <a:lnTo>
                  <a:pt x="861060" y="0"/>
                </a:lnTo>
                <a:lnTo>
                  <a:pt x="976884" y="0"/>
                </a:lnTo>
                <a:lnTo>
                  <a:pt x="980485" y="24384"/>
                </a:lnTo>
                <a:close/>
              </a:path>
              <a:path w="1069975" h="629920">
                <a:moveTo>
                  <a:pt x="993766" y="114300"/>
                </a:moveTo>
                <a:lnTo>
                  <a:pt x="829056" y="114300"/>
                </a:lnTo>
                <a:lnTo>
                  <a:pt x="848868" y="47244"/>
                </a:lnTo>
                <a:lnTo>
                  <a:pt x="983861" y="47244"/>
                </a:lnTo>
                <a:lnTo>
                  <a:pt x="993766" y="114300"/>
                </a:lnTo>
                <a:close/>
              </a:path>
              <a:path w="1069975" h="629920">
                <a:moveTo>
                  <a:pt x="1023703" y="316992"/>
                </a:moveTo>
                <a:lnTo>
                  <a:pt x="769620" y="316992"/>
                </a:lnTo>
                <a:lnTo>
                  <a:pt x="812292" y="173736"/>
                </a:lnTo>
                <a:lnTo>
                  <a:pt x="1002544" y="173736"/>
                </a:lnTo>
                <a:lnTo>
                  <a:pt x="1023703" y="316992"/>
                </a:lnTo>
                <a:close/>
              </a:path>
              <a:path w="1069975" h="629920">
                <a:moveTo>
                  <a:pt x="1069848" y="629412"/>
                </a:moveTo>
                <a:lnTo>
                  <a:pt x="678180" y="629412"/>
                </a:lnTo>
                <a:lnTo>
                  <a:pt x="743712" y="403860"/>
                </a:lnTo>
                <a:lnTo>
                  <a:pt x="1036534" y="403860"/>
                </a:lnTo>
                <a:lnTo>
                  <a:pt x="1069848" y="629412"/>
                </a:lnTo>
                <a:close/>
              </a:path>
            </a:pathLst>
          </a:custGeom>
          <a:solidFill>
            <a:srgbClr val="2D2A31"/>
          </a:solidFill>
        </p:spPr>
        <p:txBody>
          <a:bodyPr wrap="square" lIns="0" tIns="0" rIns="0" bIns="0" rtlCol="0"/>
          <a:lstStyle/>
          <a:p>
            <a:endParaRPr/>
          </a:p>
        </p:txBody>
      </p:sp>
      <p:sp>
        <p:nvSpPr>
          <p:cNvPr id="6" name="object 6"/>
          <p:cNvSpPr/>
          <p:nvPr/>
        </p:nvSpPr>
        <p:spPr>
          <a:xfrm>
            <a:off x="7761732" y="6097523"/>
            <a:ext cx="948055" cy="629920"/>
          </a:xfrm>
          <a:custGeom>
            <a:avLst/>
            <a:gdLst/>
            <a:ahLst/>
            <a:cxnLst/>
            <a:rect l="l" t="t" r="r" b="b"/>
            <a:pathLst>
              <a:path w="948054" h="629920">
                <a:moveTo>
                  <a:pt x="0" y="629412"/>
                </a:moveTo>
                <a:lnTo>
                  <a:pt x="0" y="0"/>
                </a:lnTo>
                <a:lnTo>
                  <a:pt x="947928" y="0"/>
                </a:lnTo>
                <a:lnTo>
                  <a:pt x="0" y="629412"/>
                </a:lnTo>
                <a:close/>
              </a:path>
            </a:pathLst>
          </a:custGeom>
          <a:solidFill>
            <a:srgbClr val="006E5E"/>
          </a:solidFill>
        </p:spPr>
        <p:txBody>
          <a:bodyPr wrap="square" lIns="0" tIns="0" rIns="0" bIns="0" rtlCol="0"/>
          <a:lstStyle/>
          <a:p>
            <a:endParaRPr/>
          </a:p>
        </p:txBody>
      </p:sp>
      <p:sp>
        <p:nvSpPr>
          <p:cNvPr id="7" name="object 7"/>
          <p:cNvSpPr/>
          <p:nvPr/>
        </p:nvSpPr>
        <p:spPr>
          <a:xfrm>
            <a:off x="9052560" y="6097523"/>
            <a:ext cx="289560" cy="629920"/>
          </a:xfrm>
          <a:custGeom>
            <a:avLst/>
            <a:gdLst/>
            <a:ahLst/>
            <a:cxnLst/>
            <a:rect l="l" t="t" r="r" b="b"/>
            <a:pathLst>
              <a:path w="289559" h="629920">
                <a:moveTo>
                  <a:pt x="289559" y="629412"/>
                </a:moveTo>
                <a:lnTo>
                  <a:pt x="195071" y="629412"/>
                </a:lnTo>
                <a:lnTo>
                  <a:pt x="0" y="0"/>
                </a:lnTo>
                <a:lnTo>
                  <a:pt x="289559" y="0"/>
                </a:lnTo>
                <a:lnTo>
                  <a:pt x="289559" y="629412"/>
                </a:lnTo>
                <a:close/>
              </a:path>
            </a:pathLst>
          </a:custGeom>
          <a:solidFill>
            <a:srgbClr val="F05B18"/>
          </a:solidFill>
        </p:spPr>
        <p:txBody>
          <a:bodyPr wrap="square" lIns="0" tIns="0" rIns="0" bIns="0" rtlCol="0"/>
          <a:lstStyle/>
          <a:p>
            <a:endParaRPr/>
          </a:p>
        </p:txBody>
      </p:sp>
      <p:sp>
        <p:nvSpPr>
          <p:cNvPr id="8" name="object 8"/>
          <p:cNvSpPr/>
          <p:nvPr/>
        </p:nvSpPr>
        <p:spPr>
          <a:xfrm>
            <a:off x="7760207" y="6993635"/>
            <a:ext cx="1577340" cy="9448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767828" y="6865620"/>
            <a:ext cx="1576070" cy="94615"/>
          </a:xfrm>
          <a:custGeom>
            <a:avLst/>
            <a:gdLst/>
            <a:ahLst/>
            <a:cxnLst/>
            <a:rect l="l" t="t" r="r" b="b"/>
            <a:pathLst>
              <a:path w="1576070" h="94615">
                <a:moveTo>
                  <a:pt x="1507235" y="92964"/>
                </a:moveTo>
                <a:lnTo>
                  <a:pt x="1495043" y="92964"/>
                </a:lnTo>
                <a:lnTo>
                  <a:pt x="1524000" y="6096"/>
                </a:lnTo>
                <a:lnTo>
                  <a:pt x="1524000" y="3048"/>
                </a:lnTo>
                <a:lnTo>
                  <a:pt x="1525523" y="1524"/>
                </a:lnTo>
                <a:lnTo>
                  <a:pt x="1543811" y="1524"/>
                </a:lnTo>
                <a:lnTo>
                  <a:pt x="1545335" y="3048"/>
                </a:lnTo>
                <a:lnTo>
                  <a:pt x="1545335" y="6096"/>
                </a:lnTo>
                <a:lnTo>
                  <a:pt x="1547474" y="12192"/>
                </a:lnTo>
                <a:lnTo>
                  <a:pt x="1533143" y="12192"/>
                </a:lnTo>
                <a:lnTo>
                  <a:pt x="1530095" y="19812"/>
                </a:lnTo>
                <a:lnTo>
                  <a:pt x="1519427" y="53340"/>
                </a:lnTo>
                <a:lnTo>
                  <a:pt x="1561912" y="53340"/>
                </a:lnTo>
                <a:lnTo>
                  <a:pt x="1566190" y="65532"/>
                </a:lnTo>
                <a:lnTo>
                  <a:pt x="1516379" y="65532"/>
                </a:lnTo>
                <a:lnTo>
                  <a:pt x="1507235" y="92964"/>
                </a:lnTo>
                <a:close/>
              </a:path>
              <a:path w="1576070" h="94615">
                <a:moveTo>
                  <a:pt x="1561912" y="53340"/>
                </a:moveTo>
                <a:lnTo>
                  <a:pt x="1549907" y="53340"/>
                </a:lnTo>
                <a:lnTo>
                  <a:pt x="1539239" y="19812"/>
                </a:lnTo>
                <a:lnTo>
                  <a:pt x="1537716" y="16764"/>
                </a:lnTo>
                <a:lnTo>
                  <a:pt x="1537716" y="13716"/>
                </a:lnTo>
                <a:lnTo>
                  <a:pt x="1536191" y="12192"/>
                </a:lnTo>
                <a:lnTo>
                  <a:pt x="1547474" y="12192"/>
                </a:lnTo>
                <a:lnTo>
                  <a:pt x="1561912" y="53340"/>
                </a:lnTo>
                <a:close/>
              </a:path>
              <a:path w="1576070" h="94615">
                <a:moveTo>
                  <a:pt x="1575816" y="92964"/>
                </a:moveTo>
                <a:lnTo>
                  <a:pt x="1562100" y="92964"/>
                </a:lnTo>
                <a:lnTo>
                  <a:pt x="1552955" y="65532"/>
                </a:lnTo>
                <a:lnTo>
                  <a:pt x="1566190" y="65532"/>
                </a:lnTo>
                <a:lnTo>
                  <a:pt x="1575816" y="92964"/>
                </a:lnTo>
                <a:close/>
              </a:path>
              <a:path w="1576070" h="94615">
                <a:moveTo>
                  <a:pt x="1458467" y="94487"/>
                </a:moveTo>
                <a:lnTo>
                  <a:pt x="1441822" y="91820"/>
                </a:lnTo>
                <a:lnTo>
                  <a:pt x="1430464" y="83439"/>
                </a:lnTo>
                <a:lnTo>
                  <a:pt x="1423963" y="68770"/>
                </a:lnTo>
                <a:lnTo>
                  <a:pt x="1421891" y="47244"/>
                </a:lnTo>
                <a:lnTo>
                  <a:pt x="1423963" y="25074"/>
                </a:lnTo>
                <a:lnTo>
                  <a:pt x="1430464" y="10477"/>
                </a:lnTo>
                <a:lnTo>
                  <a:pt x="1441822" y="2452"/>
                </a:lnTo>
                <a:lnTo>
                  <a:pt x="1458467" y="0"/>
                </a:lnTo>
                <a:lnTo>
                  <a:pt x="1466587" y="261"/>
                </a:lnTo>
                <a:lnTo>
                  <a:pt x="1473136" y="952"/>
                </a:lnTo>
                <a:lnTo>
                  <a:pt x="1478827" y="1928"/>
                </a:lnTo>
                <a:lnTo>
                  <a:pt x="1484375" y="3048"/>
                </a:lnTo>
                <a:lnTo>
                  <a:pt x="1482851"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2559"/>
                </a:lnTo>
                <a:lnTo>
                  <a:pt x="1473898" y="93535"/>
                </a:lnTo>
                <a:lnTo>
                  <a:pt x="1466825" y="94225"/>
                </a:lnTo>
                <a:lnTo>
                  <a:pt x="1458467" y="94487"/>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1524"/>
                </a:lnTo>
                <a:lnTo>
                  <a:pt x="1400555" y="1524"/>
                </a:lnTo>
                <a:lnTo>
                  <a:pt x="1400555" y="92964"/>
                </a:lnTo>
                <a:close/>
              </a:path>
              <a:path w="1576070" h="94615">
                <a:moveTo>
                  <a:pt x="1315211" y="92964"/>
                </a:moveTo>
                <a:lnTo>
                  <a:pt x="1303019" y="92964"/>
                </a:lnTo>
                <a:lnTo>
                  <a:pt x="1303019" y="1524"/>
                </a:lnTo>
                <a:lnTo>
                  <a:pt x="1309735" y="643"/>
                </a:lnTo>
                <a:lnTo>
                  <a:pt x="1316736" y="190"/>
                </a:lnTo>
                <a:lnTo>
                  <a:pt x="1324879" y="23"/>
                </a:lnTo>
                <a:lnTo>
                  <a:pt x="1335023" y="0"/>
                </a:lnTo>
                <a:lnTo>
                  <a:pt x="1348549" y="1285"/>
                </a:lnTo>
                <a:lnTo>
                  <a:pt x="1357502" y="5715"/>
                </a:lnTo>
                <a:lnTo>
                  <a:pt x="1361308" y="12192"/>
                </a:lnTo>
                <a:lnTo>
                  <a:pt x="1315211" y="12192"/>
                </a:lnTo>
                <a:lnTo>
                  <a:pt x="1315211" y="44196"/>
                </a:lnTo>
                <a:lnTo>
                  <a:pt x="1360153" y="44196"/>
                </a:lnTo>
                <a:lnTo>
                  <a:pt x="1356264" y="48006"/>
                </a:lnTo>
                <a:lnTo>
                  <a:pt x="1348739" y="50292"/>
                </a:lnTo>
                <a:lnTo>
                  <a:pt x="1351787" y="51816"/>
                </a:lnTo>
                <a:lnTo>
                  <a:pt x="1355852" y="54864"/>
                </a:lnTo>
                <a:lnTo>
                  <a:pt x="1315211" y="54864"/>
                </a:lnTo>
                <a:lnTo>
                  <a:pt x="1315211" y="92964"/>
                </a:lnTo>
                <a:close/>
              </a:path>
              <a:path w="1576070" h="94615">
                <a:moveTo>
                  <a:pt x="1360153" y="44196"/>
                </a:moveTo>
                <a:lnTo>
                  <a:pt x="1335023" y="44196"/>
                </a:lnTo>
                <a:lnTo>
                  <a:pt x="1347216" y="42672"/>
                </a:lnTo>
                <a:lnTo>
                  <a:pt x="1351787" y="39624"/>
                </a:lnTo>
                <a:lnTo>
                  <a:pt x="1351787" y="15240"/>
                </a:lnTo>
                <a:lnTo>
                  <a:pt x="1347216" y="12192"/>
                </a:lnTo>
                <a:lnTo>
                  <a:pt x="1361308" y="12192"/>
                </a:lnTo>
                <a:lnTo>
                  <a:pt x="1362455" y="14144"/>
                </a:lnTo>
                <a:lnTo>
                  <a:pt x="1363979" y="27432"/>
                </a:lnTo>
                <a:lnTo>
                  <a:pt x="1363312" y="36576"/>
                </a:lnTo>
                <a:lnTo>
                  <a:pt x="1360931" y="43434"/>
                </a:lnTo>
                <a:lnTo>
                  <a:pt x="1360153" y="44196"/>
                </a:lnTo>
                <a:close/>
              </a:path>
              <a:path w="1576070" h="94615">
                <a:moveTo>
                  <a:pt x="1368551" y="92964"/>
                </a:moveTo>
                <a:lnTo>
                  <a:pt x="1354835" y="92964"/>
                </a:lnTo>
                <a:lnTo>
                  <a:pt x="1345691" y="64008"/>
                </a:lnTo>
                <a:lnTo>
                  <a:pt x="1344167" y="57912"/>
                </a:lnTo>
                <a:lnTo>
                  <a:pt x="1339595" y="54864"/>
                </a:lnTo>
                <a:lnTo>
                  <a:pt x="1355852" y="54864"/>
                </a:lnTo>
                <a:lnTo>
                  <a:pt x="1357884" y="56387"/>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2192"/>
                </a:lnTo>
                <a:lnTo>
                  <a:pt x="1243584" y="12192"/>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64335" y="1524"/>
                </a:lnTo>
                <a:lnTo>
                  <a:pt x="1181100" y="1524"/>
                </a:lnTo>
                <a:lnTo>
                  <a:pt x="1184148" y="3048"/>
                </a:lnTo>
                <a:lnTo>
                  <a:pt x="1185671" y="6096"/>
                </a:lnTo>
                <a:lnTo>
                  <a:pt x="1187596" y="12192"/>
                </a:lnTo>
                <a:lnTo>
                  <a:pt x="1171955" y="12192"/>
                </a:lnTo>
                <a:lnTo>
                  <a:pt x="1168907" y="19812"/>
                </a:lnTo>
                <a:lnTo>
                  <a:pt x="1158239" y="53340"/>
                </a:lnTo>
                <a:lnTo>
                  <a:pt x="1200591" y="53340"/>
                </a:lnTo>
                <a:lnTo>
                  <a:pt x="1204441" y="65532"/>
                </a:lnTo>
                <a:lnTo>
                  <a:pt x="1155191" y="65532"/>
                </a:lnTo>
                <a:lnTo>
                  <a:pt x="1146048" y="92964"/>
                </a:lnTo>
                <a:close/>
              </a:path>
              <a:path w="1576070" h="94615">
                <a:moveTo>
                  <a:pt x="1200591" y="53340"/>
                </a:moveTo>
                <a:lnTo>
                  <a:pt x="1187195" y="53340"/>
                </a:lnTo>
                <a:lnTo>
                  <a:pt x="1176527" y="19812"/>
                </a:lnTo>
                <a:lnTo>
                  <a:pt x="1176527" y="16764"/>
                </a:lnTo>
                <a:lnTo>
                  <a:pt x="1175003" y="13716"/>
                </a:lnTo>
                <a:lnTo>
                  <a:pt x="1175003" y="12192"/>
                </a:lnTo>
                <a:lnTo>
                  <a:pt x="1187596" y="12192"/>
                </a:lnTo>
                <a:lnTo>
                  <a:pt x="1200591" y="53340"/>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1524"/>
                </a:lnTo>
                <a:lnTo>
                  <a:pt x="1007364" y="1524"/>
                </a:lnTo>
                <a:lnTo>
                  <a:pt x="1007364" y="38100"/>
                </a:lnTo>
                <a:lnTo>
                  <a:pt x="1060703" y="38100"/>
                </a:lnTo>
                <a:lnTo>
                  <a:pt x="1060703" y="50292"/>
                </a:lnTo>
                <a:lnTo>
                  <a:pt x="1007364" y="50292"/>
                </a:lnTo>
                <a:lnTo>
                  <a:pt x="1007364" y="92964"/>
                </a:lnTo>
                <a:close/>
              </a:path>
              <a:path w="1576070" h="94615">
                <a:moveTo>
                  <a:pt x="1060703" y="38100"/>
                </a:moveTo>
                <a:lnTo>
                  <a:pt x="1046987" y="38100"/>
                </a:lnTo>
                <a:lnTo>
                  <a:pt x="1046987" y="1524"/>
                </a:lnTo>
                <a:lnTo>
                  <a:pt x="1060703" y="1524"/>
                </a:lnTo>
                <a:lnTo>
                  <a:pt x="1060703" y="38100"/>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1524"/>
                </a:lnTo>
                <a:lnTo>
                  <a:pt x="978407" y="1524"/>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7"/>
                </a:moveTo>
                <a:lnTo>
                  <a:pt x="840962" y="92416"/>
                </a:lnTo>
                <a:lnTo>
                  <a:pt x="830579" y="85915"/>
                </a:lnTo>
                <a:lnTo>
                  <a:pt x="824769" y="74556"/>
                </a:lnTo>
                <a:lnTo>
                  <a:pt x="822959" y="57912"/>
                </a:lnTo>
                <a:lnTo>
                  <a:pt x="822959" y="1524"/>
                </a:lnTo>
                <a:lnTo>
                  <a:pt x="835151" y="1524"/>
                </a:lnTo>
                <a:lnTo>
                  <a:pt x="835151" y="57912"/>
                </a:lnTo>
                <a:lnTo>
                  <a:pt x="836342" y="69437"/>
                </a:lnTo>
                <a:lnTo>
                  <a:pt x="840104" y="76962"/>
                </a:lnTo>
                <a:lnTo>
                  <a:pt x="846724" y="81057"/>
                </a:lnTo>
                <a:lnTo>
                  <a:pt x="856487" y="82296"/>
                </a:lnTo>
                <a:lnTo>
                  <a:pt x="884247" y="82296"/>
                </a:lnTo>
                <a:lnTo>
                  <a:pt x="882395" y="85915"/>
                </a:lnTo>
                <a:lnTo>
                  <a:pt x="872013" y="92416"/>
                </a:lnTo>
                <a:lnTo>
                  <a:pt x="856487" y="94487"/>
                </a:lnTo>
                <a:close/>
              </a:path>
              <a:path w="1576070" h="94615">
                <a:moveTo>
                  <a:pt x="884247" y="82296"/>
                </a:moveTo>
                <a:lnTo>
                  <a:pt x="856487" y="82296"/>
                </a:lnTo>
                <a:lnTo>
                  <a:pt x="866012" y="81057"/>
                </a:lnTo>
                <a:lnTo>
                  <a:pt x="872108" y="76962"/>
                </a:lnTo>
                <a:lnTo>
                  <a:pt x="875347" y="69437"/>
                </a:lnTo>
                <a:lnTo>
                  <a:pt x="876300" y="57912"/>
                </a:lnTo>
                <a:lnTo>
                  <a:pt x="876300" y="1524"/>
                </a:lnTo>
                <a:lnTo>
                  <a:pt x="890016" y="1524"/>
                </a:lnTo>
                <a:lnTo>
                  <a:pt x="890016" y="57912"/>
                </a:lnTo>
                <a:lnTo>
                  <a:pt x="888206" y="74556"/>
                </a:lnTo>
                <a:lnTo>
                  <a:pt x="884247" y="82296"/>
                </a:lnTo>
                <a:close/>
              </a:path>
              <a:path w="1576070" h="94615">
                <a:moveTo>
                  <a:pt x="765048" y="94487"/>
                </a:moveTo>
                <a:lnTo>
                  <a:pt x="747760" y="92035"/>
                </a:lnTo>
                <a:lnTo>
                  <a:pt x="736472" y="84010"/>
                </a:lnTo>
                <a:lnTo>
                  <a:pt x="730329" y="69413"/>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3814" y="82296"/>
                </a:lnTo>
                <a:lnTo>
                  <a:pt x="793051" y="84010"/>
                </a:lnTo>
                <a:lnTo>
                  <a:pt x="781692" y="92035"/>
                </a:lnTo>
                <a:lnTo>
                  <a:pt x="765048" y="94487"/>
                </a:lnTo>
                <a:close/>
              </a:path>
              <a:path w="1576070" h="94615">
                <a:moveTo>
                  <a:pt x="79381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69413"/>
                </a:lnTo>
                <a:lnTo>
                  <a:pt x="793814" y="82296"/>
                </a:lnTo>
                <a:close/>
              </a:path>
              <a:path w="1576070" h="94615">
                <a:moveTo>
                  <a:pt x="709445" y="82296"/>
                </a:moveTo>
                <a:lnTo>
                  <a:pt x="693419" y="82296"/>
                </a:lnTo>
                <a:lnTo>
                  <a:pt x="697991" y="80772"/>
                </a:lnTo>
                <a:lnTo>
                  <a:pt x="697920" y="59388"/>
                </a:lnTo>
                <a:lnTo>
                  <a:pt x="693419" y="56387"/>
                </a:lnTo>
                <a:lnTo>
                  <a:pt x="687323" y="54864"/>
                </a:lnTo>
                <a:lnTo>
                  <a:pt x="667511" y="50292"/>
                </a:lnTo>
                <a:lnTo>
                  <a:pt x="659748" y="46887"/>
                </a:lnTo>
                <a:lnTo>
                  <a:pt x="654557" y="41338"/>
                </a:lnTo>
                <a:lnTo>
                  <a:pt x="651652" y="33789"/>
                </a:lnTo>
                <a:lnTo>
                  <a:pt x="650748" y="24383"/>
                </a:lnTo>
                <a:lnTo>
                  <a:pt x="652486" y="11572"/>
                </a:lnTo>
                <a:lnTo>
                  <a:pt x="657796" y="4191"/>
                </a:lnTo>
                <a:lnTo>
                  <a:pt x="666821" y="809"/>
                </a:lnTo>
                <a:lnTo>
                  <a:pt x="679703" y="0"/>
                </a:lnTo>
                <a:lnTo>
                  <a:pt x="686776" y="47"/>
                </a:lnTo>
                <a:lnTo>
                  <a:pt x="693991" y="381"/>
                </a:lnTo>
                <a:lnTo>
                  <a:pt x="700920" y="1285"/>
                </a:lnTo>
                <a:lnTo>
                  <a:pt x="707135" y="3048"/>
                </a:lnTo>
                <a:lnTo>
                  <a:pt x="707135" y="12192"/>
                </a:lnTo>
                <a:lnTo>
                  <a:pt x="664464" y="12192"/>
                </a:lnTo>
                <a:lnTo>
                  <a:pt x="664464" y="33528"/>
                </a:lnTo>
                <a:lnTo>
                  <a:pt x="667511" y="36576"/>
                </a:lnTo>
                <a:lnTo>
                  <a:pt x="675132" y="38100"/>
                </a:lnTo>
                <a:lnTo>
                  <a:pt x="693419" y="42672"/>
                </a:lnTo>
                <a:lnTo>
                  <a:pt x="702063" y="46720"/>
                </a:lnTo>
                <a:lnTo>
                  <a:pt x="707707" y="52197"/>
                </a:lnTo>
                <a:lnTo>
                  <a:pt x="710779" y="59388"/>
                </a:lnTo>
                <a:lnTo>
                  <a:pt x="711707" y="68580"/>
                </a:lnTo>
                <a:lnTo>
                  <a:pt x="709921" y="81629"/>
                </a:lnTo>
                <a:lnTo>
                  <a:pt x="709445" y="82296"/>
                </a:lnTo>
                <a:close/>
              </a:path>
              <a:path w="1576070" h="94615">
                <a:moveTo>
                  <a:pt x="679703" y="94487"/>
                </a:moveTo>
                <a:lnTo>
                  <a:pt x="675203" y="94225"/>
                </a:lnTo>
                <a:lnTo>
                  <a:pt x="668845" y="93535"/>
                </a:lnTo>
                <a:lnTo>
                  <a:pt x="652271" y="91440"/>
                </a:lnTo>
                <a:lnTo>
                  <a:pt x="652271" y="80772"/>
                </a:lnTo>
                <a:lnTo>
                  <a:pt x="662773" y="81653"/>
                </a:lnTo>
                <a:lnTo>
                  <a:pt x="669988" y="82105"/>
                </a:lnTo>
                <a:lnTo>
                  <a:pt x="675203" y="82272"/>
                </a:lnTo>
                <a:lnTo>
                  <a:pt x="709445" y="82296"/>
                </a:lnTo>
                <a:lnTo>
                  <a:pt x="704278" y="89534"/>
                </a:lnTo>
                <a:lnTo>
                  <a:pt x="694348" y="93440"/>
                </a:lnTo>
                <a:lnTo>
                  <a:pt x="679703" y="94487"/>
                </a:lnTo>
                <a:close/>
              </a:path>
              <a:path w="1576070" h="94615">
                <a:moveTo>
                  <a:pt x="536448" y="94487"/>
                </a:moveTo>
                <a:lnTo>
                  <a:pt x="523565" y="91606"/>
                </a:lnTo>
                <a:lnTo>
                  <a:pt x="514540" y="82867"/>
                </a:lnTo>
                <a:lnTo>
                  <a:pt x="509230" y="68127"/>
                </a:lnTo>
                <a:lnTo>
                  <a:pt x="507491" y="47244"/>
                </a:lnTo>
                <a:lnTo>
                  <a:pt x="509611" y="24431"/>
                </a:lnTo>
                <a:lnTo>
                  <a:pt x="516445" y="9906"/>
                </a:lnTo>
                <a:lnTo>
                  <a:pt x="528708" y="2238"/>
                </a:lnTo>
                <a:lnTo>
                  <a:pt x="547116" y="0"/>
                </a:lnTo>
                <a:lnTo>
                  <a:pt x="565403" y="0"/>
                </a:lnTo>
                <a:lnTo>
                  <a:pt x="571500" y="3048"/>
                </a:lnTo>
                <a:lnTo>
                  <a:pt x="571500" y="12192"/>
                </a:lnTo>
                <a:lnTo>
                  <a:pt x="547116" y="12192"/>
                </a:lnTo>
                <a:lnTo>
                  <a:pt x="535352" y="13168"/>
                </a:lnTo>
                <a:lnTo>
                  <a:pt x="527303" y="17716"/>
                </a:lnTo>
                <a:lnTo>
                  <a:pt x="522684" y="28265"/>
                </a:lnTo>
                <a:lnTo>
                  <a:pt x="521207" y="47244"/>
                </a:lnTo>
                <a:lnTo>
                  <a:pt x="522374" y="64293"/>
                </a:lnTo>
                <a:lnTo>
                  <a:pt x="525970" y="75057"/>
                </a:lnTo>
                <a:lnTo>
                  <a:pt x="532137" y="80676"/>
                </a:lnTo>
                <a:lnTo>
                  <a:pt x="541019" y="82296"/>
                </a:lnTo>
                <a:lnTo>
                  <a:pt x="563879" y="82296"/>
                </a:lnTo>
                <a:lnTo>
                  <a:pt x="558736" y="86772"/>
                </a:lnTo>
                <a:lnTo>
                  <a:pt x="552449" y="90678"/>
                </a:lnTo>
                <a:lnTo>
                  <a:pt x="545020" y="93440"/>
                </a:lnTo>
                <a:lnTo>
                  <a:pt x="536448" y="94487"/>
                </a:lnTo>
                <a:close/>
              </a:path>
              <a:path w="1576070" h="94615">
                <a:moveTo>
                  <a:pt x="574548" y="92964"/>
                </a:moveTo>
                <a:lnTo>
                  <a:pt x="565403" y="92964"/>
                </a:lnTo>
                <a:lnTo>
                  <a:pt x="563879" y="82296"/>
                </a:lnTo>
                <a:lnTo>
                  <a:pt x="548639" y="82296"/>
                </a:lnTo>
                <a:lnTo>
                  <a:pt x="556259" y="79248"/>
                </a:lnTo>
                <a:lnTo>
                  <a:pt x="562355" y="74676"/>
                </a:lnTo>
                <a:lnTo>
                  <a:pt x="562355" y="39624"/>
                </a:lnTo>
                <a:lnTo>
                  <a:pt x="574548" y="39624"/>
                </a:lnTo>
                <a:lnTo>
                  <a:pt x="574548" y="92964"/>
                </a:lnTo>
                <a:close/>
              </a:path>
              <a:path w="1576070" h="94615">
                <a:moveTo>
                  <a:pt x="428243" y="92964"/>
                </a:moveTo>
                <a:lnTo>
                  <a:pt x="414527" y="92964"/>
                </a:lnTo>
                <a:lnTo>
                  <a:pt x="414527" y="4572"/>
                </a:lnTo>
                <a:lnTo>
                  <a:pt x="417575" y="1524"/>
                </a:lnTo>
                <a:lnTo>
                  <a:pt x="434339" y="1524"/>
                </a:lnTo>
                <a:lnTo>
                  <a:pt x="435864" y="3048"/>
                </a:lnTo>
                <a:lnTo>
                  <a:pt x="437387" y="6096"/>
                </a:lnTo>
                <a:lnTo>
                  <a:pt x="441100" y="13716"/>
                </a:lnTo>
                <a:lnTo>
                  <a:pt x="426719" y="13716"/>
                </a:lnTo>
                <a:lnTo>
                  <a:pt x="428243" y="18287"/>
                </a:lnTo>
                <a:lnTo>
                  <a:pt x="428243" y="92964"/>
                </a:lnTo>
                <a:close/>
              </a:path>
              <a:path w="1576070" h="94615">
                <a:moveTo>
                  <a:pt x="486155" y="79248"/>
                </a:moveTo>
                <a:lnTo>
                  <a:pt x="473964" y="79248"/>
                </a:lnTo>
                <a:lnTo>
                  <a:pt x="473964" y="74676"/>
                </a:lnTo>
                <a:lnTo>
                  <a:pt x="472439" y="70103"/>
                </a:lnTo>
                <a:lnTo>
                  <a:pt x="472439" y="1524"/>
                </a:lnTo>
                <a:lnTo>
                  <a:pt x="486155" y="1524"/>
                </a:lnTo>
                <a:lnTo>
                  <a:pt x="486155" y="79248"/>
                </a:lnTo>
                <a:close/>
              </a:path>
              <a:path w="1576070" h="94615">
                <a:moveTo>
                  <a:pt x="484632" y="92964"/>
                </a:moveTo>
                <a:lnTo>
                  <a:pt x="466343" y="92964"/>
                </a:lnTo>
                <a:lnTo>
                  <a:pt x="463295" y="91440"/>
                </a:lnTo>
                <a:lnTo>
                  <a:pt x="463295" y="88392"/>
                </a:lnTo>
                <a:lnTo>
                  <a:pt x="434339" y="25908"/>
                </a:lnTo>
                <a:lnTo>
                  <a:pt x="432816" y="22860"/>
                </a:lnTo>
                <a:lnTo>
                  <a:pt x="429767" y="18287"/>
                </a:lnTo>
                <a:lnTo>
                  <a:pt x="429767" y="13716"/>
                </a:lnTo>
                <a:lnTo>
                  <a:pt x="441100" y="13716"/>
                </a:lnTo>
                <a:lnTo>
                  <a:pt x="466343" y="65532"/>
                </a:lnTo>
                <a:lnTo>
                  <a:pt x="469391" y="74676"/>
                </a:lnTo>
                <a:lnTo>
                  <a:pt x="472439" y="79248"/>
                </a:lnTo>
                <a:lnTo>
                  <a:pt x="486155" y="79248"/>
                </a:lnTo>
                <a:lnTo>
                  <a:pt x="486155" y="91440"/>
                </a:lnTo>
                <a:lnTo>
                  <a:pt x="484632" y="92964"/>
                </a:lnTo>
                <a:close/>
              </a:path>
              <a:path w="1576070" h="94615">
                <a:moveTo>
                  <a:pt x="390143" y="92964"/>
                </a:moveTo>
                <a:lnTo>
                  <a:pt x="376427" y="92964"/>
                </a:lnTo>
                <a:lnTo>
                  <a:pt x="376427" y="1524"/>
                </a:lnTo>
                <a:lnTo>
                  <a:pt x="390143" y="1524"/>
                </a:lnTo>
                <a:lnTo>
                  <a:pt x="390143" y="92964"/>
                </a:lnTo>
                <a:close/>
              </a:path>
              <a:path w="1576070" h="94615">
                <a:moveTo>
                  <a:pt x="318516" y="92964"/>
                </a:moveTo>
                <a:lnTo>
                  <a:pt x="286511" y="92964"/>
                </a:lnTo>
                <a:lnTo>
                  <a:pt x="286511" y="1524"/>
                </a:lnTo>
                <a:lnTo>
                  <a:pt x="293441" y="1286"/>
                </a:lnTo>
                <a:lnTo>
                  <a:pt x="309014" y="238"/>
                </a:lnTo>
                <a:lnTo>
                  <a:pt x="318516" y="0"/>
                </a:lnTo>
                <a:lnTo>
                  <a:pt x="335803" y="2452"/>
                </a:lnTo>
                <a:lnTo>
                  <a:pt x="347090" y="10477"/>
                </a:lnTo>
                <a:lnTo>
                  <a:pt x="347812" y="12192"/>
                </a:lnTo>
                <a:lnTo>
                  <a:pt x="298703" y="12192"/>
                </a:lnTo>
                <a:lnTo>
                  <a:pt x="298703" y="82296"/>
                </a:lnTo>
                <a:lnTo>
                  <a:pt x="347506" y="82296"/>
                </a:lnTo>
                <a:lnTo>
                  <a:pt x="347090" y="83248"/>
                </a:lnTo>
                <a:lnTo>
                  <a:pt x="335803" y="90749"/>
                </a:lnTo>
                <a:lnTo>
                  <a:pt x="318516" y="92964"/>
                </a:lnTo>
                <a:close/>
              </a:path>
              <a:path w="1576070" h="94615">
                <a:moveTo>
                  <a:pt x="347506"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812" y="12192"/>
                </a:lnTo>
                <a:lnTo>
                  <a:pt x="353234" y="25074"/>
                </a:lnTo>
                <a:lnTo>
                  <a:pt x="355091" y="47244"/>
                </a:lnTo>
                <a:lnTo>
                  <a:pt x="353234" y="69175"/>
                </a:lnTo>
                <a:lnTo>
                  <a:pt x="347506" y="82296"/>
                </a:lnTo>
                <a:close/>
              </a:path>
              <a:path w="1576070" h="94615">
                <a:moveTo>
                  <a:pt x="234695" y="92964"/>
                </a:moveTo>
                <a:lnTo>
                  <a:pt x="225170" y="91606"/>
                </a:lnTo>
                <a:lnTo>
                  <a:pt x="219074" y="87820"/>
                </a:lnTo>
                <a:lnTo>
                  <a:pt x="215836" y="82034"/>
                </a:lnTo>
                <a:lnTo>
                  <a:pt x="214883" y="74676"/>
                </a:lnTo>
                <a:lnTo>
                  <a:pt x="214883" y="1524"/>
                </a:lnTo>
                <a:lnTo>
                  <a:pt x="227075" y="1524"/>
                </a:lnTo>
                <a:lnTo>
                  <a:pt x="227075" y="79248"/>
                </a:lnTo>
                <a:lnTo>
                  <a:pt x="230123" y="80772"/>
                </a:lnTo>
                <a:lnTo>
                  <a:pt x="268223" y="80772"/>
                </a:lnTo>
                <a:lnTo>
                  <a:pt x="268223" y="91440"/>
                </a:lnTo>
                <a:lnTo>
                  <a:pt x="259984" y="92321"/>
                </a:lnTo>
                <a:lnTo>
                  <a:pt x="251459" y="92773"/>
                </a:lnTo>
                <a:lnTo>
                  <a:pt x="242934" y="92940"/>
                </a:lnTo>
                <a:lnTo>
                  <a:pt x="234695" y="92964"/>
                </a:lnTo>
                <a:close/>
              </a:path>
              <a:path w="1576070" h="94615">
                <a:moveTo>
                  <a:pt x="190500" y="92964"/>
                </a:moveTo>
                <a:lnTo>
                  <a:pt x="176783" y="92964"/>
                </a:lnTo>
                <a:lnTo>
                  <a:pt x="176783" y="1524"/>
                </a:lnTo>
                <a:lnTo>
                  <a:pt x="190500" y="1524"/>
                </a:lnTo>
                <a:lnTo>
                  <a:pt x="190500" y="92964"/>
                </a:lnTo>
                <a:close/>
              </a:path>
              <a:path w="1576070" h="94615">
                <a:moveTo>
                  <a:pt x="118871" y="94487"/>
                </a:moveTo>
                <a:lnTo>
                  <a:pt x="103346" y="92416"/>
                </a:lnTo>
                <a:lnTo>
                  <a:pt x="92963" y="85915"/>
                </a:lnTo>
                <a:lnTo>
                  <a:pt x="87153" y="74556"/>
                </a:lnTo>
                <a:lnTo>
                  <a:pt x="85343" y="57912"/>
                </a:lnTo>
                <a:lnTo>
                  <a:pt x="85343" y="1524"/>
                </a:lnTo>
                <a:lnTo>
                  <a:pt x="97535" y="1524"/>
                </a:lnTo>
                <a:lnTo>
                  <a:pt x="97535" y="57912"/>
                </a:lnTo>
                <a:lnTo>
                  <a:pt x="98726" y="69437"/>
                </a:lnTo>
                <a:lnTo>
                  <a:pt x="102488" y="76962"/>
                </a:lnTo>
                <a:lnTo>
                  <a:pt x="109108" y="81057"/>
                </a:lnTo>
                <a:lnTo>
                  <a:pt x="118871" y="82296"/>
                </a:lnTo>
                <a:lnTo>
                  <a:pt x="146631" y="82296"/>
                </a:lnTo>
                <a:lnTo>
                  <a:pt x="144779" y="85915"/>
                </a:lnTo>
                <a:lnTo>
                  <a:pt x="134397" y="92416"/>
                </a:lnTo>
                <a:lnTo>
                  <a:pt x="118871" y="94487"/>
                </a:lnTo>
                <a:close/>
              </a:path>
              <a:path w="1576070" h="94615">
                <a:moveTo>
                  <a:pt x="146631" y="82296"/>
                </a:moveTo>
                <a:lnTo>
                  <a:pt x="118871" y="82296"/>
                </a:lnTo>
                <a:lnTo>
                  <a:pt x="127753" y="81057"/>
                </a:lnTo>
                <a:lnTo>
                  <a:pt x="133921" y="76962"/>
                </a:lnTo>
                <a:lnTo>
                  <a:pt x="137517" y="69437"/>
                </a:lnTo>
                <a:lnTo>
                  <a:pt x="138683" y="57912"/>
                </a:lnTo>
                <a:lnTo>
                  <a:pt x="138683" y="1524"/>
                </a:lnTo>
                <a:lnTo>
                  <a:pt x="152400" y="1524"/>
                </a:lnTo>
                <a:lnTo>
                  <a:pt x="152400" y="57912"/>
                </a:lnTo>
                <a:lnTo>
                  <a:pt x="150590" y="74556"/>
                </a:lnTo>
                <a:lnTo>
                  <a:pt x="146631" y="82296"/>
                </a:lnTo>
                <a:close/>
              </a:path>
              <a:path w="1576070" h="94615">
                <a:moveTo>
                  <a:pt x="35051" y="92964"/>
                </a:moveTo>
                <a:lnTo>
                  <a:pt x="0" y="92964"/>
                </a:lnTo>
                <a:lnTo>
                  <a:pt x="0" y="1524"/>
                </a:lnTo>
                <a:lnTo>
                  <a:pt x="6691" y="643"/>
                </a:lnTo>
                <a:lnTo>
                  <a:pt x="13525" y="190"/>
                </a:lnTo>
                <a:lnTo>
                  <a:pt x="21216" y="23"/>
                </a:lnTo>
                <a:lnTo>
                  <a:pt x="30479" y="0"/>
                </a:lnTo>
                <a:lnTo>
                  <a:pt x="44886" y="1238"/>
                </a:lnTo>
                <a:lnTo>
                  <a:pt x="54292" y="5334"/>
                </a:lnTo>
                <a:lnTo>
                  <a:pt x="58958" y="12192"/>
                </a:lnTo>
                <a:lnTo>
                  <a:pt x="13716" y="12192"/>
                </a:lnTo>
                <a:lnTo>
                  <a:pt x="13716" y="39624"/>
                </a:lnTo>
                <a:lnTo>
                  <a:pt x="57339" y="39624"/>
                </a:lnTo>
                <a:lnTo>
                  <a:pt x="52601" y="43672"/>
                </a:lnTo>
                <a:lnTo>
                  <a:pt x="45719" y="45719"/>
                </a:lnTo>
                <a:lnTo>
                  <a:pt x="54363" y="48029"/>
                </a:lnTo>
                <a:lnTo>
                  <a:pt x="57058" y="50292"/>
                </a:lnTo>
                <a:lnTo>
                  <a:pt x="13716" y="50292"/>
                </a:lnTo>
                <a:lnTo>
                  <a:pt x="13716" y="82296"/>
                </a:lnTo>
                <a:lnTo>
                  <a:pt x="61843" y="82296"/>
                </a:lnTo>
                <a:lnTo>
                  <a:pt x="57530" y="88392"/>
                </a:lnTo>
                <a:lnTo>
                  <a:pt x="48577" y="91963"/>
                </a:lnTo>
                <a:lnTo>
                  <a:pt x="35051" y="92964"/>
                </a:lnTo>
                <a:close/>
              </a:path>
              <a:path w="1576070" h="94615">
                <a:moveTo>
                  <a:pt x="57339" y="39624"/>
                </a:moveTo>
                <a:lnTo>
                  <a:pt x="44195" y="39624"/>
                </a:lnTo>
                <a:lnTo>
                  <a:pt x="48767" y="38100"/>
                </a:lnTo>
                <a:lnTo>
                  <a:pt x="48767" y="13716"/>
                </a:lnTo>
                <a:lnTo>
                  <a:pt x="44195" y="12192"/>
                </a:lnTo>
                <a:lnTo>
                  <a:pt x="58958" y="12192"/>
                </a:lnTo>
                <a:lnTo>
                  <a:pt x="59411" y="12858"/>
                </a:lnTo>
                <a:lnTo>
                  <a:pt x="60959" y="24383"/>
                </a:lnTo>
                <a:lnTo>
                  <a:pt x="60078" y="33289"/>
                </a:lnTo>
                <a:lnTo>
                  <a:pt x="57339" y="39624"/>
                </a:lnTo>
                <a:close/>
              </a:path>
              <a:path w="1576070" h="94615">
                <a:moveTo>
                  <a:pt x="61843" y="82296"/>
                </a:moveTo>
                <a:lnTo>
                  <a:pt x="45719" y="82296"/>
                </a:lnTo>
                <a:lnTo>
                  <a:pt x="50291" y="79248"/>
                </a:lnTo>
                <a:lnTo>
                  <a:pt x="50291" y="53340"/>
                </a:lnTo>
                <a:lnTo>
                  <a:pt x="45719" y="50292"/>
                </a:lnTo>
                <a:lnTo>
                  <a:pt x="57058" y="50292"/>
                </a:lnTo>
                <a:lnTo>
                  <a:pt x="60007" y="52768"/>
                </a:lnTo>
                <a:lnTo>
                  <a:pt x="63079" y="60078"/>
                </a:lnTo>
                <a:lnTo>
                  <a:pt x="64007" y="70103"/>
                </a:lnTo>
                <a:lnTo>
                  <a:pt x="62483" y="81391"/>
                </a:lnTo>
                <a:lnTo>
                  <a:pt x="61843" y="82296"/>
                </a:lnTo>
                <a:close/>
              </a:path>
            </a:pathLst>
          </a:custGeom>
          <a:solidFill>
            <a:srgbClr val="FDFDFD"/>
          </a:solidFill>
        </p:spPr>
        <p:txBody>
          <a:bodyPr wrap="square" lIns="0" tIns="0" rIns="0" bIns="0" rtlCol="0"/>
          <a:lstStyle/>
          <a:p>
            <a:endParaRPr/>
          </a:p>
        </p:txBody>
      </p:sp>
      <p:sp>
        <p:nvSpPr>
          <p:cNvPr id="10" name="object 10"/>
          <p:cNvSpPr/>
          <p:nvPr/>
        </p:nvSpPr>
        <p:spPr>
          <a:xfrm>
            <a:off x="7757159" y="5638800"/>
            <a:ext cx="1590040" cy="299085"/>
          </a:xfrm>
          <a:custGeom>
            <a:avLst/>
            <a:gdLst/>
            <a:ahLst/>
            <a:cxnLst/>
            <a:rect l="l" t="t" r="r" b="b"/>
            <a:pathLst>
              <a:path w="1590040" h="299085">
                <a:moveTo>
                  <a:pt x="1463040" y="294132"/>
                </a:moveTo>
                <a:lnTo>
                  <a:pt x="1432393" y="289512"/>
                </a:lnTo>
                <a:lnTo>
                  <a:pt x="1411033" y="276606"/>
                </a:lnTo>
                <a:lnTo>
                  <a:pt x="1398531" y="256841"/>
                </a:lnTo>
                <a:lnTo>
                  <a:pt x="1394460" y="231648"/>
                </a:lnTo>
                <a:lnTo>
                  <a:pt x="1394460" y="0"/>
                </a:lnTo>
                <a:lnTo>
                  <a:pt x="1461516" y="0"/>
                </a:lnTo>
                <a:lnTo>
                  <a:pt x="1461516" y="219456"/>
                </a:lnTo>
                <a:lnTo>
                  <a:pt x="1462706" y="229219"/>
                </a:lnTo>
                <a:lnTo>
                  <a:pt x="1466469" y="235839"/>
                </a:lnTo>
                <a:lnTo>
                  <a:pt x="1473088" y="239601"/>
                </a:lnTo>
                <a:lnTo>
                  <a:pt x="1482852" y="240792"/>
                </a:lnTo>
                <a:lnTo>
                  <a:pt x="1586484" y="240792"/>
                </a:lnTo>
                <a:lnTo>
                  <a:pt x="1589532" y="289560"/>
                </a:lnTo>
                <a:lnTo>
                  <a:pt x="1559052" y="292203"/>
                </a:lnTo>
                <a:lnTo>
                  <a:pt x="1527429" y="293560"/>
                </a:lnTo>
                <a:lnTo>
                  <a:pt x="1495234" y="294060"/>
                </a:lnTo>
                <a:lnTo>
                  <a:pt x="1463040" y="294132"/>
                </a:lnTo>
                <a:close/>
              </a:path>
              <a:path w="1590040" h="299085">
                <a:moveTo>
                  <a:pt x="1161288" y="292608"/>
                </a:moveTo>
                <a:lnTo>
                  <a:pt x="1094232" y="292608"/>
                </a:lnTo>
                <a:lnTo>
                  <a:pt x="1179576" y="15240"/>
                </a:lnTo>
                <a:lnTo>
                  <a:pt x="1182933" y="8120"/>
                </a:lnTo>
                <a:lnTo>
                  <a:pt x="1188148" y="2857"/>
                </a:lnTo>
                <a:lnTo>
                  <a:pt x="1193968" y="0"/>
                </a:lnTo>
                <a:lnTo>
                  <a:pt x="1273388" y="0"/>
                </a:lnTo>
                <a:lnTo>
                  <a:pt x="1279207" y="2857"/>
                </a:lnTo>
                <a:lnTo>
                  <a:pt x="1284422" y="8120"/>
                </a:lnTo>
                <a:lnTo>
                  <a:pt x="1287780" y="15240"/>
                </a:lnTo>
                <a:lnTo>
                  <a:pt x="1297627" y="47244"/>
                </a:lnTo>
                <a:lnTo>
                  <a:pt x="1228344" y="47244"/>
                </a:lnTo>
                <a:lnTo>
                  <a:pt x="1226319" y="54102"/>
                </a:lnTo>
                <a:lnTo>
                  <a:pt x="1224724" y="60960"/>
                </a:lnTo>
                <a:lnTo>
                  <a:pt x="1223414" y="67818"/>
                </a:lnTo>
                <a:lnTo>
                  <a:pt x="1222248" y="74676"/>
                </a:lnTo>
                <a:lnTo>
                  <a:pt x="1196340" y="166116"/>
                </a:lnTo>
                <a:lnTo>
                  <a:pt x="1334203" y="166116"/>
                </a:lnTo>
                <a:lnTo>
                  <a:pt x="1349677" y="216408"/>
                </a:lnTo>
                <a:lnTo>
                  <a:pt x="1182624" y="216408"/>
                </a:lnTo>
                <a:lnTo>
                  <a:pt x="1161288" y="292608"/>
                </a:lnTo>
                <a:close/>
              </a:path>
              <a:path w="1590040" h="299085">
                <a:moveTo>
                  <a:pt x="1334203" y="166116"/>
                </a:moveTo>
                <a:lnTo>
                  <a:pt x="1271016" y="166116"/>
                </a:lnTo>
                <a:lnTo>
                  <a:pt x="1246632" y="74676"/>
                </a:lnTo>
                <a:lnTo>
                  <a:pt x="1244369" y="67818"/>
                </a:lnTo>
                <a:lnTo>
                  <a:pt x="1242250" y="60960"/>
                </a:lnTo>
                <a:lnTo>
                  <a:pt x="1240416" y="54102"/>
                </a:lnTo>
                <a:lnTo>
                  <a:pt x="1239012" y="47244"/>
                </a:lnTo>
                <a:lnTo>
                  <a:pt x="1297627" y="47244"/>
                </a:lnTo>
                <a:lnTo>
                  <a:pt x="1334203" y="166116"/>
                </a:lnTo>
                <a:close/>
              </a:path>
              <a:path w="1590040" h="299085">
                <a:moveTo>
                  <a:pt x="1373124" y="292608"/>
                </a:moveTo>
                <a:lnTo>
                  <a:pt x="1307592" y="292608"/>
                </a:lnTo>
                <a:lnTo>
                  <a:pt x="1284732" y="216408"/>
                </a:lnTo>
                <a:lnTo>
                  <a:pt x="1349677" y="216408"/>
                </a:lnTo>
                <a:lnTo>
                  <a:pt x="1373124" y="292608"/>
                </a:lnTo>
                <a:close/>
              </a:path>
              <a:path w="1590040" h="299085">
                <a:moveTo>
                  <a:pt x="893064" y="292608"/>
                </a:moveTo>
                <a:lnTo>
                  <a:pt x="829056" y="292608"/>
                </a:lnTo>
                <a:lnTo>
                  <a:pt x="829056" y="0"/>
                </a:lnTo>
                <a:lnTo>
                  <a:pt x="993698" y="0"/>
                </a:lnTo>
                <a:lnTo>
                  <a:pt x="1026604" y="12954"/>
                </a:lnTo>
                <a:lnTo>
                  <a:pt x="1046630" y="39147"/>
                </a:lnTo>
                <a:lnTo>
                  <a:pt x="1047413" y="44196"/>
                </a:lnTo>
                <a:lnTo>
                  <a:pt x="941832" y="44196"/>
                </a:lnTo>
                <a:lnTo>
                  <a:pt x="893064" y="45720"/>
                </a:lnTo>
                <a:lnTo>
                  <a:pt x="893064" y="128016"/>
                </a:lnTo>
                <a:lnTo>
                  <a:pt x="1041827" y="128016"/>
                </a:lnTo>
                <a:lnTo>
                  <a:pt x="1040130" y="131826"/>
                </a:lnTo>
                <a:lnTo>
                  <a:pt x="1022223" y="147209"/>
                </a:lnTo>
                <a:lnTo>
                  <a:pt x="995172" y="155448"/>
                </a:lnTo>
                <a:lnTo>
                  <a:pt x="995172" y="156972"/>
                </a:lnTo>
                <a:lnTo>
                  <a:pt x="1007197" y="160877"/>
                </a:lnTo>
                <a:lnTo>
                  <a:pt x="1019365" y="168783"/>
                </a:lnTo>
                <a:lnTo>
                  <a:pt x="1025950" y="176784"/>
                </a:lnTo>
                <a:lnTo>
                  <a:pt x="893064" y="176784"/>
                </a:lnTo>
                <a:lnTo>
                  <a:pt x="893064" y="292608"/>
                </a:lnTo>
                <a:close/>
              </a:path>
              <a:path w="1590040" h="299085">
                <a:moveTo>
                  <a:pt x="1041827" y="128016"/>
                </a:moveTo>
                <a:lnTo>
                  <a:pt x="941832" y="128016"/>
                </a:lnTo>
                <a:lnTo>
                  <a:pt x="962882" y="126087"/>
                </a:lnTo>
                <a:lnTo>
                  <a:pt x="976503" y="119443"/>
                </a:lnTo>
                <a:lnTo>
                  <a:pt x="983837" y="106799"/>
                </a:lnTo>
                <a:lnTo>
                  <a:pt x="986028" y="86868"/>
                </a:lnTo>
                <a:lnTo>
                  <a:pt x="983837" y="66056"/>
                </a:lnTo>
                <a:lnTo>
                  <a:pt x="976503" y="52959"/>
                </a:lnTo>
                <a:lnTo>
                  <a:pt x="962882" y="46148"/>
                </a:lnTo>
                <a:lnTo>
                  <a:pt x="941832" y="44196"/>
                </a:lnTo>
                <a:lnTo>
                  <a:pt x="1047413" y="44196"/>
                </a:lnTo>
                <a:lnTo>
                  <a:pt x="1053084" y="80772"/>
                </a:lnTo>
                <a:lnTo>
                  <a:pt x="1050036" y="109585"/>
                </a:lnTo>
                <a:lnTo>
                  <a:pt x="1041827" y="128016"/>
                </a:lnTo>
                <a:close/>
              </a:path>
              <a:path w="1590040" h="299085">
                <a:moveTo>
                  <a:pt x="1063752" y="292608"/>
                </a:moveTo>
                <a:lnTo>
                  <a:pt x="993648" y="292608"/>
                </a:lnTo>
                <a:lnTo>
                  <a:pt x="972312" y="202692"/>
                </a:lnTo>
                <a:lnTo>
                  <a:pt x="967097" y="191166"/>
                </a:lnTo>
                <a:lnTo>
                  <a:pt x="960310" y="183642"/>
                </a:lnTo>
                <a:lnTo>
                  <a:pt x="951523" y="179546"/>
                </a:lnTo>
                <a:lnTo>
                  <a:pt x="940308" y="178308"/>
                </a:lnTo>
                <a:lnTo>
                  <a:pt x="893064" y="176784"/>
                </a:lnTo>
                <a:lnTo>
                  <a:pt x="1025950" y="176784"/>
                </a:lnTo>
                <a:lnTo>
                  <a:pt x="1030104" y="181832"/>
                </a:lnTo>
                <a:lnTo>
                  <a:pt x="1037844" y="201168"/>
                </a:lnTo>
                <a:lnTo>
                  <a:pt x="1063752" y="292608"/>
                </a:lnTo>
                <a:close/>
              </a:path>
              <a:path w="1590040" h="299085">
                <a:moveTo>
                  <a:pt x="605028" y="292608"/>
                </a:moveTo>
                <a:lnTo>
                  <a:pt x="542544" y="292608"/>
                </a:lnTo>
                <a:lnTo>
                  <a:pt x="542544" y="21336"/>
                </a:lnTo>
                <a:lnTo>
                  <a:pt x="544210" y="11334"/>
                </a:lnTo>
                <a:lnTo>
                  <a:pt x="549021" y="4191"/>
                </a:lnTo>
                <a:lnTo>
                  <a:pt x="556518" y="0"/>
                </a:lnTo>
                <a:lnTo>
                  <a:pt x="616207" y="0"/>
                </a:lnTo>
                <a:lnTo>
                  <a:pt x="622363" y="3238"/>
                </a:lnTo>
                <a:lnTo>
                  <a:pt x="627768" y="9406"/>
                </a:lnTo>
                <a:lnTo>
                  <a:pt x="632460" y="18288"/>
                </a:lnTo>
                <a:lnTo>
                  <a:pt x="659130" y="71628"/>
                </a:lnTo>
                <a:lnTo>
                  <a:pt x="603504" y="71628"/>
                </a:lnTo>
                <a:lnTo>
                  <a:pt x="604385" y="83058"/>
                </a:lnTo>
                <a:lnTo>
                  <a:pt x="604837" y="94488"/>
                </a:lnTo>
                <a:lnTo>
                  <a:pt x="605004" y="105918"/>
                </a:lnTo>
                <a:lnTo>
                  <a:pt x="605028" y="292608"/>
                </a:lnTo>
                <a:close/>
              </a:path>
              <a:path w="1590040" h="299085">
                <a:moveTo>
                  <a:pt x="794004" y="217932"/>
                </a:moveTo>
                <a:lnTo>
                  <a:pt x="734568" y="217932"/>
                </a:lnTo>
                <a:lnTo>
                  <a:pt x="733680" y="205192"/>
                </a:lnTo>
                <a:lnTo>
                  <a:pt x="733231" y="192595"/>
                </a:lnTo>
                <a:lnTo>
                  <a:pt x="733076" y="180856"/>
                </a:lnTo>
                <a:lnTo>
                  <a:pt x="733044" y="0"/>
                </a:lnTo>
                <a:lnTo>
                  <a:pt x="794004" y="0"/>
                </a:lnTo>
                <a:lnTo>
                  <a:pt x="794004" y="217932"/>
                </a:lnTo>
                <a:close/>
              </a:path>
              <a:path w="1590040" h="299085">
                <a:moveTo>
                  <a:pt x="771144" y="292608"/>
                </a:moveTo>
                <a:lnTo>
                  <a:pt x="729996" y="292608"/>
                </a:lnTo>
                <a:lnTo>
                  <a:pt x="721018" y="291465"/>
                </a:lnTo>
                <a:lnTo>
                  <a:pt x="714184" y="288036"/>
                </a:lnTo>
                <a:lnTo>
                  <a:pt x="708779" y="282321"/>
                </a:lnTo>
                <a:lnTo>
                  <a:pt x="704088" y="274320"/>
                </a:lnTo>
                <a:lnTo>
                  <a:pt x="626364" y="117348"/>
                </a:lnTo>
                <a:lnTo>
                  <a:pt x="620696" y="106346"/>
                </a:lnTo>
                <a:lnTo>
                  <a:pt x="615315" y="94488"/>
                </a:lnTo>
                <a:lnTo>
                  <a:pt x="610504" y="82629"/>
                </a:lnTo>
                <a:lnTo>
                  <a:pt x="606552" y="71628"/>
                </a:lnTo>
                <a:lnTo>
                  <a:pt x="659130" y="71628"/>
                </a:lnTo>
                <a:lnTo>
                  <a:pt x="708660" y="170688"/>
                </a:lnTo>
                <a:lnTo>
                  <a:pt x="725013" y="205359"/>
                </a:lnTo>
                <a:lnTo>
                  <a:pt x="729996" y="217932"/>
                </a:lnTo>
                <a:lnTo>
                  <a:pt x="794004" y="217932"/>
                </a:lnTo>
                <a:lnTo>
                  <a:pt x="794004" y="269748"/>
                </a:lnTo>
                <a:lnTo>
                  <a:pt x="792575" y="279749"/>
                </a:lnTo>
                <a:lnTo>
                  <a:pt x="788289" y="286893"/>
                </a:lnTo>
                <a:lnTo>
                  <a:pt x="781145" y="291179"/>
                </a:lnTo>
                <a:lnTo>
                  <a:pt x="771144" y="292608"/>
                </a:lnTo>
                <a:close/>
              </a:path>
              <a:path w="1590040" h="299085">
                <a:moveTo>
                  <a:pt x="300228" y="292608"/>
                </a:moveTo>
                <a:lnTo>
                  <a:pt x="233171" y="292608"/>
                </a:lnTo>
                <a:lnTo>
                  <a:pt x="318516" y="15240"/>
                </a:lnTo>
                <a:lnTo>
                  <a:pt x="321873" y="8120"/>
                </a:lnTo>
                <a:lnTo>
                  <a:pt x="327088" y="2857"/>
                </a:lnTo>
                <a:lnTo>
                  <a:pt x="332908" y="0"/>
                </a:lnTo>
                <a:lnTo>
                  <a:pt x="412962" y="0"/>
                </a:lnTo>
                <a:lnTo>
                  <a:pt x="418719" y="2857"/>
                </a:lnTo>
                <a:lnTo>
                  <a:pt x="423576" y="8120"/>
                </a:lnTo>
                <a:lnTo>
                  <a:pt x="426720" y="15240"/>
                </a:lnTo>
                <a:lnTo>
                  <a:pt x="436743" y="47244"/>
                </a:lnTo>
                <a:lnTo>
                  <a:pt x="367284" y="47244"/>
                </a:lnTo>
                <a:lnTo>
                  <a:pt x="365259" y="54102"/>
                </a:lnTo>
                <a:lnTo>
                  <a:pt x="363664" y="60960"/>
                </a:lnTo>
                <a:lnTo>
                  <a:pt x="362354" y="67818"/>
                </a:lnTo>
                <a:lnTo>
                  <a:pt x="361188" y="74676"/>
                </a:lnTo>
                <a:lnTo>
                  <a:pt x="335280" y="166116"/>
                </a:lnTo>
                <a:lnTo>
                  <a:pt x="473972" y="166116"/>
                </a:lnTo>
                <a:lnTo>
                  <a:pt x="489723" y="216408"/>
                </a:lnTo>
                <a:lnTo>
                  <a:pt x="321564" y="216408"/>
                </a:lnTo>
                <a:lnTo>
                  <a:pt x="300228" y="292608"/>
                </a:lnTo>
                <a:close/>
              </a:path>
              <a:path w="1590040" h="299085">
                <a:moveTo>
                  <a:pt x="473972" y="166116"/>
                </a:moveTo>
                <a:lnTo>
                  <a:pt x="409956" y="166116"/>
                </a:lnTo>
                <a:lnTo>
                  <a:pt x="384048" y="74676"/>
                </a:lnTo>
                <a:lnTo>
                  <a:pt x="379476" y="47244"/>
                </a:lnTo>
                <a:lnTo>
                  <a:pt x="436743" y="47244"/>
                </a:lnTo>
                <a:lnTo>
                  <a:pt x="473972" y="166116"/>
                </a:lnTo>
                <a:close/>
              </a:path>
              <a:path w="1590040" h="299085">
                <a:moveTo>
                  <a:pt x="513588" y="292608"/>
                </a:moveTo>
                <a:lnTo>
                  <a:pt x="445008" y="292608"/>
                </a:lnTo>
                <a:lnTo>
                  <a:pt x="423672" y="216408"/>
                </a:lnTo>
                <a:lnTo>
                  <a:pt x="489723" y="216408"/>
                </a:lnTo>
                <a:lnTo>
                  <a:pt x="513588" y="292608"/>
                </a:lnTo>
                <a:close/>
              </a:path>
              <a:path w="1590040" h="299085">
                <a:moveTo>
                  <a:pt x="212366" y="242316"/>
                </a:moveTo>
                <a:lnTo>
                  <a:pt x="105156" y="242316"/>
                </a:lnTo>
                <a:lnTo>
                  <a:pt x="126849" y="241220"/>
                </a:lnTo>
                <a:lnTo>
                  <a:pt x="140398" y="236982"/>
                </a:lnTo>
                <a:lnTo>
                  <a:pt x="147375" y="228171"/>
                </a:lnTo>
                <a:lnTo>
                  <a:pt x="149352" y="213360"/>
                </a:lnTo>
                <a:lnTo>
                  <a:pt x="147828" y="200858"/>
                </a:lnTo>
                <a:lnTo>
                  <a:pt x="142875" y="192214"/>
                </a:lnTo>
                <a:lnTo>
                  <a:pt x="133921" y="186142"/>
                </a:lnTo>
                <a:lnTo>
                  <a:pt x="60960" y="160020"/>
                </a:lnTo>
                <a:lnTo>
                  <a:pt x="32789" y="146256"/>
                </a:lnTo>
                <a:lnTo>
                  <a:pt x="13906" y="127635"/>
                </a:lnTo>
                <a:lnTo>
                  <a:pt x="3309" y="103870"/>
                </a:lnTo>
                <a:lnTo>
                  <a:pt x="0" y="74676"/>
                </a:lnTo>
                <a:lnTo>
                  <a:pt x="6191" y="33766"/>
                </a:lnTo>
                <a:lnTo>
                  <a:pt x="25527" y="9144"/>
                </a:lnTo>
                <a:lnTo>
                  <a:pt x="51043" y="0"/>
                </a:lnTo>
                <a:lnTo>
                  <a:pt x="185323" y="0"/>
                </a:lnTo>
                <a:lnTo>
                  <a:pt x="205740" y="4572"/>
                </a:lnTo>
                <a:lnTo>
                  <a:pt x="201325" y="47244"/>
                </a:lnTo>
                <a:lnTo>
                  <a:pt x="108204" y="47244"/>
                </a:lnTo>
                <a:lnTo>
                  <a:pt x="88034" y="47887"/>
                </a:lnTo>
                <a:lnTo>
                  <a:pt x="74866" y="51244"/>
                </a:lnTo>
                <a:lnTo>
                  <a:pt x="67698" y="59459"/>
                </a:lnTo>
                <a:lnTo>
                  <a:pt x="65532" y="74676"/>
                </a:lnTo>
                <a:lnTo>
                  <a:pt x="67079" y="87201"/>
                </a:lnTo>
                <a:lnTo>
                  <a:pt x="72199" y="96012"/>
                </a:lnTo>
                <a:lnTo>
                  <a:pt x="81605" y="102536"/>
                </a:lnTo>
                <a:lnTo>
                  <a:pt x="96012" y="108204"/>
                </a:lnTo>
                <a:lnTo>
                  <a:pt x="152400" y="126492"/>
                </a:lnTo>
                <a:lnTo>
                  <a:pt x="182975" y="141136"/>
                </a:lnTo>
                <a:lnTo>
                  <a:pt x="202691" y="160210"/>
                </a:lnTo>
                <a:lnTo>
                  <a:pt x="213264" y="184142"/>
                </a:lnTo>
                <a:lnTo>
                  <a:pt x="216408" y="213360"/>
                </a:lnTo>
                <a:lnTo>
                  <a:pt x="212366" y="242316"/>
                </a:lnTo>
                <a:close/>
              </a:path>
              <a:path w="1590040" h="299085">
                <a:moveTo>
                  <a:pt x="201167" y="48768"/>
                </a:moveTo>
                <a:lnTo>
                  <a:pt x="180855" y="48530"/>
                </a:lnTo>
                <a:lnTo>
                  <a:pt x="132802" y="47482"/>
                </a:lnTo>
                <a:lnTo>
                  <a:pt x="108204" y="47244"/>
                </a:lnTo>
                <a:lnTo>
                  <a:pt x="201325" y="47244"/>
                </a:lnTo>
                <a:lnTo>
                  <a:pt x="201167" y="48768"/>
                </a:lnTo>
                <a:close/>
              </a:path>
              <a:path w="1590040" h="299085">
                <a:moveTo>
                  <a:pt x="105156" y="298704"/>
                </a:moveTo>
                <a:lnTo>
                  <a:pt x="87272" y="298323"/>
                </a:lnTo>
                <a:lnTo>
                  <a:pt x="63817" y="296799"/>
                </a:lnTo>
                <a:lnTo>
                  <a:pt x="35504" y="293560"/>
                </a:lnTo>
                <a:lnTo>
                  <a:pt x="3048" y="288036"/>
                </a:lnTo>
                <a:lnTo>
                  <a:pt x="7620" y="240792"/>
                </a:lnTo>
                <a:lnTo>
                  <a:pt x="69532" y="242125"/>
                </a:lnTo>
                <a:lnTo>
                  <a:pt x="212366" y="242316"/>
                </a:lnTo>
                <a:lnTo>
                  <a:pt x="210597" y="254984"/>
                </a:lnTo>
                <a:lnTo>
                  <a:pt x="191643" y="281178"/>
                </a:lnTo>
                <a:lnTo>
                  <a:pt x="157257" y="294798"/>
                </a:lnTo>
                <a:lnTo>
                  <a:pt x="105156" y="298704"/>
                </a:lnTo>
                <a:close/>
              </a:path>
            </a:pathLst>
          </a:custGeom>
          <a:solidFill>
            <a:srgbClr val="FDFDFD"/>
          </a:solidFill>
        </p:spPr>
        <p:txBody>
          <a:bodyPr wrap="square" lIns="0" tIns="0" rIns="0" bIns="0" rtlCol="0"/>
          <a:lstStyle/>
          <a:p>
            <a:endParaRPr/>
          </a:p>
        </p:txBody>
      </p:sp>
      <p:sp>
        <p:nvSpPr>
          <p:cNvPr id="11" name="object 11"/>
          <p:cNvSpPr/>
          <p:nvPr/>
        </p:nvSpPr>
        <p:spPr>
          <a:xfrm>
            <a:off x="701040" y="7053072"/>
            <a:ext cx="2200655" cy="7315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700556" y="6758218"/>
            <a:ext cx="180340" cy="194310"/>
          </a:xfrm>
          <a:prstGeom prst="rect">
            <a:avLst/>
          </a:prstGeom>
        </p:spPr>
        <p:txBody>
          <a:bodyPr vert="horz" wrap="square" lIns="0" tIns="0" rIns="0" bIns="0" rtlCol="0">
            <a:spAutoFit/>
          </a:bodyPr>
          <a:lstStyle/>
          <a:p>
            <a:pPr marL="12700">
              <a:lnSpc>
                <a:spcPts val="1410"/>
              </a:lnSpc>
            </a:pPr>
            <a:r>
              <a:rPr sz="1200" spc="5" dirty="0">
                <a:solidFill>
                  <a:srgbClr val="FFFFFF"/>
                </a:solidFill>
                <a:latin typeface="Times New Roman"/>
                <a:cs typeface="Times New Roman"/>
              </a:rPr>
              <a:t>41</a:t>
            </a:r>
            <a:endParaRPr sz="1200">
              <a:latin typeface="Times New Roman"/>
              <a:cs typeface="Times New Roman"/>
            </a:endParaRPr>
          </a:p>
        </p:txBody>
      </p:sp>
      <p:sp>
        <p:nvSpPr>
          <p:cNvPr id="13" name="object 13"/>
          <p:cNvSpPr txBox="1"/>
          <p:nvPr/>
        </p:nvSpPr>
        <p:spPr>
          <a:xfrm>
            <a:off x="2241292" y="3664344"/>
            <a:ext cx="5575815"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chemeClr val="bg1"/>
                </a:solidFill>
                <a:latin typeface="Arial" panose="020B0604020202020204" pitchFamily="34" charset="0"/>
                <a:cs typeface="Arial" panose="020B0604020202020204" pitchFamily="34" charset="0"/>
              </a:rPr>
              <a:t>PART C4:	SITE  INFORMATION</a:t>
            </a:r>
            <a:endParaRPr sz="2800" b="1" dirty="0">
              <a:solidFill>
                <a:schemeClr val="bg1"/>
              </a:solidFill>
              <a:latin typeface="Arial" panose="020B0604020202020204" pitchFamily="34" charset="0"/>
              <a:cs typeface="Arial" panose="020B0604020202020204" pitchFamily="34" charset="0"/>
            </a:endParaRPr>
          </a:p>
        </p:txBody>
      </p:sp>
      <p:pic>
        <p:nvPicPr>
          <p:cNvPr id="16" name="Picture 15" descr="Logo, company name&#10;&#10;Description automatically generated">
            <a:extLst>
              <a:ext uri="{FF2B5EF4-FFF2-40B4-BE49-F238E27FC236}">
                <a16:creationId xmlns:a16="http://schemas.microsoft.com/office/drawing/2014/main" id="{68E0D9E1-FDE5-FB0C-6784-42695DC4F5F0}"/>
              </a:ext>
            </a:extLst>
          </p:cNvPr>
          <p:cNvPicPr>
            <a:picLocks noChangeAspect="1"/>
          </p:cNvPicPr>
          <p:nvPr/>
        </p:nvPicPr>
        <p:blipFill rotWithShape="1">
          <a:blip r:embed="rId5">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extLst>
      <p:ext uri="{BB962C8B-B14F-4D97-AF65-F5344CB8AC3E}">
        <p14:creationId xmlns:p14="http://schemas.microsoft.com/office/powerpoint/2010/main" val="3958018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94688-9635-9544-6BDA-E7058A38BB4B}"/>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39C5B5A-8BCF-42DC-73F5-91F3B6427295}"/>
              </a:ext>
            </a:extLst>
          </p:cNvPr>
          <p:cNvSpPr txBox="1"/>
          <p:nvPr/>
        </p:nvSpPr>
        <p:spPr>
          <a:xfrm>
            <a:off x="723900" y="1905000"/>
            <a:ext cx="8610600" cy="5545108"/>
          </a:xfrm>
          <a:prstGeom prst="rect">
            <a:avLst/>
          </a:prstGeom>
          <a:noFill/>
        </p:spPr>
        <p:txBody>
          <a:bodyPr wrap="square">
            <a:spAutoFit/>
          </a:bodyPr>
          <a:lstStyle/>
          <a:p>
            <a:pPr marL="342900" lvl="0" indent="-342900">
              <a:lnSpc>
                <a:spcPct val="150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Location</a:t>
            </a:r>
            <a:r>
              <a:rPr lang="en-ZA" sz="1600" kern="100" dirty="0">
                <a:effectLst/>
                <a:latin typeface="Arial" panose="020B0604020202020204" pitchFamily="34" charset="0"/>
                <a:ea typeface="Aptos" panose="020B0004020202020204" pitchFamily="34" charset="0"/>
                <a:cs typeface="Arial" panose="020B0604020202020204" pitchFamily="34" charset="0"/>
              </a:rPr>
              <a:t>: KwaZulu‑Natal province, covering uMgungundlovu District, </a:t>
            </a:r>
            <a:r>
              <a:rPr lang="en-ZA" sz="1600" kern="100" dirty="0" err="1">
                <a:effectLst/>
                <a:latin typeface="Arial" panose="020B0604020202020204" pitchFamily="34" charset="0"/>
                <a:ea typeface="Aptos" panose="020B0004020202020204" pitchFamily="34" charset="0"/>
                <a:cs typeface="Arial" panose="020B0604020202020204" pitchFamily="34" charset="0"/>
              </a:rPr>
              <a:t>uMngeni</a:t>
            </a:r>
            <a:r>
              <a:rPr lang="en-ZA" sz="1600" kern="100" dirty="0">
                <a:effectLst/>
                <a:latin typeface="Arial" panose="020B0604020202020204" pitchFamily="34" charset="0"/>
                <a:ea typeface="Aptos" panose="020B0004020202020204" pitchFamily="34" charset="0"/>
                <a:cs typeface="Arial" panose="020B0604020202020204" pitchFamily="34" charset="0"/>
              </a:rPr>
              <a:t> and </a:t>
            </a:r>
            <a:r>
              <a:rPr lang="en-ZA" sz="1600" kern="100" dirty="0" err="1">
                <a:effectLst/>
                <a:latin typeface="Arial" panose="020B0604020202020204" pitchFamily="34" charset="0"/>
                <a:ea typeface="Aptos" panose="020B0004020202020204" pitchFamily="34" charset="0"/>
                <a:cs typeface="Arial" panose="020B0604020202020204" pitchFamily="34" charset="0"/>
              </a:rPr>
              <a:t>Msunduzi</a:t>
            </a:r>
            <a:r>
              <a:rPr lang="en-ZA" sz="1600" kern="100" dirty="0">
                <a:effectLst/>
                <a:latin typeface="Arial" panose="020B0604020202020204" pitchFamily="34" charset="0"/>
                <a:ea typeface="Aptos" panose="020B0004020202020204" pitchFamily="34" charset="0"/>
                <a:cs typeface="Arial" panose="020B0604020202020204" pitchFamily="34" charset="0"/>
              </a:rPr>
              <a:t> Local Municipalities.</a:t>
            </a:r>
          </a:p>
          <a:p>
            <a:pPr marL="342900" lvl="0" indent="-342900">
              <a:lnSpc>
                <a:spcPct val="150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Alignment</a:t>
            </a:r>
            <a:r>
              <a:rPr lang="en-ZA" sz="1600" kern="100" dirty="0">
                <a:effectLst/>
                <a:latin typeface="Arial" panose="020B0604020202020204" pitchFamily="34" charset="0"/>
                <a:ea typeface="Aptos" panose="020B0004020202020204" pitchFamily="34" charset="0"/>
                <a:cs typeface="Arial" panose="020B0604020202020204" pitchFamily="34" charset="0"/>
              </a:rPr>
              <a:t>: From Chota Motala Interchange (KM 12.86) to Cedara (KM 1.6).</a:t>
            </a:r>
          </a:p>
          <a:p>
            <a:pPr marL="342900" lvl="0" indent="-342900">
              <a:lnSpc>
                <a:spcPct val="150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Site Conditions</a:t>
            </a:r>
            <a:r>
              <a:rPr lang="en-ZA" sz="1600" kern="100" dirty="0">
                <a:effectLst/>
                <a:latin typeface="Arial" panose="020B0604020202020204" pitchFamily="34" charset="0"/>
                <a:ea typeface="Aptos" panose="020B0004020202020204" pitchFamily="34" charset="0"/>
                <a:cs typeface="Arial" panose="020B0604020202020204" pitchFamily="34" charset="0"/>
              </a:rPr>
              <a:t>:</a:t>
            </a:r>
          </a:p>
          <a:p>
            <a:pPr marL="742950" lvl="1" indent="-285750">
              <a:lnSpc>
                <a:spcPct val="150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Varied geology expected (residual soils, weathered rock, hard rock).</a:t>
            </a:r>
          </a:p>
          <a:p>
            <a:pPr marL="742950" lvl="1" indent="-285750">
              <a:lnSpc>
                <a:spcPct val="150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Access constraints in certain areas due to land ownership and terrain.</a:t>
            </a:r>
          </a:p>
          <a:p>
            <a:pPr marL="742950" lvl="1" indent="-285750">
              <a:lnSpc>
                <a:spcPct val="150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Environmental sensitivities (streams, wetlands, vegetation).</a:t>
            </a:r>
          </a:p>
          <a:p>
            <a:pPr marL="342900" lvl="0" indent="-342900">
              <a:lnSpc>
                <a:spcPct val="150000"/>
              </a:lnSpc>
              <a:spcAft>
                <a:spcPts val="800"/>
              </a:spcAft>
              <a:buSzPts val="1000"/>
              <a:buFont typeface="Symbol" panose="05050102010706020507" pitchFamily="18" charset="2"/>
              <a:buChar char=""/>
              <a:tabLst>
                <a:tab pos="457200" algn="l"/>
              </a:tabLst>
            </a:pPr>
            <a:r>
              <a:rPr lang="en-ZA" sz="1600" b="1" kern="100" dirty="0">
                <a:effectLst/>
                <a:latin typeface="Arial" panose="020B0604020202020204" pitchFamily="34" charset="0"/>
                <a:ea typeface="Aptos" panose="020B0004020202020204" pitchFamily="34" charset="0"/>
                <a:cs typeface="Arial" panose="020B0604020202020204" pitchFamily="34" charset="0"/>
              </a:rPr>
              <a:t>Access &amp; Logistics</a:t>
            </a:r>
            <a:r>
              <a:rPr lang="en-ZA" sz="1600" kern="100" dirty="0">
                <a:effectLst/>
                <a:latin typeface="Arial" panose="020B0604020202020204" pitchFamily="34" charset="0"/>
                <a:ea typeface="Aptos" panose="020B0004020202020204" pitchFamily="34" charset="0"/>
                <a:cs typeface="Arial" panose="020B0604020202020204" pitchFamily="34" charset="0"/>
              </a:rPr>
              <a:t>:</a:t>
            </a:r>
          </a:p>
          <a:p>
            <a:pPr marL="742950" lvl="1" indent="-285750">
              <a:lnSpc>
                <a:spcPct val="150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Contractors must arrange site access with landowners.</a:t>
            </a:r>
          </a:p>
          <a:p>
            <a:pPr marL="742950" lvl="1" indent="-285750">
              <a:lnSpc>
                <a:spcPct val="150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Safety and traffic management measures required during drilling.</a:t>
            </a:r>
          </a:p>
          <a:p>
            <a:pPr marL="742950" lvl="1" indent="-285750">
              <a:lnSpc>
                <a:spcPct val="150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Coordination with SANRAL and consulting engineers for scheduling</a:t>
            </a:r>
          </a:p>
          <a:p>
            <a:pPr marL="742950" lvl="1" indent="-285750">
              <a:lnSpc>
                <a:spcPct val="150000"/>
              </a:lnSpc>
              <a:spcAft>
                <a:spcPts val="800"/>
              </a:spcAft>
              <a:buSzPts val="1000"/>
              <a:buFont typeface="Courier New" panose="02070309020205020404" pitchFamily="49" charset="0"/>
              <a:buChar char="o"/>
              <a:tabLst>
                <a:tab pos="914400" algn="l"/>
              </a:tabLst>
            </a:pPr>
            <a:r>
              <a:rPr lang="en-ZA" sz="1600" kern="100" dirty="0">
                <a:effectLst/>
                <a:latin typeface="Arial" panose="020B0604020202020204" pitchFamily="34" charset="0"/>
                <a:ea typeface="Aptos" panose="020B0004020202020204" pitchFamily="34" charset="0"/>
                <a:cs typeface="Arial" panose="020B0604020202020204" pitchFamily="34" charset="0"/>
              </a:rPr>
              <a:t>Safety measures: traffic control, PPE, environmental protection</a:t>
            </a:r>
          </a:p>
        </p:txBody>
      </p:sp>
    </p:spTree>
    <p:extLst>
      <p:ext uri="{BB962C8B-B14F-4D97-AF65-F5344CB8AC3E}">
        <p14:creationId xmlns:p14="http://schemas.microsoft.com/office/powerpoint/2010/main" val="1658216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3" name="Content Placeholder 4">
            <a:extLst>
              <a:ext uri="{FF2B5EF4-FFF2-40B4-BE49-F238E27FC236}">
                <a16:creationId xmlns:a16="http://schemas.microsoft.com/office/drawing/2014/main" id="{A985C64A-748B-44F5-AB15-387ACADE2802}"/>
              </a:ext>
            </a:extLst>
          </p:cNvPr>
          <p:cNvSpPr txBox="1">
            <a:spLocks/>
          </p:cNvSpPr>
          <p:nvPr/>
        </p:nvSpPr>
        <p:spPr>
          <a:xfrm>
            <a:off x="838200" y="1676400"/>
            <a:ext cx="2743200" cy="4572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120000"/>
              </a:lnSpc>
              <a:spcBef>
                <a:spcPts val="600"/>
              </a:spcBef>
              <a:spcAft>
                <a:spcPts val="600"/>
              </a:spcAft>
            </a:pPr>
            <a:r>
              <a:rPr lang="en-GB" dirty="0">
                <a:effectLst/>
                <a:latin typeface="Arial" panose="020B0604020202020204" pitchFamily="34" charset="0"/>
                <a:ea typeface="Times New Roman" panose="02020603050405020304" pitchFamily="18" charset="0"/>
                <a:cs typeface="Arial" panose="020B0604020202020204" pitchFamily="34" charset="0"/>
              </a:rPr>
              <a:t> LOCALITY PLAN</a:t>
            </a:r>
          </a:p>
          <a:p>
            <a:pPr lvl="1" algn="just">
              <a:buClr>
                <a:schemeClr val="bg1">
                  <a:lumMod val="65000"/>
                </a:schemeClr>
              </a:buClr>
            </a:pPr>
            <a:endParaRPr lang="en-US" kern="0" dirty="0">
              <a:solidFill>
                <a:sysClr val="windowText" lastClr="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54E2B7F-3201-7C01-0F7A-79EA18436C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8940" y="1676400"/>
            <a:ext cx="5257800" cy="5858540"/>
          </a:xfrm>
          <a:prstGeom prst="rect">
            <a:avLst/>
          </a:prstGeom>
          <a:noFill/>
          <a:ln w="12700">
            <a:solidFill>
              <a:schemeClr val="tx1"/>
            </a:solidFill>
          </a:ln>
        </p:spPr>
      </p:pic>
    </p:spTree>
    <p:extLst>
      <p:ext uri="{BB962C8B-B14F-4D97-AF65-F5344CB8AC3E}">
        <p14:creationId xmlns:p14="http://schemas.microsoft.com/office/powerpoint/2010/main" val="1105831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524AEA-CF41-39C4-38C7-A04740C5D6E4}"/>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7BDFED-8553-1C4F-9255-D124017998CB}"/>
              </a:ext>
            </a:extLst>
          </p:cNvPr>
          <p:cNvSpPr txBox="1"/>
          <p:nvPr/>
        </p:nvSpPr>
        <p:spPr>
          <a:xfrm>
            <a:off x="811530" y="2362449"/>
            <a:ext cx="8439150" cy="3047501"/>
          </a:xfrm>
          <a:prstGeom prst="rect">
            <a:avLst/>
          </a:prstGeom>
          <a:noFill/>
        </p:spPr>
        <p:txBody>
          <a:bodyPr wrap="square">
            <a:spAutoFit/>
          </a:bodyPr>
          <a:lstStyle/>
          <a:p>
            <a:pPr>
              <a:lnSpc>
                <a:spcPct val="150000"/>
              </a:lnSpc>
            </a:pPr>
            <a:r>
              <a:rPr lang="en-ZA" b="1" u="sng" dirty="0">
                <a:latin typeface="Arial" panose="020B0604020202020204" pitchFamily="34" charset="0"/>
                <a:cs typeface="Arial" panose="020B0604020202020204" pitchFamily="34" charset="0"/>
              </a:rPr>
              <a:t>Geology (Route 13)</a:t>
            </a:r>
          </a:p>
          <a:p>
            <a:pPr marL="285750" indent="-285750">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Geological overview based on 1:250 000 Durban map extract</a:t>
            </a:r>
          </a:p>
          <a:p>
            <a:pPr marL="285750" indent="-285750">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Key materials along alignment:</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Pietermaritzburg Formation shale</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Vryheid Formation sandstone and shale</a:t>
            </a:r>
          </a:p>
          <a:p>
            <a:pPr marL="742950" lvl="1" indent="-285750">
              <a:lnSpc>
                <a:spcPct val="150000"/>
              </a:lnSpc>
              <a:buSzPct val="63000"/>
              <a:buFont typeface="Courier New" panose="02070309020205020404" pitchFamily="49" charset="0"/>
              <a:buChar char="o"/>
            </a:pPr>
            <a:r>
              <a:rPr lang="en-ZA" sz="1600" dirty="0" err="1">
                <a:latin typeface="Arial" panose="020B0604020202020204" pitchFamily="34" charset="0"/>
                <a:cs typeface="Arial" panose="020B0604020202020204" pitchFamily="34" charset="0"/>
              </a:rPr>
              <a:t>Volksrust</a:t>
            </a:r>
            <a:r>
              <a:rPr lang="en-ZA" sz="1600" dirty="0">
                <a:latin typeface="Arial" panose="020B0604020202020204" pitchFamily="34" charset="0"/>
                <a:cs typeface="Arial" panose="020B0604020202020204" pitchFamily="34" charset="0"/>
              </a:rPr>
              <a:t> Formation sandstone and shale</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Jurassic dolerite</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Unconsolidated talus</a:t>
            </a:r>
          </a:p>
        </p:txBody>
      </p:sp>
    </p:spTree>
    <p:extLst>
      <p:ext uri="{BB962C8B-B14F-4D97-AF65-F5344CB8AC3E}">
        <p14:creationId xmlns:p14="http://schemas.microsoft.com/office/powerpoint/2010/main" val="1115944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1227932" y="1981200"/>
            <a:ext cx="7571740" cy="5085431"/>
          </a:xfrm>
          <a:prstGeom prst="rect">
            <a:avLst/>
          </a:prstGeom>
        </p:spPr>
        <p:txBody>
          <a:bodyPr vert="horz" wrap="square" lIns="0" tIns="12700" rIns="0" bIns="0" rtlCol="0">
            <a:spAutoFit/>
          </a:bodyPr>
          <a:lstStyle/>
          <a:p>
            <a:pPr marL="12700" marR="5080">
              <a:lnSpc>
                <a:spcPct val="100000"/>
              </a:lnSpc>
              <a:spcBef>
                <a:spcPts val="100"/>
              </a:spcBef>
              <a:tabLst>
                <a:tab pos="1640205" algn="l"/>
                <a:tab pos="2314575" algn="l"/>
                <a:tab pos="2846705" algn="l"/>
                <a:tab pos="4129404" algn="l"/>
                <a:tab pos="5116830" algn="l"/>
                <a:tab pos="5574030" algn="l"/>
                <a:tab pos="6680834" algn="l"/>
                <a:tab pos="7215505" algn="l"/>
              </a:tabLst>
            </a:pPr>
            <a:r>
              <a:rPr lang="en-US" sz="2000" b="1" dirty="0">
                <a:latin typeface="Arial" panose="020B0604020202020204" pitchFamily="34" charset="0"/>
                <a:cs typeface="Arial" panose="020B0604020202020204" pitchFamily="34" charset="0"/>
              </a:rPr>
              <a:t>TENDER DOCUMENTS</a:t>
            </a:r>
          </a:p>
          <a:p>
            <a:pPr marL="12700" marR="5080">
              <a:lnSpc>
                <a:spcPct val="100000"/>
              </a:lnSpc>
              <a:spcBef>
                <a:spcPts val="100"/>
              </a:spcBef>
              <a:tabLst>
                <a:tab pos="1640205" algn="l"/>
                <a:tab pos="2314575" algn="l"/>
                <a:tab pos="2846705" algn="l"/>
                <a:tab pos="4129404" algn="l"/>
                <a:tab pos="5116830" algn="l"/>
                <a:tab pos="5574030" algn="l"/>
                <a:tab pos="6680834" algn="l"/>
                <a:tab pos="7215505" algn="l"/>
              </a:tabLst>
            </a:pPr>
            <a:r>
              <a:rPr lang="en-US" sz="2000" dirty="0">
                <a:latin typeface="Arial" panose="020B0604020202020204" pitchFamily="34" charset="0"/>
                <a:cs typeface="Arial" panose="020B0604020202020204" pitchFamily="34" charset="0"/>
              </a:rPr>
              <a:t>Tender documents are available at no cost in electronic format downloaded from the SANRAL’s website by the following link </a:t>
            </a:r>
            <a:r>
              <a:rPr lang="en-US" sz="2000" dirty="0">
                <a:latin typeface="Arial" panose="020B0604020202020204" pitchFamily="34" charset="0"/>
                <a:cs typeface="Arial" panose="020B0604020202020204" pitchFamily="34" charset="0"/>
                <a:hlinkClick r:id="rId2"/>
              </a:rPr>
              <a:t>https://www.nra.co.za/service-provider-zone/tenders/open-tenders/</a:t>
            </a:r>
            <a:r>
              <a:rPr lang="en-US" sz="2000" dirty="0">
                <a:latin typeface="Arial" panose="020B0604020202020204" pitchFamily="34" charset="0"/>
                <a:cs typeface="Arial" panose="020B0604020202020204" pitchFamily="34" charset="0"/>
              </a:rPr>
              <a:t>. </a:t>
            </a:r>
          </a:p>
          <a:p>
            <a:pPr marL="12700" marR="5080">
              <a:lnSpc>
                <a:spcPct val="100000"/>
              </a:lnSpc>
              <a:spcBef>
                <a:spcPts val="100"/>
              </a:spcBef>
              <a:tabLst>
                <a:tab pos="1640205" algn="l"/>
                <a:tab pos="2314575" algn="l"/>
                <a:tab pos="2846705" algn="l"/>
                <a:tab pos="4129404" algn="l"/>
                <a:tab pos="5116830" algn="l"/>
                <a:tab pos="5574030" algn="l"/>
                <a:tab pos="6680834" algn="l"/>
                <a:tab pos="7215505" algn="l"/>
              </a:tabLst>
            </a:pPr>
            <a:endParaRPr lang="en-US" sz="2000" dirty="0">
              <a:latin typeface="Arial" panose="020B0604020202020204" pitchFamily="34" charset="0"/>
              <a:cs typeface="Arial" panose="020B0604020202020204" pitchFamily="34" charset="0"/>
            </a:endParaRPr>
          </a:p>
          <a:p>
            <a:pPr marL="12700" marR="5080">
              <a:lnSpc>
                <a:spcPct val="100000"/>
              </a:lnSpc>
              <a:spcBef>
                <a:spcPts val="100"/>
              </a:spcBef>
              <a:tabLst>
                <a:tab pos="1640205" algn="l"/>
                <a:tab pos="2314575" algn="l"/>
                <a:tab pos="2846705" algn="l"/>
                <a:tab pos="4129404" algn="l"/>
                <a:tab pos="5116830" algn="l"/>
                <a:tab pos="5574030" algn="l"/>
                <a:tab pos="6680834" algn="l"/>
                <a:tab pos="7215505" algn="l"/>
              </a:tabLst>
            </a:pPr>
            <a:r>
              <a:rPr lang="en-US" sz="2000" dirty="0">
                <a:latin typeface="Arial" panose="020B0604020202020204" pitchFamily="34" charset="0"/>
                <a:cs typeface="Arial" panose="020B0604020202020204" pitchFamily="34" charset="0"/>
              </a:rPr>
              <a:t>Tenderers must have access to MS Office ©2013 and Acrobat Adobe ©9.0, or similar compatible software.</a:t>
            </a:r>
          </a:p>
          <a:p>
            <a:pPr marL="12700" marR="5080">
              <a:lnSpc>
                <a:spcPct val="100000"/>
              </a:lnSpc>
              <a:spcBef>
                <a:spcPts val="100"/>
              </a:spcBef>
              <a:tabLst>
                <a:tab pos="1640205" algn="l"/>
                <a:tab pos="2314575" algn="l"/>
                <a:tab pos="2846705" algn="l"/>
                <a:tab pos="4129404" algn="l"/>
                <a:tab pos="5116830" algn="l"/>
                <a:tab pos="5574030" algn="l"/>
                <a:tab pos="6680834" algn="l"/>
                <a:tab pos="7215505" algn="l"/>
              </a:tabLst>
            </a:pPr>
            <a:endParaRPr sz="2000" dirty="0">
              <a:latin typeface="Arial" panose="020B0604020202020204" pitchFamily="34" charset="0"/>
              <a:cs typeface="Arial" panose="020B0604020202020204" pitchFamily="34" charset="0"/>
            </a:endParaRPr>
          </a:p>
          <a:p>
            <a:pPr marL="12700">
              <a:lnSpc>
                <a:spcPct val="100000"/>
              </a:lnSpc>
              <a:tabLst>
                <a:tab pos="1612265" algn="l"/>
              </a:tabLst>
            </a:pPr>
            <a:r>
              <a:rPr sz="2000" b="1" dirty="0">
                <a:latin typeface="Arial" panose="020B0604020202020204" pitchFamily="34" charset="0"/>
                <a:cs typeface="Arial" panose="020B0604020202020204" pitchFamily="34" charset="0"/>
              </a:rPr>
              <a:t>TENDERER’S</a:t>
            </a:r>
            <a:r>
              <a:rPr lang="en-US" sz="2000" b="1" dirty="0">
                <a:latin typeface="Arial" panose="020B0604020202020204" pitchFamily="34" charset="0"/>
                <a:cs typeface="Arial" panose="020B0604020202020204" pitchFamily="34" charset="0"/>
              </a:rPr>
              <a:t> </a:t>
            </a:r>
            <a:r>
              <a:rPr sz="2000" b="1" dirty="0">
                <a:latin typeface="Arial" panose="020B0604020202020204" pitchFamily="34" charset="0"/>
                <a:cs typeface="Arial" panose="020B0604020202020204" pitchFamily="34" charset="0"/>
              </a:rPr>
              <a:t>MEETING</a:t>
            </a:r>
            <a:endParaRPr lang="en-US" sz="2000" b="1" dirty="0">
              <a:latin typeface="Arial" panose="020B0604020202020204" pitchFamily="34" charset="0"/>
              <a:cs typeface="Arial" panose="020B0604020202020204" pitchFamily="34" charset="0"/>
            </a:endParaRPr>
          </a:p>
          <a:p>
            <a:pPr marL="12700">
              <a:lnSpc>
                <a:spcPct val="100000"/>
              </a:lnSpc>
              <a:tabLst>
                <a:tab pos="1612265" algn="l"/>
              </a:tabLst>
            </a:pPr>
            <a:endParaRPr lang="en-ZA" sz="2000" dirty="0">
              <a:latin typeface="Arial" panose="020B0604020202020204" pitchFamily="34" charset="0"/>
              <a:cs typeface="Arial" panose="020B0604020202020204" pitchFamily="34" charset="0"/>
            </a:endParaRPr>
          </a:p>
          <a:p>
            <a:pPr marL="12700">
              <a:lnSpc>
                <a:spcPct val="100000"/>
              </a:lnSpc>
              <a:tabLst>
                <a:tab pos="1612265" algn="l"/>
              </a:tabLst>
            </a:pPr>
            <a:r>
              <a:rPr sz="2000" dirty="0">
                <a:latin typeface="Arial" panose="020B0604020202020204" pitchFamily="34" charset="0"/>
                <a:cs typeface="Arial" panose="020B0604020202020204" pitchFamily="34" charset="0"/>
              </a:rPr>
              <a:t>There is no clarification meeting for this tender</a:t>
            </a:r>
            <a:r>
              <a:rPr lang="en-US" sz="2000" dirty="0">
                <a:latin typeface="Arial" panose="020B0604020202020204" pitchFamily="34" charset="0"/>
                <a:cs typeface="Arial" panose="020B0604020202020204" pitchFamily="34" charset="0"/>
              </a:rPr>
              <a:t>; only a</a:t>
            </a:r>
            <a:r>
              <a:rPr sz="2000" dirty="0">
                <a:latin typeface="Arial" panose="020B0604020202020204" pitchFamily="34" charset="0"/>
                <a:cs typeface="Arial" panose="020B0604020202020204" pitchFamily="34" charset="0"/>
              </a:rPr>
              <a:t> tenderer’s clarification  presentation is available from the SANRAL website </a:t>
            </a:r>
            <a:endParaRPr lang="en-US" sz="2000" dirty="0">
              <a:latin typeface="Arial" panose="020B0604020202020204" pitchFamily="34" charset="0"/>
              <a:cs typeface="Arial" panose="020B0604020202020204" pitchFamily="34" charset="0"/>
            </a:endParaRPr>
          </a:p>
          <a:p>
            <a:pPr marL="12700" marR="182880" indent="59055">
              <a:lnSpc>
                <a:spcPct val="150000"/>
              </a:lnSpc>
              <a:tabLst>
                <a:tab pos="823594" algn="l"/>
                <a:tab pos="2218055" algn="l"/>
                <a:tab pos="2840355" algn="l"/>
                <a:tab pos="4515485" algn="l"/>
                <a:tab pos="5299710" algn="l"/>
                <a:tab pos="5972175" algn="l"/>
                <a:tab pos="7188200" algn="l"/>
              </a:tabLst>
            </a:pPr>
            <a:endParaRPr lang="en-US" sz="2000" dirty="0">
              <a:latin typeface="Arial" panose="020B0604020202020204" pitchFamily="34" charset="0"/>
              <a:cs typeface="Arial" panose="020B0604020202020204" pitchFamily="34" charset="0"/>
            </a:endParaRPr>
          </a:p>
          <a:p>
            <a:pPr marL="12700" marR="182880" indent="59055">
              <a:lnSpc>
                <a:spcPct val="150000"/>
              </a:lnSpc>
              <a:tabLst>
                <a:tab pos="823594" algn="l"/>
                <a:tab pos="2218055" algn="l"/>
                <a:tab pos="2840355" algn="l"/>
                <a:tab pos="4515485" algn="l"/>
                <a:tab pos="5299710" algn="l"/>
                <a:tab pos="5972175" algn="l"/>
                <a:tab pos="7188200" algn="l"/>
              </a:tabLst>
            </a:pPr>
            <a:r>
              <a:rPr sz="2000" dirty="0">
                <a:latin typeface="Arial" panose="020B0604020202020204" pitchFamily="34" charset="0"/>
                <a:cs typeface="Arial" panose="020B0604020202020204" pitchFamily="34" charset="0"/>
              </a:rPr>
              <a:t>Any</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questions</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or</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clarifications</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can</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be</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emailed</a:t>
            </a: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to</a:t>
            </a:r>
            <a:endParaRPr lang="en-US" sz="2000" dirty="0">
              <a:latin typeface="Arial" panose="020B0604020202020204" pitchFamily="34" charset="0"/>
              <a:cs typeface="Arial" panose="020B0604020202020204" pitchFamily="34" charset="0"/>
            </a:endParaRPr>
          </a:p>
          <a:p>
            <a:pPr marL="12700" marR="182880" indent="59055">
              <a:lnSpc>
                <a:spcPct val="150000"/>
              </a:lnSpc>
              <a:tabLst>
                <a:tab pos="823594" algn="l"/>
                <a:tab pos="2218055" algn="l"/>
                <a:tab pos="2840355" algn="l"/>
                <a:tab pos="4515485" algn="l"/>
                <a:tab pos="5299710" algn="l"/>
                <a:tab pos="5972175" algn="l"/>
                <a:tab pos="7188200" algn="l"/>
              </a:tabLst>
            </a:pPr>
            <a:r>
              <a:rP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danie.dutoit@v3consulting.co.za</a:t>
            </a:r>
            <a:r>
              <a:rPr lang="en-US" sz="2000" dirty="0">
                <a:latin typeface="Arial" panose="020B0604020202020204" pitchFamily="34" charset="0"/>
                <a:cs typeface="Arial" panose="020B0604020202020204" pitchFamily="34" charset="0"/>
              </a:rPr>
              <a:t> </a:t>
            </a:r>
            <a:endParaRPr lang="en-US" sz="2000" u="sng" spc="90" dirty="0">
              <a:solidFill>
                <a:srgbClr val="0562C1"/>
              </a:solidFill>
              <a:uFill>
                <a:solidFill>
                  <a:srgbClr val="0562C1"/>
                </a:solidFill>
              </a:uFill>
              <a:latin typeface="Arial" panose="020B0604020202020204" pitchFamily="34" charset="0"/>
              <a:cs typeface="Arial" panose="020B0604020202020204" pitchFamily="34" charset="0"/>
            </a:endParaRPr>
          </a:p>
        </p:txBody>
      </p:sp>
      <p:sp>
        <p:nvSpPr>
          <p:cNvPr id="9" name="object 9"/>
          <p:cNvSpPr txBox="1"/>
          <p:nvPr/>
        </p:nvSpPr>
        <p:spPr>
          <a:xfrm>
            <a:off x="695447" y="6933555"/>
            <a:ext cx="128270" cy="194310"/>
          </a:xfrm>
          <a:prstGeom prst="rect">
            <a:avLst/>
          </a:prstGeom>
        </p:spPr>
        <p:txBody>
          <a:bodyPr vert="horz" wrap="square" lIns="0" tIns="0" rIns="0" bIns="0" rtlCol="0">
            <a:spAutoFit/>
          </a:bodyPr>
          <a:lstStyle/>
          <a:p>
            <a:pPr marL="25400">
              <a:lnSpc>
                <a:spcPts val="1410"/>
              </a:lnSpc>
            </a:pPr>
            <a:fld id="{81D60167-4931-47E6-BA6A-407CBD079E47}" type="slidenum">
              <a:rPr sz="1200" spc="5" dirty="0">
                <a:solidFill>
                  <a:srgbClr val="A5A5A5"/>
                </a:solidFill>
                <a:latin typeface="Times New Roman"/>
                <a:cs typeface="Times New Roman"/>
              </a:rPr>
              <a:t>6</a:t>
            </a:fld>
            <a:endParaRPr sz="1200">
              <a:latin typeface="Times New Roman"/>
              <a:cs typeface="Times New Roman"/>
            </a:endParaRPr>
          </a:p>
        </p:txBody>
      </p:sp>
      <p:sp>
        <p:nvSpPr>
          <p:cNvPr id="3" name="TextBox 2">
            <a:extLst>
              <a:ext uri="{FF2B5EF4-FFF2-40B4-BE49-F238E27FC236}">
                <a16:creationId xmlns:a16="http://schemas.microsoft.com/office/drawing/2014/main" id="{84162CC6-DC22-BF37-0C87-84DB914DBC9F}"/>
              </a:ext>
            </a:extLst>
          </p:cNvPr>
          <p:cNvSpPr txBox="1"/>
          <p:nvPr/>
        </p:nvSpPr>
        <p:spPr>
          <a:xfrm>
            <a:off x="1981200" y="608854"/>
            <a:ext cx="769620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T1.1: TENDER NOTICE AND INVITATION TO TENDER</a:t>
            </a:r>
            <a:endParaRPr lang="en-ZA" sz="2800" b="1" dirty="0">
              <a:latin typeface="Arial" panose="020B0604020202020204" pitchFamily="34"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046BDD-4DA7-8BE1-9C3C-65967CC2C64A}"/>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571763-003A-5DAF-B7D0-B0F56C096311}"/>
              </a:ext>
            </a:extLst>
          </p:cNvPr>
          <p:cNvSpPr txBox="1"/>
          <p:nvPr/>
        </p:nvSpPr>
        <p:spPr>
          <a:xfrm>
            <a:off x="838200" y="1981200"/>
            <a:ext cx="8382000" cy="4242187"/>
          </a:xfrm>
          <a:prstGeom prst="rect">
            <a:avLst/>
          </a:prstGeom>
          <a:noFill/>
        </p:spPr>
        <p:txBody>
          <a:bodyPr wrap="square">
            <a:spAutoFit/>
          </a:bodyPr>
          <a:lstStyle/>
          <a:p>
            <a:pPr>
              <a:lnSpc>
                <a:spcPct val="150000"/>
              </a:lnSpc>
            </a:pPr>
            <a:r>
              <a:rPr lang="en-ZA" b="1" u="sng" dirty="0">
                <a:latin typeface="Arial" panose="020B0604020202020204" pitchFamily="34" charset="0"/>
                <a:cs typeface="Arial" panose="020B0604020202020204" pitchFamily="34" charset="0"/>
              </a:rPr>
              <a:t>Geological Profile Along Route</a:t>
            </a:r>
          </a:p>
          <a:p>
            <a:pPr marL="285750" indent="-285750">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Km 0+000 – 1+300</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Deep alluvial clay over shale bedrock</a:t>
            </a:r>
          </a:p>
          <a:p>
            <a:pPr marL="285750" indent="-285750">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Km 1+300 – 5+500</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Shale (Lower Ecca) with dolerite and variable soil cover</a:t>
            </a:r>
          </a:p>
          <a:p>
            <a:pPr marL="285750" indent="-285750">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Km 5+500 – 8+500</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Talus over weathered shale and dolerite</a:t>
            </a:r>
          </a:p>
          <a:p>
            <a:pPr marL="285750" indent="-285750">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Km 8+500 – 12+800</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Talus deposits over shale and sandstone (Vryheid Formation)</a:t>
            </a:r>
          </a:p>
          <a:p>
            <a:pPr marL="285750" indent="-285750">
              <a:lnSpc>
                <a:spcPct val="150000"/>
              </a:lnSpc>
              <a:buFont typeface="Arial" panose="020B0604020202020204" pitchFamily="34" charset="0"/>
              <a:buChar char="•"/>
            </a:pPr>
            <a:r>
              <a:rPr lang="en-ZA" sz="1600" b="1" dirty="0">
                <a:latin typeface="Arial" panose="020B0604020202020204" pitchFamily="34" charset="0"/>
                <a:cs typeface="Arial" panose="020B0604020202020204" pitchFamily="34" charset="0"/>
              </a:rPr>
              <a:t>Km 12+800 – 14+000</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Deeply weathered sandstone, shale, and decomposed dolerite</a:t>
            </a:r>
          </a:p>
        </p:txBody>
      </p:sp>
    </p:spTree>
    <p:extLst>
      <p:ext uri="{BB962C8B-B14F-4D97-AF65-F5344CB8AC3E}">
        <p14:creationId xmlns:p14="http://schemas.microsoft.com/office/powerpoint/2010/main" val="2384014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E03DD-2F35-4FB3-A5A7-71497DD74BA3}"/>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3" name="Content Placeholder 4">
            <a:extLst>
              <a:ext uri="{FF2B5EF4-FFF2-40B4-BE49-F238E27FC236}">
                <a16:creationId xmlns:a16="http://schemas.microsoft.com/office/drawing/2014/main" id="{A985C64A-748B-44F5-AB15-387ACADE2802}"/>
              </a:ext>
            </a:extLst>
          </p:cNvPr>
          <p:cNvSpPr txBox="1">
            <a:spLocks/>
          </p:cNvSpPr>
          <p:nvPr/>
        </p:nvSpPr>
        <p:spPr>
          <a:xfrm>
            <a:off x="1942171" y="1252209"/>
            <a:ext cx="8991600" cy="4572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ct val="120000"/>
              </a:lnSpc>
              <a:spcBef>
                <a:spcPts val="600"/>
              </a:spcBef>
              <a:spcAft>
                <a:spcPts val="600"/>
              </a:spcAft>
            </a:pPr>
            <a:r>
              <a:rPr lang="en-GB" sz="2000"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a:latin typeface="Arial" panose="020B0604020202020204" pitchFamily="34" charset="0"/>
                <a:ea typeface="Times New Roman" panose="02020603050405020304" pitchFamily="18" charset="0"/>
                <a:cs typeface="Arial" panose="020B0604020202020204" pitchFamily="34" charset="0"/>
              </a:rPr>
              <a:t>SITE GEOLOGY</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lvl="1" algn="just">
              <a:buClr>
                <a:schemeClr val="bg1">
                  <a:lumMod val="65000"/>
                </a:schemeClr>
              </a:buClr>
            </a:pPr>
            <a:endParaRPr lang="en-US" sz="2000" b="1" kern="0" dirty="0">
              <a:solidFill>
                <a:sysClr val="windowText" lastClr="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35CB56A-E908-E1A1-65D4-23CD322B6931}"/>
              </a:ext>
            </a:extLst>
          </p:cNvPr>
          <p:cNvPicPr>
            <a:picLocks noChangeAspect="1"/>
          </p:cNvPicPr>
          <p:nvPr/>
        </p:nvPicPr>
        <p:blipFill>
          <a:blip r:embed="rId2"/>
          <a:stretch>
            <a:fillRect/>
          </a:stretch>
        </p:blipFill>
        <p:spPr>
          <a:xfrm rot="5400000">
            <a:off x="2130258" y="384341"/>
            <a:ext cx="5904563" cy="8641080"/>
          </a:xfrm>
          <a:prstGeom prst="rect">
            <a:avLst/>
          </a:prstGeom>
        </p:spPr>
      </p:pic>
    </p:spTree>
    <p:extLst>
      <p:ext uri="{BB962C8B-B14F-4D97-AF65-F5344CB8AC3E}">
        <p14:creationId xmlns:p14="http://schemas.microsoft.com/office/powerpoint/2010/main" val="1994489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CB3709-E532-E338-EAED-86749E92E2C9}"/>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339C07F-3939-F96E-5786-C22BB1A67767}"/>
              </a:ext>
            </a:extLst>
          </p:cNvPr>
          <p:cNvSpPr txBox="1"/>
          <p:nvPr/>
        </p:nvSpPr>
        <p:spPr>
          <a:xfrm>
            <a:off x="784860" y="2286000"/>
            <a:ext cx="8488680" cy="4182683"/>
          </a:xfrm>
          <a:prstGeom prst="rect">
            <a:avLst/>
          </a:prstGeom>
          <a:noFill/>
        </p:spPr>
        <p:txBody>
          <a:bodyPr wrap="square">
            <a:spAutoFit/>
          </a:bodyPr>
          <a:lstStyle/>
          <a:p>
            <a:pPr>
              <a:lnSpc>
                <a:spcPct val="114000"/>
              </a:lnSpc>
              <a:spcAft>
                <a:spcPts val="800"/>
              </a:spcAft>
            </a:pPr>
            <a:r>
              <a:rPr lang="en-GB" b="1" u="sng" dirty="0">
                <a:latin typeface="Arial" panose="020B0604020202020204" pitchFamily="34" charset="0"/>
                <a:cs typeface="Arial" panose="020B0604020202020204" pitchFamily="34" charset="0"/>
              </a:rPr>
              <a:t>Site Access &amp; Environmental Requirements</a:t>
            </a:r>
          </a:p>
          <a:p>
            <a:pPr marL="285750" indent="-285750">
              <a:lnSpc>
                <a:spcPct val="114000"/>
              </a:lnSpc>
              <a:spcAft>
                <a:spcPts val="800"/>
              </a:spcAft>
              <a:buFont typeface="Arial" panose="020B0604020202020204" pitchFamily="34" charset="0"/>
              <a:buChar char="•"/>
            </a:pPr>
            <a:r>
              <a:rPr lang="en-GB" sz="1600" dirty="0">
                <a:latin typeface="Arial" panose="020B0604020202020204" pitchFamily="34" charset="0"/>
                <a:cs typeface="Arial" panose="020B0604020202020204" pitchFamily="34" charset="0"/>
              </a:rPr>
              <a:t>Contractor responsible for constructing access roads to testing locations</a:t>
            </a:r>
          </a:p>
          <a:p>
            <a:pPr marL="285750" indent="-285750">
              <a:lnSpc>
                <a:spcPct val="114000"/>
              </a:lnSpc>
              <a:spcAft>
                <a:spcPts val="800"/>
              </a:spcAft>
              <a:buFont typeface="Arial" panose="020B0604020202020204" pitchFamily="34" charset="0"/>
              <a:buChar char="•"/>
            </a:pPr>
            <a:r>
              <a:rPr lang="en-GB" sz="1600" dirty="0">
                <a:latin typeface="Arial" panose="020B0604020202020204" pitchFamily="34" charset="0"/>
                <a:cs typeface="Arial" panose="020B0604020202020204" pitchFamily="34" charset="0"/>
              </a:rPr>
              <a:t>Access support provided via SANRAL Project Liaison Officer</a:t>
            </a:r>
          </a:p>
          <a:p>
            <a:pPr>
              <a:lnSpc>
                <a:spcPct val="114000"/>
              </a:lnSpc>
              <a:spcAft>
                <a:spcPts val="800"/>
              </a:spcAft>
            </a:pPr>
            <a:endParaRPr lang="en-GB" sz="1600" dirty="0">
              <a:latin typeface="Arial" panose="020B0604020202020204" pitchFamily="34" charset="0"/>
              <a:cs typeface="Arial" panose="020B0604020202020204" pitchFamily="34" charset="0"/>
            </a:endParaRPr>
          </a:p>
          <a:p>
            <a:pPr>
              <a:lnSpc>
                <a:spcPct val="114000"/>
              </a:lnSpc>
              <a:spcAft>
                <a:spcPts val="800"/>
              </a:spcAft>
            </a:pPr>
            <a:r>
              <a:rPr lang="en-GB" sz="1600" b="1" dirty="0">
                <a:latin typeface="Arial" panose="020B0604020202020204" pitchFamily="34" charset="0"/>
                <a:cs typeface="Arial" panose="020B0604020202020204" pitchFamily="34" charset="0"/>
              </a:rPr>
              <a:t>Access Conditions</a:t>
            </a:r>
          </a:p>
          <a:p>
            <a:pPr marL="285750" indent="-285750">
              <a:lnSpc>
                <a:spcPct val="114000"/>
              </a:lnSpc>
              <a:spcAft>
                <a:spcPts val="800"/>
              </a:spcAft>
              <a:buFont typeface="Arial" panose="020B0604020202020204" pitchFamily="34" charset="0"/>
              <a:buChar char="•"/>
            </a:pPr>
            <a:r>
              <a:rPr lang="en-GB" sz="1600" dirty="0">
                <a:latin typeface="Arial" panose="020B0604020202020204" pitchFamily="34" charset="0"/>
                <a:cs typeface="Arial" panose="020B0604020202020204" pitchFamily="34" charset="0"/>
              </a:rPr>
              <a:t>Sites generally accessible via:</a:t>
            </a:r>
          </a:p>
          <a:p>
            <a:pPr marL="742950" lvl="1" indent="-285750">
              <a:lnSpc>
                <a:spcPct val="114000"/>
              </a:lnSpc>
              <a:spcAft>
                <a:spcPts val="800"/>
              </a:spcAft>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Road reserves</a:t>
            </a:r>
          </a:p>
          <a:p>
            <a:pPr marL="742950" lvl="1" indent="-285750">
              <a:lnSpc>
                <a:spcPct val="114000"/>
              </a:lnSpc>
              <a:spcAft>
                <a:spcPts val="800"/>
              </a:spcAft>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Existing farm tracks</a:t>
            </a:r>
          </a:p>
          <a:p>
            <a:pPr marL="742950" lvl="1" indent="-285750">
              <a:lnSpc>
                <a:spcPct val="114000"/>
              </a:lnSpc>
              <a:spcAft>
                <a:spcPts val="800"/>
              </a:spcAft>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Tracks within Ferncliff Nature Reserve</a:t>
            </a:r>
          </a:p>
          <a:p>
            <a:pPr marL="285750" indent="-285750">
              <a:lnSpc>
                <a:spcPct val="114000"/>
              </a:lnSpc>
              <a:spcAft>
                <a:spcPts val="800"/>
              </a:spcAft>
              <a:buFont typeface="Arial" panose="020B0604020202020204" pitchFamily="34" charset="0"/>
              <a:buChar char="•"/>
            </a:pPr>
            <a:r>
              <a:rPr lang="en-GB" sz="1600" dirty="0">
                <a:latin typeface="Arial" panose="020B0604020202020204" pitchFamily="34" charset="0"/>
                <a:cs typeface="Arial" panose="020B0604020202020204" pitchFamily="34" charset="0"/>
              </a:rPr>
              <a:t>Additional access tracks or gates may be required</a:t>
            </a:r>
          </a:p>
          <a:p>
            <a:pPr marL="285750" indent="-285750">
              <a:lnSpc>
                <a:spcPct val="114000"/>
              </a:lnSpc>
              <a:spcAft>
                <a:spcPts val="800"/>
              </a:spcAft>
              <a:buFont typeface="Arial" panose="020B0604020202020204" pitchFamily="34" charset="0"/>
              <a:buChar char="•"/>
            </a:pPr>
            <a:r>
              <a:rPr lang="en-GB" sz="1600" dirty="0">
                <a:latin typeface="Arial" panose="020B0604020202020204" pitchFamily="34" charset="0"/>
                <a:cs typeface="Arial" panose="020B0604020202020204" pitchFamily="34" charset="0"/>
              </a:rPr>
              <a:t>TLB / excavator equipment allowed for access preparation</a:t>
            </a:r>
            <a:endParaRPr lang="en-Z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444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A1A2BB-DCFB-159C-E1D2-C1404AA317B9}"/>
              </a:ext>
            </a:extLst>
          </p:cNvPr>
          <p:cNvSpPr txBox="1"/>
          <p:nvPr/>
        </p:nvSpPr>
        <p:spPr>
          <a:xfrm>
            <a:off x="1123950" y="1752600"/>
            <a:ext cx="7810500" cy="5539978"/>
          </a:xfrm>
          <a:prstGeom prst="rect">
            <a:avLst/>
          </a:prstGeom>
          <a:noFill/>
        </p:spPr>
        <p:txBody>
          <a:bodyPr wrap="square">
            <a:spAutoFit/>
          </a:bodyPr>
          <a:lstStyle/>
          <a:p>
            <a:pPr>
              <a:lnSpc>
                <a:spcPct val="114000"/>
              </a:lnSpc>
              <a:spcAft>
                <a:spcPts val="800"/>
              </a:spcAft>
            </a:pPr>
            <a:r>
              <a:rPr lang="en-GB" sz="1400" b="1" dirty="0">
                <a:latin typeface="Arial" panose="020B0604020202020204" pitchFamily="34" charset="0"/>
                <a:cs typeface="Arial" panose="020B0604020202020204" pitchFamily="34" charset="0"/>
              </a:rPr>
              <a:t>Environmental Controls</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Minimise vegetation clearing and environmental damage</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No clearing of trees or bush without Engineer approval</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Limited bush clearing allowed where necessary (included in rates)</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All disturbed areas must be rehabilitated before site exit</a:t>
            </a:r>
          </a:p>
          <a:p>
            <a:pPr marL="285750" indent="-285750">
              <a:lnSpc>
                <a:spcPct val="114000"/>
              </a:lnSpc>
              <a:spcAft>
                <a:spcPts val="800"/>
              </a:spcAft>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a:lnSpc>
                <a:spcPct val="114000"/>
              </a:lnSpc>
              <a:spcAft>
                <a:spcPts val="800"/>
              </a:spcAft>
            </a:pPr>
            <a:r>
              <a:rPr lang="en-GB" sz="1400" b="1" dirty="0">
                <a:latin typeface="Arial" panose="020B0604020202020204" pitchFamily="34" charset="0"/>
                <a:cs typeface="Arial" panose="020B0604020202020204" pitchFamily="34" charset="0"/>
              </a:rPr>
              <a:t>Contractor Responsibilities</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Provide a detailed access methodology</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Obtain signed site acceptance letters from property owners after work completion</a:t>
            </a:r>
          </a:p>
          <a:p>
            <a:pPr>
              <a:lnSpc>
                <a:spcPct val="114000"/>
              </a:lnSpc>
              <a:spcAft>
                <a:spcPts val="800"/>
              </a:spcAft>
            </a:pPr>
            <a:endParaRPr lang="en-GB" sz="1400" dirty="0">
              <a:latin typeface="Arial" panose="020B0604020202020204" pitchFamily="34" charset="0"/>
              <a:cs typeface="Arial" panose="020B0604020202020204" pitchFamily="34" charset="0"/>
            </a:endParaRPr>
          </a:p>
          <a:p>
            <a:pPr>
              <a:lnSpc>
                <a:spcPct val="114000"/>
              </a:lnSpc>
              <a:spcAft>
                <a:spcPts val="800"/>
              </a:spcAft>
            </a:pPr>
            <a:r>
              <a:rPr lang="en-GB" sz="1400" b="1" dirty="0">
                <a:latin typeface="Arial" panose="020B0604020202020204" pitchFamily="34" charset="0"/>
                <a:cs typeface="Arial" panose="020B0604020202020204" pitchFamily="34" charset="0"/>
              </a:rPr>
              <a:t>Stakeholder Coordination</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Access consent already secured from landowners</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Contractor will receive:</a:t>
            </a:r>
          </a:p>
          <a:p>
            <a:pPr marL="742950" lvl="1" indent="-285750">
              <a:lnSpc>
                <a:spcPct val="114000"/>
              </a:lnSpc>
              <a:spcAft>
                <a:spcPts val="800"/>
              </a:spcAft>
              <a:buSzPct val="63000"/>
              <a:buFont typeface="Courier New" panose="02070309020205020404" pitchFamily="49" charset="0"/>
              <a:buChar char="o"/>
            </a:pPr>
            <a:r>
              <a:rPr lang="en-GB" sz="1400" dirty="0">
                <a:latin typeface="Arial" panose="020B0604020202020204" pitchFamily="34" charset="0"/>
                <a:cs typeface="Arial" panose="020B0604020202020204" pitchFamily="34" charset="0"/>
              </a:rPr>
              <a:t>Consent forms</a:t>
            </a:r>
          </a:p>
          <a:p>
            <a:pPr marL="742950" lvl="1" indent="-285750">
              <a:lnSpc>
                <a:spcPct val="114000"/>
              </a:lnSpc>
              <a:spcAft>
                <a:spcPts val="800"/>
              </a:spcAft>
              <a:buSzPct val="63000"/>
              <a:buFont typeface="Courier New" panose="02070309020205020404" pitchFamily="49" charset="0"/>
              <a:buChar char="o"/>
            </a:pPr>
            <a:r>
              <a:rPr lang="en-GB" sz="1400" dirty="0">
                <a:latin typeface="Arial" panose="020B0604020202020204" pitchFamily="34" charset="0"/>
                <a:cs typeface="Arial" panose="020B0604020202020204" pitchFamily="34" charset="0"/>
              </a:rPr>
              <a:t>Property owner contact details</a:t>
            </a:r>
          </a:p>
          <a:p>
            <a:pPr marL="285750" indent="-285750">
              <a:lnSpc>
                <a:spcPct val="114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Introductory meetings to be arranged before site access</a:t>
            </a:r>
            <a:endParaRPr lang="en-ZA"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C674789-2D08-7167-89EC-621AB2C40A0C}"/>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037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86E737-8F9A-F508-66A5-954C622E3A37}"/>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8130D9A-2412-764B-1A49-7B8DA6229863}"/>
              </a:ext>
            </a:extLst>
          </p:cNvPr>
          <p:cNvSpPr txBox="1"/>
          <p:nvPr/>
        </p:nvSpPr>
        <p:spPr>
          <a:xfrm>
            <a:off x="784860" y="2319104"/>
            <a:ext cx="8488680" cy="3134191"/>
          </a:xfrm>
          <a:prstGeom prst="rect">
            <a:avLst/>
          </a:prstGeom>
          <a:noFill/>
        </p:spPr>
        <p:txBody>
          <a:bodyPr wrap="square">
            <a:spAutoFit/>
          </a:bodyPr>
          <a:lstStyle/>
          <a:p>
            <a:pPr>
              <a:lnSpc>
                <a:spcPct val="150000"/>
              </a:lnSpc>
            </a:pPr>
            <a:r>
              <a:rPr lang="en-GB" b="1" u="sng" dirty="0">
                <a:latin typeface="Arial" panose="020B0604020202020204" pitchFamily="34" charset="0"/>
                <a:cs typeface="Arial" panose="020B0604020202020204" pitchFamily="34" charset="0"/>
              </a:rPr>
              <a:t>Transportation of Samples &amp; Core Boxes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Permanent storage details to be provided to the Contractor</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Provision included for transport to SANRAL storage facility (Camperdown)</a:t>
            </a:r>
          </a:p>
          <a:p>
            <a:pPr>
              <a:lnSpc>
                <a:spcPct val="150000"/>
              </a:lnSpc>
            </a:pPr>
            <a:endParaRPr lang="en-GB" sz="1600" dirty="0">
              <a:latin typeface="Arial" panose="020B0604020202020204" pitchFamily="34" charset="0"/>
              <a:cs typeface="Arial" panose="020B0604020202020204" pitchFamily="34" charset="0"/>
            </a:endParaRPr>
          </a:p>
          <a:p>
            <a:pPr>
              <a:lnSpc>
                <a:spcPct val="150000"/>
              </a:lnSpc>
            </a:pPr>
            <a:r>
              <a:rPr lang="en-GB" sz="1600" b="1" dirty="0">
                <a:latin typeface="Arial" panose="020B0604020202020204" pitchFamily="34" charset="0"/>
                <a:cs typeface="Arial" panose="020B0604020202020204" pitchFamily="34" charset="0"/>
              </a:rPr>
              <a:t>Contractor Responsibilities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Transport all samples and core boxes to the designated laboratory</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Ensure transport is completed after each drilling site is finished</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Samples must be delivered for material testing and analysis</a:t>
            </a:r>
            <a:endParaRPr lang="en-Z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494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E626B8-AEFD-FC94-7227-328C1478B166}"/>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227EC3-EFC8-F047-D64E-D45F580A3919}"/>
              </a:ext>
            </a:extLst>
          </p:cNvPr>
          <p:cNvSpPr txBox="1"/>
          <p:nvPr/>
        </p:nvSpPr>
        <p:spPr>
          <a:xfrm>
            <a:off x="876300" y="2319104"/>
            <a:ext cx="8305800" cy="3134191"/>
          </a:xfrm>
          <a:prstGeom prst="rect">
            <a:avLst/>
          </a:prstGeom>
          <a:noFill/>
        </p:spPr>
        <p:txBody>
          <a:bodyPr wrap="square">
            <a:spAutoFit/>
          </a:bodyPr>
          <a:lstStyle/>
          <a:p>
            <a:pPr>
              <a:lnSpc>
                <a:spcPct val="150000"/>
              </a:lnSpc>
            </a:pPr>
            <a:r>
              <a:rPr lang="en-GB" b="1" u="sng" dirty="0">
                <a:latin typeface="Arial" panose="020B0604020202020204" pitchFamily="34" charset="0"/>
                <a:cs typeface="Arial" panose="020B0604020202020204" pitchFamily="34" charset="0"/>
              </a:rPr>
              <a:t>Contractor’s Camp Site</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Contractor to arrange own campsite in accordance with specifications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Must assess site security risks and include provisions (e.g. security guards) in rates</a:t>
            </a:r>
          </a:p>
          <a:p>
            <a:pPr marL="285750" indent="-285750">
              <a:lnSpc>
                <a:spcPct val="15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a:lnSpc>
                <a:spcPct val="150000"/>
              </a:lnSpc>
            </a:pPr>
            <a:r>
              <a:rPr lang="en-ZA" sz="1600" b="1" dirty="0">
                <a:latin typeface="Arial" panose="020B0604020202020204" pitchFamily="34" charset="0"/>
                <a:cs typeface="Arial" panose="020B0604020202020204" pitchFamily="34" charset="0"/>
              </a:rPr>
              <a:t>Approvals &amp; Permissions</a:t>
            </a:r>
          </a:p>
          <a:p>
            <a:pPr marL="285750" indent="-285750">
              <a:lnSpc>
                <a:spcPct val="150000"/>
              </a:lnSpc>
              <a:buFont typeface="Arial" panose="020B0604020202020204" pitchFamily="34" charset="0"/>
              <a:buChar char="•"/>
            </a:pPr>
            <a:r>
              <a:rPr lang="en-ZA" sz="1600" dirty="0">
                <a:latin typeface="Arial" panose="020B0604020202020204" pitchFamily="34" charset="0"/>
                <a:cs typeface="Arial" panose="020B0604020202020204" pitchFamily="34" charset="0"/>
              </a:rPr>
              <a:t>Campsite location requires:</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Engineer approval</a:t>
            </a:r>
          </a:p>
          <a:p>
            <a:pPr marL="742950" lvl="1" indent="-285750">
              <a:lnSpc>
                <a:spcPct val="150000"/>
              </a:lnSpc>
              <a:buSzPct val="63000"/>
              <a:buFont typeface="Courier New" panose="02070309020205020404" pitchFamily="49" charset="0"/>
              <a:buChar char="o"/>
            </a:pPr>
            <a:r>
              <a:rPr lang="en-ZA" sz="1600" dirty="0">
                <a:latin typeface="Arial" panose="020B0604020202020204" pitchFamily="34" charset="0"/>
                <a:cs typeface="Arial" panose="020B0604020202020204" pitchFamily="34" charset="0"/>
              </a:rPr>
              <a:t>Landowner permission</a:t>
            </a:r>
          </a:p>
        </p:txBody>
      </p:sp>
    </p:spTree>
    <p:extLst>
      <p:ext uri="{BB962C8B-B14F-4D97-AF65-F5344CB8AC3E}">
        <p14:creationId xmlns:p14="http://schemas.microsoft.com/office/powerpoint/2010/main" val="3554646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DA05FB-0792-D173-A132-F95726747CC3}"/>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E59BD6A-6527-E639-F3DF-D082A2B9624F}"/>
              </a:ext>
            </a:extLst>
          </p:cNvPr>
          <p:cNvSpPr txBox="1"/>
          <p:nvPr/>
        </p:nvSpPr>
        <p:spPr>
          <a:xfrm>
            <a:off x="937260" y="2059583"/>
            <a:ext cx="8183880" cy="5027017"/>
          </a:xfrm>
          <a:prstGeom prst="rect">
            <a:avLst/>
          </a:prstGeom>
          <a:noFill/>
        </p:spPr>
        <p:txBody>
          <a:bodyPr wrap="square">
            <a:spAutoFit/>
          </a:bodyPr>
          <a:lstStyle/>
          <a:p>
            <a:pPr>
              <a:lnSpc>
                <a:spcPct val="150000"/>
              </a:lnSpc>
            </a:pPr>
            <a:r>
              <a:rPr lang="en-GB" b="1" u="sng" dirty="0">
                <a:latin typeface="Arial" panose="020B0604020202020204" pitchFamily="34" charset="0"/>
                <a:cs typeface="Arial" panose="020B0604020202020204" pitchFamily="34" charset="0"/>
              </a:rPr>
              <a:t>Accommodation of Traffic</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Traffic management to comply with:</a:t>
            </a:r>
          </a:p>
          <a:p>
            <a:pPr marL="742950" lvl="1" indent="-285750">
              <a:lnSpc>
                <a:spcPct val="150000"/>
              </a:lnSpc>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COTO Draft Standard (Section 1.5)</a:t>
            </a:r>
          </a:p>
          <a:p>
            <a:pPr marL="742950" lvl="1" indent="-285750">
              <a:lnSpc>
                <a:spcPct val="150000"/>
              </a:lnSpc>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SA Road Traffic Signs Manual (Vol. 2, Chapter 13)</a:t>
            </a:r>
          </a:p>
          <a:p>
            <a:pPr>
              <a:lnSpc>
                <a:spcPct val="150000"/>
              </a:lnSpc>
              <a:buSzPct val="63000"/>
            </a:pPr>
            <a:endParaRPr lang="en-GB" sz="1600" dirty="0">
              <a:latin typeface="Arial" panose="020B0604020202020204" pitchFamily="34" charset="0"/>
              <a:cs typeface="Arial" panose="020B0604020202020204" pitchFamily="34" charset="0"/>
            </a:endParaRPr>
          </a:p>
          <a:p>
            <a:pPr>
              <a:lnSpc>
                <a:spcPct val="150000"/>
              </a:lnSpc>
              <a:buSzPct val="63000"/>
            </a:pPr>
            <a:r>
              <a:rPr lang="en-GB" sz="1600" b="1" dirty="0">
                <a:latin typeface="Arial" panose="020B0604020202020204" pitchFamily="34" charset="0"/>
                <a:cs typeface="Arial" panose="020B0604020202020204" pitchFamily="34" charset="0"/>
              </a:rPr>
              <a:t>Operational Requirements</a:t>
            </a:r>
          </a:p>
          <a:p>
            <a:pPr marL="285750" indent="-285750">
              <a:lnSpc>
                <a:spcPct val="150000"/>
              </a:lnSpc>
              <a:buSzPct val="100000"/>
              <a:buFont typeface="Arial" panose="020B0604020202020204" pitchFamily="34" charset="0"/>
              <a:buChar char="•"/>
            </a:pPr>
            <a:r>
              <a:rPr lang="en-GB" sz="1600" dirty="0">
                <a:latin typeface="Arial" panose="020B0604020202020204" pitchFamily="34" charset="0"/>
                <a:cs typeface="Arial" panose="020B0604020202020204" pitchFamily="34" charset="0"/>
              </a:rPr>
              <a:t>Coordination required with Road Routine Maintenance (RRM) contractor</a:t>
            </a:r>
          </a:p>
          <a:p>
            <a:pPr marL="285750" indent="-285750">
              <a:lnSpc>
                <a:spcPct val="150000"/>
              </a:lnSpc>
              <a:buSzPct val="100000"/>
              <a:buFont typeface="Arial" panose="020B0604020202020204" pitchFamily="34" charset="0"/>
              <a:buChar char="•"/>
            </a:pPr>
            <a:r>
              <a:rPr lang="en-GB" sz="1600" dirty="0">
                <a:latin typeface="Arial" panose="020B0604020202020204" pitchFamily="34" charset="0"/>
                <a:cs typeface="Arial" panose="020B0604020202020204" pitchFamily="34" charset="0"/>
              </a:rPr>
              <a:t>No inspections or investigations allowed without RRM support</a:t>
            </a:r>
          </a:p>
          <a:p>
            <a:pPr>
              <a:lnSpc>
                <a:spcPct val="150000"/>
              </a:lnSpc>
              <a:buSzPct val="100000"/>
            </a:pPr>
            <a:br>
              <a:rPr lang="en-GB" sz="1600" b="1"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Safety Considerations</a:t>
            </a:r>
          </a:p>
          <a:p>
            <a:pPr marL="285750" indent="-285750">
              <a:lnSpc>
                <a:spcPct val="150000"/>
              </a:lnSpc>
              <a:buSzPct val="100000"/>
              <a:buFont typeface="Arial" panose="020B0604020202020204" pitchFamily="34" charset="0"/>
              <a:buChar char="•"/>
            </a:pPr>
            <a:r>
              <a:rPr lang="en-GB" sz="1600" dirty="0">
                <a:latin typeface="Arial" panose="020B0604020202020204" pitchFamily="34" charset="0"/>
                <a:cs typeface="Arial" panose="020B0604020202020204" pitchFamily="34" charset="0"/>
              </a:rPr>
              <a:t>RRM assistance required for:</a:t>
            </a:r>
          </a:p>
          <a:p>
            <a:pPr marL="742950" lvl="1" indent="-285750">
              <a:lnSpc>
                <a:spcPct val="150000"/>
              </a:lnSpc>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Safe movement through site</a:t>
            </a:r>
          </a:p>
          <a:p>
            <a:pPr marL="742950" lvl="1" indent="-285750">
              <a:lnSpc>
                <a:spcPct val="150000"/>
              </a:lnSpc>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Protection during intrusive or out-of-vehicle investigations</a:t>
            </a:r>
          </a:p>
        </p:txBody>
      </p:sp>
    </p:spTree>
    <p:extLst>
      <p:ext uri="{BB962C8B-B14F-4D97-AF65-F5344CB8AC3E}">
        <p14:creationId xmlns:p14="http://schemas.microsoft.com/office/powerpoint/2010/main" val="3988859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AA900C-4157-3C2A-5F7C-DDC1021F5139}"/>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0D751C2-E441-D057-B827-8498AE95BD4D}"/>
              </a:ext>
            </a:extLst>
          </p:cNvPr>
          <p:cNvSpPr txBox="1"/>
          <p:nvPr/>
        </p:nvSpPr>
        <p:spPr>
          <a:xfrm>
            <a:off x="784860" y="1993117"/>
            <a:ext cx="8488680" cy="3786165"/>
          </a:xfrm>
          <a:prstGeom prst="rect">
            <a:avLst/>
          </a:prstGeom>
          <a:noFill/>
        </p:spPr>
        <p:txBody>
          <a:bodyPr wrap="square">
            <a:spAutoFit/>
          </a:bodyPr>
          <a:lstStyle/>
          <a:p>
            <a:pPr>
              <a:lnSpc>
                <a:spcPct val="150000"/>
              </a:lnSpc>
            </a:pPr>
            <a:r>
              <a:rPr lang="en-GB" b="1" u="sng" dirty="0">
                <a:latin typeface="Arial" panose="020B0604020202020204" pitchFamily="34" charset="0"/>
                <a:cs typeface="Arial" panose="020B0604020202020204" pitchFamily="34" charset="0"/>
              </a:rPr>
              <a:t>Broad-Based Black Economic Empowerment (B-BBEE) Requirements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SANRAL is committed to implementing Government transformation policies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Contractors must align with B-BBEE objectives and requirements</a:t>
            </a:r>
          </a:p>
          <a:p>
            <a:pPr marL="285750" indent="-285750">
              <a:lnSpc>
                <a:spcPct val="15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a:lnSpc>
                <a:spcPct val="150000"/>
              </a:lnSpc>
            </a:pPr>
            <a:r>
              <a:rPr lang="en-GB" sz="1600" b="1" dirty="0">
                <a:latin typeface="Arial" panose="020B0604020202020204" pitchFamily="34" charset="0"/>
                <a:cs typeface="Arial" panose="020B0604020202020204" pitchFamily="34" charset="0"/>
              </a:rPr>
              <a:t>Key Requirements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Adherence to Reconstruction and Development Programme (RDP) and related policies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Promotion and support of Targeted Enterprises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Implementation of engineering skills training programmes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Use of labour-intensive construction methods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Engagement with community-based structures</a:t>
            </a:r>
            <a:endParaRPr lang="en-Z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8773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70D938-F195-5037-9B77-D4805C893E06}"/>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4D1AC0F-0DF4-9CF9-93E7-0376CDC44169}"/>
              </a:ext>
            </a:extLst>
          </p:cNvPr>
          <p:cNvSpPr txBox="1"/>
          <p:nvPr/>
        </p:nvSpPr>
        <p:spPr>
          <a:xfrm>
            <a:off x="1028700" y="1981200"/>
            <a:ext cx="8001000" cy="4524828"/>
          </a:xfrm>
          <a:prstGeom prst="rect">
            <a:avLst/>
          </a:prstGeom>
          <a:noFill/>
        </p:spPr>
        <p:txBody>
          <a:bodyPr wrap="square">
            <a:spAutoFit/>
          </a:bodyPr>
          <a:lstStyle/>
          <a:p>
            <a:pPr>
              <a:lnSpc>
                <a:spcPct val="150000"/>
              </a:lnSpc>
            </a:pPr>
            <a:r>
              <a:rPr lang="en-GB" b="1" u="sng" dirty="0">
                <a:latin typeface="Arial" panose="020B0604020202020204" pitchFamily="34" charset="0"/>
                <a:cs typeface="Arial" panose="020B0604020202020204" pitchFamily="34" charset="0"/>
              </a:rPr>
              <a:t>Environmental Management</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Contractor must follow an Environmental Management Plan in line with Section 41 of the Standard Specifications</a:t>
            </a:r>
          </a:p>
          <a:p>
            <a:pPr>
              <a:lnSpc>
                <a:spcPct val="150000"/>
              </a:lnSpc>
            </a:pPr>
            <a:endParaRPr lang="en-GB" sz="1600" dirty="0">
              <a:latin typeface="Arial" panose="020B0604020202020204" pitchFamily="34" charset="0"/>
              <a:cs typeface="Arial" panose="020B0604020202020204" pitchFamily="34" charset="0"/>
            </a:endParaRPr>
          </a:p>
          <a:p>
            <a:pPr>
              <a:lnSpc>
                <a:spcPct val="150000"/>
              </a:lnSpc>
            </a:pPr>
            <a:r>
              <a:rPr lang="en-GB" sz="1600" b="1" dirty="0">
                <a:latin typeface="Arial" panose="020B0604020202020204" pitchFamily="34" charset="0"/>
                <a:cs typeface="Arial" panose="020B0604020202020204" pitchFamily="34" charset="0"/>
              </a:rPr>
              <a:t>Key Responsibilities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Minimise environmental impact during all activities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Ensure full compliance with environmental requirements and standards</a:t>
            </a:r>
          </a:p>
          <a:p>
            <a:pPr marL="285750" indent="-285750">
              <a:lnSpc>
                <a:spcPct val="15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a:lnSpc>
                <a:spcPct val="150000"/>
              </a:lnSpc>
            </a:pPr>
            <a:r>
              <a:rPr lang="en-GB" sz="1600" b="1" dirty="0">
                <a:latin typeface="Arial" panose="020B0604020202020204" pitchFamily="34" charset="0"/>
                <a:cs typeface="Arial" panose="020B0604020202020204" pitchFamily="34" charset="0"/>
              </a:rPr>
              <a:t>Compliance &amp; Penalties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Non-compliance will result in:</a:t>
            </a:r>
          </a:p>
          <a:p>
            <a:pPr marL="742950" lvl="1" indent="-285750">
              <a:lnSpc>
                <a:spcPct val="150000"/>
              </a:lnSpc>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Corrective measures, and</a:t>
            </a:r>
          </a:p>
          <a:p>
            <a:pPr marL="742950" lvl="1" indent="-285750">
              <a:lnSpc>
                <a:spcPct val="150000"/>
              </a:lnSpc>
              <a:buSzPct val="63000"/>
              <a:buFont typeface="Courier New" panose="02070309020205020404" pitchFamily="49" charset="0"/>
              <a:buChar char="o"/>
            </a:pPr>
            <a:r>
              <a:rPr lang="en-GB" sz="1600" dirty="0">
                <a:latin typeface="Arial" panose="020B0604020202020204" pitchFamily="34" charset="0"/>
                <a:cs typeface="Arial" panose="020B0604020202020204" pitchFamily="34" charset="0"/>
              </a:rPr>
              <a:t>Associated cost liability as defined in the specifications</a:t>
            </a:r>
            <a:endParaRPr lang="en-Z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07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255DC-6877-7ADB-334D-B1E02F5B5D8C}"/>
              </a:ext>
            </a:extLst>
          </p:cNvPr>
          <p:cNvSpPr txBox="1"/>
          <p:nvPr/>
        </p:nvSpPr>
        <p:spPr>
          <a:xfrm>
            <a:off x="1905000" y="685800"/>
            <a:ext cx="73456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PART  C4:    SITE INFORMATION</a:t>
            </a:r>
            <a:endParaRPr lang="en-ZA"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186162-9E5A-CFE8-A484-517683CB83F5}"/>
              </a:ext>
            </a:extLst>
          </p:cNvPr>
          <p:cNvSpPr txBox="1"/>
          <p:nvPr/>
        </p:nvSpPr>
        <p:spPr>
          <a:xfrm>
            <a:off x="784860" y="2438400"/>
            <a:ext cx="8488680" cy="2678169"/>
          </a:xfrm>
          <a:prstGeom prst="rect">
            <a:avLst/>
          </a:prstGeom>
          <a:noFill/>
        </p:spPr>
        <p:txBody>
          <a:bodyPr wrap="square">
            <a:spAutoFit/>
          </a:bodyPr>
          <a:lstStyle/>
          <a:p>
            <a:pPr>
              <a:lnSpc>
                <a:spcPct val="150000"/>
              </a:lnSpc>
            </a:pPr>
            <a:r>
              <a:rPr lang="en-GB" b="1" u="sng" dirty="0">
                <a:latin typeface="Arial" panose="020B0604020202020204" pitchFamily="34" charset="0"/>
                <a:cs typeface="Arial" panose="020B0604020202020204" pitchFamily="34" charset="0"/>
              </a:rPr>
              <a:t>Occupational Health &amp; Safety Management</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Contractor must carry out all activities in a safe manner</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Ensure no health risks to staff and labour</a:t>
            </a:r>
          </a:p>
          <a:p>
            <a:pPr marL="285750" indent="-285750">
              <a:lnSpc>
                <a:spcPct val="150000"/>
              </a:lnSpc>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a:lnSpc>
                <a:spcPct val="150000"/>
              </a:lnSpc>
            </a:pPr>
            <a:r>
              <a:rPr lang="en-GB" sz="1600" b="1" dirty="0">
                <a:latin typeface="Arial" panose="020B0604020202020204" pitchFamily="34" charset="0"/>
                <a:cs typeface="Arial" panose="020B0604020202020204" pitchFamily="34" charset="0"/>
              </a:rPr>
              <a:t>Compliance Requirements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Must comply with Section 40 of the Standard Specifications</a:t>
            </a: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Requirements aligned with the Occupational Health and Safety Act</a:t>
            </a:r>
            <a:endParaRPr lang="en-Z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62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8147" y="6916961"/>
            <a:ext cx="10287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A5A5A5"/>
                </a:solidFill>
                <a:latin typeface="Times New Roman"/>
                <a:cs typeface="Times New Roman"/>
              </a:rPr>
              <a:t>6</a:t>
            </a:r>
            <a:endParaRPr sz="1200">
              <a:latin typeface="Times New Roman"/>
              <a:cs typeface="Times New Roman"/>
            </a:endParaRPr>
          </a:p>
        </p:txBody>
      </p:sp>
      <p:sp>
        <p:nvSpPr>
          <p:cNvPr id="3" name="object 3"/>
          <p:cNvSpPr txBox="1"/>
          <p:nvPr/>
        </p:nvSpPr>
        <p:spPr>
          <a:xfrm>
            <a:off x="1371600" y="2217794"/>
            <a:ext cx="7315200" cy="4598695"/>
          </a:xfrm>
          <a:prstGeom prst="rect">
            <a:avLst/>
          </a:prstGeom>
        </p:spPr>
        <p:txBody>
          <a:bodyPr vert="horz" wrap="square" lIns="0" tIns="12700" rIns="0" bIns="0" rtlCol="0">
            <a:spAutoFit/>
          </a:bodyPr>
          <a:lstStyle/>
          <a:p>
            <a:r>
              <a:rPr lang="en-US" sz="2000" dirty="0">
                <a:latin typeface="Arial" panose="020B0604020202020204" pitchFamily="34" charset="0"/>
                <a:cs typeface="Arial" panose="020B0604020202020204" pitchFamily="34" charset="0"/>
              </a:rPr>
              <a:t>The closing time for receipt of tenders is 11:00am on Friday 19 June 2026.</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Telegraphic, telephonic, telex, email, facsimile and late tenders will not be accepted.</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Tenders may only be submitted in the format as stated in the Tender Data.</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Requirements for sealing, addressing, delivery, opening and assessment of tenders are stated in the </a:t>
            </a:r>
            <a:r>
              <a:rPr lang="en-ZA" sz="2000" dirty="0">
                <a:latin typeface="Arial" panose="020B0604020202020204" pitchFamily="34" charset="0"/>
                <a:cs typeface="Arial" panose="020B0604020202020204" pitchFamily="34" charset="0"/>
              </a:rPr>
              <a:t>Tender Data.</a:t>
            </a:r>
          </a:p>
          <a:p>
            <a:endParaRPr lang="en-ZA"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Queries relating to issues arising from these documents may be addressed to:</a:t>
            </a:r>
          </a:p>
          <a:p>
            <a:r>
              <a:rPr lang="en-ZA" sz="2000" dirty="0">
                <a:latin typeface="Arial" panose="020B0604020202020204" pitchFamily="34" charset="0"/>
                <a:cs typeface="Arial" panose="020B0604020202020204" pitchFamily="34" charset="0"/>
              </a:rPr>
              <a:t>E-mail: </a:t>
            </a:r>
            <a:r>
              <a:rPr lang="en-ZA" sz="2000" dirty="0">
                <a:latin typeface="Arial" panose="020B0604020202020204" pitchFamily="34" charset="0"/>
                <a:cs typeface="Arial" panose="020B0604020202020204" pitchFamily="34" charset="0"/>
                <a:hlinkClick r:id="rId2"/>
              </a:rPr>
              <a:t>danie.dutoit@v3consulting.co.za</a:t>
            </a:r>
            <a:r>
              <a:rPr lang="en-ZA" sz="2000" dirty="0">
                <a:latin typeface="Arial" panose="020B0604020202020204" pitchFamily="34" charset="0"/>
                <a:cs typeface="Arial" panose="020B0604020202020204" pitchFamily="34" charset="0"/>
              </a:rPr>
              <a:t> </a:t>
            </a:r>
            <a:endParaRPr sz="2000" dirty="0">
              <a:highlight>
                <a:srgbClr val="00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9A585E-BB2C-F330-BC97-55E3619700F9}"/>
              </a:ext>
            </a:extLst>
          </p:cNvPr>
          <p:cNvSpPr txBox="1"/>
          <p:nvPr/>
        </p:nvSpPr>
        <p:spPr>
          <a:xfrm>
            <a:off x="1981200" y="608854"/>
            <a:ext cx="739140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COMPLETION AND DELIVERY OF TENDERS</a:t>
            </a:r>
            <a:endParaRPr lang="en-ZA" sz="2800" b="1" dirty="0">
              <a:latin typeface="Arial" panose="020B0604020202020204" pitchFamily="34"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D7695-3F8C-F901-98F1-DA19F120EBF9}"/>
              </a:ext>
            </a:extLst>
          </p:cNvPr>
          <p:cNvSpPr txBox="1"/>
          <p:nvPr/>
        </p:nvSpPr>
        <p:spPr>
          <a:xfrm>
            <a:off x="2019300" y="838200"/>
            <a:ext cx="6019800" cy="523220"/>
          </a:xfrm>
          <a:prstGeom prst="rect">
            <a:avLst/>
          </a:prstGeom>
          <a:noFill/>
        </p:spPr>
        <p:txBody>
          <a:bodyPr wrap="square">
            <a:spAutoFit/>
          </a:bodyPr>
          <a:lstStyle/>
          <a:p>
            <a:r>
              <a:rPr lang="en-ZA" sz="2800" b="1" dirty="0">
                <a:latin typeface="Arial" panose="020B0604020202020204" pitchFamily="34" charset="0"/>
                <a:cs typeface="Arial" panose="020B0604020202020204" pitchFamily="34" charset="0"/>
              </a:rPr>
              <a:t>Provisional Sum Items (BOQ)</a:t>
            </a:r>
          </a:p>
        </p:txBody>
      </p:sp>
      <p:sp>
        <p:nvSpPr>
          <p:cNvPr id="6" name="TextBox 5">
            <a:extLst>
              <a:ext uri="{FF2B5EF4-FFF2-40B4-BE49-F238E27FC236}">
                <a16:creationId xmlns:a16="http://schemas.microsoft.com/office/drawing/2014/main" id="{7066BE4A-E711-737B-40AB-FCA04DF63D6B}"/>
              </a:ext>
            </a:extLst>
          </p:cNvPr>
          <p:cNvSpPr txBox="1"/>
          <p:nvPr/>
        </p:nvSpPr>
        <p:spPr>
          <a:xfrm>
            <a:off x="1143000" y="1892084"/>
            <a:ext cx="7772400" cy="5858014"/>
          </a:xfrm>
          <a:prstGeom prst="rect">
            <a:avLst/>
          </a:prstGeom>
          <a:noFill/>
        </p:spPr>
        <p:txBody>
          <a:bodyPr wrap="square" rtlCol="0">
            <a:spAutoFit/>
          </a:bodyPr>
          <a:lstStyle/>
          <a:p>
            <a:pPr marL="342900" indent="-342900">
              <a:lnSpc>
                <a:spcPct val="150000"/>
              </a:lnSpc>
              <a:buFont typeface="+mj-lt"/>
              <a:buAutoNum type="arabicPeriod"/>
            </a:pPr>
            <a:r>
              <a:rPr lang="en-ZA" b="1" dirty="0">
                <a:latin typeface="Arial" panose="020B0604020202020204" pitchFamily="34" charset="0"/>
                <a:cs typeface="Arial" panose="020B0604020202020204" pitchFamily="34" charset="0"/>
              </a:rPr>
              <a:t>Setting Out &amp; Survey</a:t>
            </a:r>
          </a:p>
          <a:p>
            <a:pPr marL="800100" lvl="1"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Establish survey control and site layout</a:t>
            </a:r>
          </a:p>
          <a:p>
            <a:pPr marL="800100" lvl="1"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R200,000</a:t>
            </a:r>
          </a:p>
          <a:p>
            <a:pPr marL="342900" indent="-342900">
              <a:lnSpc>
                <a:spcPct val="150000"/>
              </a:lnSpc>
              <a:buFont typeface="+mj-lt"/>
              <a:buAutoNum type="arabicPeriod"/>
            </a:pPr>
            <a:r>
              <a:rPr lang="en-ZA" b="1" dirty="0">
                <a:latin typeface="Arial" panose="020B0604020202020204" pitchFamily="34" charset="0"/>
                <a:cs typeface="Arial" panose="020B0604020202020204" pitchFamily="34" charset="0"/>
              </a:rPr>
              <a:t>Logging &amp; Profiling</a:t>
            </a:r>
          </a:p>
          <a:p>
            <a:pPr marL="800100" lvl="1" indent="-342900">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Specialist geotechnical interpretation</a:t>
            </a:r>
          </a:p>
          <a:p>
            <a:pPr marL="800100" lvl="1" indent="-342900">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R1,750,000</a:t>
            </a:r>
          </a:p>
          <a:p>
            <a:pPr marL="342900" indent="-342900">
              <a:lnSpc>
                <a:spcPct val="150000"/>
              </a:lnSpc>
              <a:buFont typeface="+mj-lt"/>
              <a:buAutoNum type="arabicPeriod"/>
            </a:pPr>
            <a:r>
              <a:rPr lang="en-ZA" b="1" dirty="0">
                <a:latin typeface="Arial" panose="020B0604020202020204" pitchFamily="34" charset="0"/>
                <a:cs typeface="Arial" panose="020B0604020202020204" pitchFamily="34" charset="0"/>
              </a:rPr>
              <a:t>Laboratory Testing</a:t>
            </a:r>
          </a:p>
          <a:p>
            <a:pPr marL="800100" lvl="1" indent="-342900">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Soil and rock testing</a:t>
            </a:r>
          </a:p>
          <a:p>
            <a:pPr marL="800100" lvl="1" indent="-342900">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R2,300,000</a:t>
            </a:r>
          </a:p>
          <a:p>
            <a:pPr marL="342900" indent="-342900">
              <a:lnSpc>
                <a:spcPct val="150000"/>
              </a:lnSpc>
              <a:buFont typeface="+mj-lt"/>
              <a:buAutoNum type="arabicPeriod"/>
            </a:pPr>
            <a:r>
              <a:rPr lang="en-ZA" b="1" dirty="0">
                <a:latin typeface="Arial" panose="020B0604020202020204" pitchFamily="34" charset="0"/>
                <a:cs typeface="Arial" panose="020B0604020202020204" pitchFamily="34" charset="0"/>
              </a:rPr>
              <a:t>Seismic Survey</a:t>
            </a:r>
          </a:p>
          <a:p>
            <a:pPr marL="800100" lvl="1" indent="-342900">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Geophysical investigations</a:t>
            </a:r>
          </a:p>
          <a:p>
            <a:pPr marL="800100" lvl="1" indent="-342900">
              <a:lnSpc>
                <a:spcPct val="150000"/>
              </a:lnSpc>
              <a:buFont typeface="Arial" panose="020B0604020202020204" pitchFamily="34" charset="0"/>
              <a:buChar char="•"/>
            </a:pPr>
            <a:r>
              <a:rPr lang="en-ZA" dirty="0">
                <a:latin typeface="Arial" panose="020B0604020202020204" pitchFamily="34" charset="0"/>
                <a:cs typeface="Arial" panose="020B0604020202020204" pitchFamily="34" charset="0"/>
              </a:rPr>
              <a:t>R3,000,000</a:t>
            </a:r>
          </a:p>
          <a:p>
            <a:pPr marL="342900" indent="-342900">
              <a:lnSpc>
                <a:spcPct val="150000"/>
              </a:lnSpc>
              <a:buFont typeface="+mj-lt"/>
              <a:buAutoNum type="arabicPeriod"/>
            </a:pPr>
            <a:endParaRPr lang="en-ZA" dirty="0">
              <a:latin typeface="Arial" panose="020B0604020202020204" pitchFamily="34" charset="0"/>
              <a:cs typeface="Arial" panose="020B0604020202020204" pitchFamily="34" charset="0"/>
            </a:endParaRPr>
          </a:p>
          <a:p>
            <a:pPr marL="800100" lvl="1" indent="-342900">
              <a:lnSpc>
                <a:spcPct val="150000"/>
              </a:lnSpc>
              <a:buFont typeface="Arial" panose="020B0604020202020204" pitchFamily="34" charset="0"/>
              <a:buChar char="•"/>
            </a:pP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712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457200"/>
            <a:ext cx="9144000" cy="68580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solidFill>
            <a:srgbClr val="FDFDFD"/>
          </a:solidFill>
        </p:spPr>
        <p:txBody>
          <a:bodyPr wrap="square" lIns="0" tIns="0" rIns="0" bIns="0" rtlCol="0"/>
          <a:lstStyle/>
          <a:p>
            <a:endParaRPr/>
          </a:p>
        </p:txBody>
      </p:sp>
      <p:sp>
        <p:nvSpPr>
          <p:cNvPr id="4" name="object 4"/>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ln w="21336">
            <a:solidFill>
              <a:srgbClr val="FDFDFD"/>
            </a:solidFill>
          </a:ln>
        </p:spPr>
        <p:txBody>
          <a:bodyPr wrap="square" lIns="0" tIns="0" rIns="0" bIns="0" rtlCol="0"/>
          <a:lstStyle/>
          <a:p>
            <a:endParaRPr/>
          </a:p>
        </p:txBody>
      </p:sp>
      <p:sp>
        <p:nvSpPr>
          <p:cNvPr id="5" name="object 5"/>
          <p:cNvSpPr/>
          <p:nvPr/>
        </p:nvSpPr>
        <p:spPr>
          <a:xfrm>
            <a:off x="8033004" y="6097524"/>
            <a:ext cx="1069975" cy="629920"/>
          </a:xfrm>
          <a:custGeom>
            <a:avLst/>
            <a:gdLst/>
            <a:ahLst/>
            <a:cxnLst/>
            <a:rect l="l" t="t" r="r" b="b"/>
            <a:pathLst>
              <a:path w="1069975" h="629920">
                <a:moveTo>
                  <a:pt x="466344" y="629412"/>
                </a:moveTo>
                <a:lnTo>
                  <a:pt x="0" y="629412"/>
                </a:lnTo>
                <a:lnTo>
                  <a:pt x="737616" y="0"/>
                </a:lnTo>
                <a:lnTo>
                  <a:pt x="827532" y="0"/>
                </a:lnTo>
                <a:lnTo>
                  <a:pt x="815340" y="24384"/>
                </a:lnTo>
                <a:lnTo>
                  <a:pt x="980485" y="24384"/>
                </a:lnTo>
                <a:lnTo>
                  <a:pt x="983861" y="47244"/>
                </a:lnTo>
                <a:lnTo>
                  <a:pt x="801624" y="47244"/>
                </a:lnTo>
                <a:lnTo>
                  <a:pt x="763524" y="114300"/>
                </a:lnTo>
                <a:lnTo>
                  <a:pt x="993766" y="114300"/>
                </a:lnTo>
                <a:lnTo>
                  <a:pt x="1002544" y="173736"/>
                </a:lnTo>
                <a:lnTo>
                  <a:pt x="728472" y="173736"/>
                </a:lnTo>
                <a:lnTo>
                  <a:pt x="646176" y="316992"/>
                </a:lnTo>
                <a:lnTo>
                  <a:pt x="1023703" y="316992"/>
                </a:lnTo>
                <a:lnTo>
                  <a:pt x="1036534" y="403860"/>
                </a:lnTo>
                <a:lnTo>
                  <a:pt x="597408" y="403860"/>
                </a:lnTo>
                <a:lnTo>
                  <a:pt x="466344" y="629412"/>
                </a:lnTo>
                <a:close/>
              </a:path>
              <a:path w="1069975" h="629920">
                <a:moveTo>
                  <a:pt x="980485" y="24384"/>
                </a:moveTo>
                <a:lnTo>
                  <a:pt x="854964" y="24384"/>
                </a:lnTo>
                <a:lnTo>
                  <a:pt x="861060" y="0"/>
                </a:lnTo>
                <a:lnTo>
                  <a:pt x="976884" y="0"/>
                </a:lnTo>
                <a:lnTo>
                  <a:pt x="980485" y="24384"/>
                </a:lnTo>
                <a:close/>
              </a:path>
              <a:path w="1069975" h="629920">
                <a:moveTo>
                  <a:pt x="993766" y="114300"/>
                </a:moveTo>
                <a:lnTo>
                  <a:pt x="829056" y="114300"/>
                </a:lnTo>
                <a:lnTo>
                  <a:pt x="848868" y="47244"/>
                </a:lnTo>
                <a:lnTo>
                  <a:pt x="983861" y="47244"/>
                </a:lnTo>
                <a:lnTo>
                  <a:pt x="993766" y="114300"/>
                </a:lnTo>
                <a:close/>
              </a:path>
              <a:path w="1069975" h="629920">
                <a:moveTo>
                  <a:pt x="1023703" y="316992"/>
                </a:moveTo>
                <a:lnTo>
                  <a:pt x="769620" y="316992"/>
                </a:lnTo>
                <a:lnTo>
                  <a:pt x="812292" y="173736"/>
                </a:lnTo>
                <a:lnTo>
                  <a:pt x="1002544" y="173736"/>
                </a:lnTo>
                <a:lnTo>
                  <a:pt x="1023703" y="316992"/>
                </a:lnTo>
                <a:close/>
              </a:path>
              <a:path w="1069975" h="629920">
                <a:moveTo>
                  <a:pt x="1069848" y="629412"/>
                </a:moveTo>
                <a:lnTo>
                  <a:pt x="678180" y="629412"/>
                </a:lnTo>
                <a:lnTo>
                  <a:pt x="743712" y="403860"/>
                </a:lnTo>
                <a:lnTo>
                  <a:pt x="1036534" y="403860"/>
                </a:lnTo>
                <a:lnTo>
                  <a:pt x="1069848" y="629412"/>
                </a:lnTo>
                <a:close/>
              </a:path>
            </a:pathLst>
          </a:custGeom>
          <a:solidFill>
            <a:srgbClr val="2D2A31"/>
          </a:solidFill>
        </p:spPr>
        <p:txBody>
          <a:bodyPr wrap="square" lIns="0" tIns="0" rIns="0" bIns="0" rtlCol="0"/>
          <a:lstStyle/>
          <a:p>
            <a:endParaRPr/>
          </a:p>
        </p:txBody>
      </p:sp>
      <p:sp>
        <p:nvSpPr>
          <p:cNvPr id="6" name="object 6"/>
          <p:cNvSpPr/>
          <p:nvPr/>
        </p:nvSpPr>
        <p:spPr>
          <a:xfrm>
            <a:off x="7761732" y="6097523"/>
            <a:ext cx="948055" cy="629920"/>
          </a:xfrm>
          <a:custGeom>
            <a:avLst/>
            <a:gdLst/>
            <a:ahLst/>
            <a:cxnLst/>
            <a:rect l="l" t="t" r="r" b="b"/>
            <a:pathLst>
              <a:path w="948054" h="629920">
                <a:moveTo>
                  <a:pt x="0" y="629412"/>
                </a:moveTo>
                <a:lnTo>
                  <a:pt x="0" y="0"/>
                </a:lnTo>
                <a:lnTo>
                  <a:pt x="947928" y="0"/>
                </a:lnTo>
                <a:lnTo>
                  <a:pt x="0" y="629412"/>
                </a:lnTo>
                <a:close/>
              </a:path>
            </a:pathLst>
          </a:custGeom>
          <a:solidFill>
            <a:srgbClr val="006E5E"/>
          </a:solidFill>
        </p:spPr>
        <p:txBody>
          <a:bodyPr wrap="square" lIns="0" tIns="0" rIns="0" bIns="0" rtlCol="0"/>
          <a:lstStyle/>
          <a:p>
            <a:endParaRPr/>
          </a:p>
        </p:txBody>
      </p:sp>
      <p:sp>
        <p:nvSpPr>
          <p:cNvPr id="7" name="object 7"/>
          <p:cNvSpPr/>
          <p:nvPr/>
        </p:nvSpPr>
        <p:spPr>
          <a:xfrm>
            <a:off x="9052560" y="6097523"/>
            <a:ext cx="289560" cy="629920"/>
          </a:xfrm>
          <a:custGeom>
            <a:avLst/>
            <a:gdLst/>
            <a:ahLst/>
            <a:cxnLst/>
            <a:rect l="l" t="t" r="r" b="b"/>
            <a:pathLst>
              <a:path w="289559" h="629920">
                <a:moveTo>
                  <a:pt x="289559" y="629412"/>
                </a:moveTo>
                <a:lnTo>
                  <a:pt x="195071" y="629412"/>
                </a:lnTo>
                <a:lnTo>
                  <a:pt x="0" y="0"/>
                </a:lnTo>
                <a:lnTo>
                  <a:pt x="289559" y="0"/>
                </a:lnTo>
                <a:lnTo>
                  <a:pt x="289559" y="629412"/>
                </a:lnTo>
                <a:close/>
              </a:path>
            </a:pathLst>
          </a:custGeom>
          <a:solidFill>
            <a:srgbClr val="F05B18"/>
          </a:solidFill>
        </p:spPr>
        <p:txBody>
          <a:bodyPr wrap="square" lIns="0" tIns="0" rIns="0" bIns="0" rtlCol="0"/>
          <a:lstStyle/>
          <a:p>
            <a:endParaRPr/>
          </a:p>
        </p:txBody>
      </p:sp>
      <p:sp>
        <p:nvSpPr>
          <p:cNvPr id="8" name="object 8"/>
          <p:cNvSpPr/>
          <p:nvPr/>
        </p:nvSpPr>
        <p:spPr>
          <a:xfrm>
            <a:off x="7760207" y="6993635"/>
            <a:ext cx="1577340" cy="9448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767828" y="6865620"/>
            <a:ext cx="1576070" cy="94615"/>
          </a:xfrm>
          <a:custGeom>
            <a:avLst/>
            <a:gdLst/>
            <a:ahLst/>
            <a:cxnLst/>
            <a:rect l="l" t="t" r="r" b="b"/>
            <a:pathLst>
              <a:path w="1576070" h="94615">
                <a:moveTo>
                  <a:pt x="1507235" y="92964"/>
                </a:moveTo>
                <a:lnTo>
                  <a:pt x="1495043" y="92964"/>
                </a:lnTo>
                <a:lnTo>
                  <a:pt x="1524000" y="6096"/>
                </a:lnTo>
                <a:lnTo>
                  <a:pt x="1524000" y="3048"/>
                </a:lnTo>
                <a:lnTo>
                  <a:pt x="1525523" y="1524"/>
                </a:lnTo>
                <a:lnTo>
                  <a:pt x="1543811" y="1524"/>
                </a:lnTo>
                <a:lnTo>
                  <a:pt x="1545335" y="3048"/>
                </a:lnTo>
                <a:lnTo>
                  <a:pt x="1545335" y="6096"/>
                </a:lnTo>
                <a:lnTo>
                  <a:pt x="1547474" y="12192"/>
                </a:lnTo>
                <a:lnTo>
                  <a:pt x="1533143" y="12192"/>
                </a:lnTo>
                <a:lnTo>
                  <a:pt x="1530095" y="19812"/>
                </a:lnTo>
                <a:lnTo>
                  <a:pt x="1519427" y="53340"/>
                </a:lnTo>
                <a:lnTo>
                  <a:pt x="1561912" y="53340"/>
                </a:lnTo>
                <a:lnTo>
                  <a:pt x="1566190" y="65532"/>
                </a:lnTo>
                <a:lnTo>
                  <a:pt x="1516379" y="65532"/>
                </a:lnTo>
                <a:lnTo>
                  <a:pt x="1507235" y="92964"/>
                </a:lnTo>
                <a:close/>
              </a:path>
              <a:path w="1576070" h="94615">
                <a:moveTo>
                  <a:pt x="1561912" y="53340"/>
                </a:moveTo>
                <a:lnTo>
                  <a:pt x="1549907" y="53340"/>
                </a:lnTo>
                <a:lnTo>
                  <a:pt x="1539239" y="19812"/>
                </a:lnTo>
                <a:lnTo>
                  <a:pt x="1537716" y="16764"/>
                </a:lnTo>
                <a:lnTo>
                  <a:pt x="1537716" y="13716"/>
                </a:lnTo>
                <a:lnTo>
                  <a:pt x="1536191" y="12192"/>
                </a:lnTo>
                <a:lnTo>
                  <a:pt x="1547474" y="12192"/>
                </a:lnTo>
                <a:lnTo>
                  <a:pt x="1561912" y="53340"/>
                </a:lnTo>
                <a:close/>
              </a:path>
              <a:path w="1576070" h="94615">
                <a:moveTo>
                  <a:pt x="1575816" y="92964"/>
                </a:moveTo>
                <a:lnTo>
                  <a:pt x="1562100" y="92964"/>
                </a:lnTo>
                <a:lnTo>
                  <a:pt x="1552955" y="65532"/>
                </a:lnTo>
                <a:lnTo>
                  <a:pt x="1566190" y="65532"/>
                </a:lnTo>
                <a:lnTo>
                  <a:pt x="1575816" y="92964"/>
                </a:lnTo>
                <a:close/>
              </a:path>
              <a:path w="1576070" h="94615">
                <a:moveTo>
                  <a:pt x="1458467" y="94487"/>
                </a:moveTo>
                <a:lnTo>
                  <a:pt x="1441822" y="91820"/>
                </a:lnTo>
                <a:lnTo>
                  <a:pt x="1430464" y="83439"/>
                </a:lnTo>
                <a:lnTo>
                  <a:pt x="1423963" y="68770"/>
                </a:lnTo>
                <a:lnTo>
                  <a:pt x="1421891" y="47244"/>
                </a:lnTo>
                <a:lnTo>
                  <a:pt x="1423963" y="25074"/>
                </a:lnTo>
                <a:lnTo>
                  <a:pt x="1430464" y="10477"/>
                </a:lnTo>
                <a:lnTo>
                  <a:pt x="1441822" y="2452"/>
                </a:lnTo>
                <a:lnTo>
                  <a:pt x="1458467" y="0"/>
                </a:lnTo>
                <a:lnTo>
                  <a:pt x="1466587" y="261"/>
                </a:lnTo>
                <a:lnTo>
                  <a:pt x="1473136" y="952"/>
                </a:lnTo>
                <a:lnTo>
                  <a:pt x="1478827" y="1928"/>
                </a:lnTo>
                <a:lnTo>
                  <a:pt x="1484375" y="3048"/>
                </a:lnTo>
                <a:lnTo>
                  <a:pt x="1482851"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2559"/>
                </a:lnTo>
                <a:lnTo>
                  <a:pt x="1473898" y="93535"/>
                </a:lnTo>
                <a:lnTo>
                  <a:pt x="1466825" y="94225"/>
                </a:lnTo>
                <a:lnTo>
                  <a:pt x="1458467" y="94487"/>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1524"/>
                </a:lnTo>
                <a:lnTo>
                  <a:pt x="1400555" y="1524"/>
                </a:lnTo>
                <a:lnTo>
                  <a:pt x="1400555" y="92964"/>
                </a:lnTo>
                <a:close/>
              </a:path>
              <a:path w="1576070" h="94615">
                <a:moveTo>
                  <a:pt x="1315211" y="92964"/>
                </a:moveTo>
                <a:lnTo>
                  <a:pt x="1303019" y="92964"/>
                </a:lnTo>
                <a:lnTo>
                  <a:pt x="1303019" y="1524"/>
                </a:lnTo>
                <a:lnTo>
                  <a:pt x="1309735" y="643"/>
                </a:lnTo>
                <a:lnTo>
                  <a:pt x="1316736" y="190"/>
                </a:lnTo>
                <a:lnTo>
                  <a:pt x="1324879" y="23"/>
                </a:lnTo>
                <a:lnTo>
                  <a:pt x="1335023" y="0"/>
                </a:lnTo>
                <a:lnTo>
                  <a:pt x="1348549" y="1285"/>
                </a:lnTo>
                <a:lnTo>
                  <a:pt x="1357502" y="5715"/>
                </a:lnTo>
                <a:lnTo>
                  <a:pt x="1361308" y="12192"/>
                </a:lnTo>
                <a:lnTo>
                  <a:pt x="1315211" y="12192"/>
                </a:lnTo>
                <a:lnTo>
                  <a:pt x="1315211" y="44196"/>
                </a:lnTo>
                <a:lnTo>
                  <a:pt x="1360153" y="44196"/>
                </a:lnTo>
                <a:lnTo>
                  <a:pt x="1356264" y="48006"/>
                </a:lnTo>
                <a:lnTo>
                  <a:pt x="1348739" y="50292"/>
                </a:lnTo>
                <a:lnTo>
                  <a:pt x="1351787" y="51816"/>
                </a:lnTo>
                <a:lnTo>
                  <a:pt x="1355852" y="54864"/>
                </a:lnTo>
                <a:lnTo>
                  <a:pt x="1315211" y="54864"/>
                </a:lnTo>
                <a:lnTo>
                  <a:pt x="1315211" y="92964"/>
                </a:lnTo>
                <a:close/>
              </a:path>
              <a:path w="1576070" h="94615">
                <a:moveTo>
                  <a:pt x="1360153" y="44196"/>
                </a:moveTo>
                <a:lnTo>
                  <a:pt x="1335023" y="44196"/>
                </a:lnTo>
                <a:lnTo>
                  <a:pt x="1347216" y="42672"/>
                </a:lnTo>
                <a:lnTo>
                  <a:pt x="1351787" y="39624"/>
                </a:lnTo>
                <a:lnTo>
                  <a:pt x="1351787" y="15240"/>
                </a:lnTo>
                <a:lnTo>
                  <a:pt x="1347216" y="12192"/>
                </a:lnTo>
                <a:lnTo>
                  <a:pt x="1361308" y="12192"/>
                </a:lnTo>
                <a:lnTo>
                  <a:pt x="1362455" y="14144"/>
                </a:lnTo>
                <a:lnTo>
                  <a:pt x="1363979" y="27432"/>
                </a:lnTo>
                <a:lnTo>
                  <a:pt x="1363312" y="36576"/>
                </a:lnTo>
                <a:lnTo>
                  <a:pt x="1360931" y="43434"/>
                </a:lnTo>
                <a:lnTo>
                  <a:pt x="1360153" y="44196"/>
                </a:lnTo>
                <a:close/>
              </a:path>
              <a:path w="1576070" h="94615">
                <a:moveTo>
                  <a:pt x="1368551" y="92964"/>
                </a:moveTo>
                <a:lnTo>
                  <a:pt x="1354835" y="92964"/>
                </a:lnTo>
                <a:lnTo>
                  <a:pt x="1345691" y="64008"/>
                </a:lnTo>
                <a:lnTo>
                  <a:pt x="1344167" y="57912"/>
                </a:lnTo>
                <a:lnTo>
                  <a:pt x="1339595" y="54864"/>
                </a:lnTo>
                <a:lnTo>
                  <a:pt x="1355852" y="54864"/>
                </a:lnTo>
                <a:lnTo>
                  <a:pt x="1357884" y="56387"/>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2192"/>
                </a:lnTo>
                <a:lnTo>
                  <a:pt x="1243584" y="12192"/>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64335" y="1524"/>
                </a:lnTo>
                <a:lnTo>
                  <a:pt x="1181100" y="1524"/>
                </a:lnTo>
                <a:lnTo>
                  <a:pt x="1184148" y="3048"/>
                </a:lnTo>
                <a:lnTo>
                  <a:pt x="1185671" y="6096"/>
                </a:lnTo>
                <a:lnTo>
                  <a:pt x="1187596" y="12192"/>
                </a:lnTo>
                <a:lnTo>
                  <a:pt x="1171955" y="12192"/>
                </a:lnTo>
                <a:lnTo>
                  <a:pt x="1168907" y="19812"/>
                </a:lnTo>
                <a:lnTo>
                  <a:pt x="1158239" y="53340"/>
                </a:lnTo>
                <a:lnTo>
                  <a:pt x="1200591" y="53340"/>
                </a:lnTo>
                <a:lnTo>
                  <a:pt x="1204441" y="65532"/>
                </a:lnTo>
                <a:lnTo>
                  <a:pt x="1155191" y="65532"/>
                </a:lnTo>
                <a:lnTo>
                  <a:pt x="1146048" y="92964"/>
                </a:lnTo>
                <a:close/>
              </a:path>
              <a:path w="1576070" h="94615">
                <a:moveTo>
                  <a:pt x="1200591" y="53340"/>
                </a:moveTo>
                <a:lnTo>
                  <a:pt x="1187195" y="53340"/>
                </a:lnTo>
                <a:lnTo>
                  <a:pt x="1176527" y="19812"/>
                </a:lnTo>
                <a:lnTo>
                  <a:pt x="1176527" y="16764"/>
                </a:lnTo>
                <a:lnTo>
                  <a:pt x="1175003" y="13716"/>
                </a:lnTo>
                <a:lnTo>
                  <a:pt x="1175003" y="12192"/>
                </a:lnTo>
                <a:lnTo>
                  <a:pt x="1187596" y="12192"/>
                </a:lnTo>
                <a:lnTo>
                  <a:pt x="1200591" y="53340"/>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1524"/>
                </a:lnTo>
                <a:lnTo>
                  <a:pt x="1007364" y="1524"/>
                </a:lnTo>
                <a:lnTo>
                  <a:pt x="1007364" y="38100"/>
                </a:lnTo>
                <a:lnTo>
                  <a:pt x="1060703" y="38100"/>
                </a:lnTo>
                <a:lnTo>
                  <a:pt x="1060703" y="50292"/>
                </a:lnTo>
                <a:lnTo>
                  <a:pt x="1007364" y="50292"/>
                </a:lnTo>
                <a:lnTo>
                  <a:pt x="1007364" y="92964"/>
                </a:lnTo>
                <a:close/>
              </a:path>
              <a:path w="1576070" h="94615">
                <a:moveTo>
                  <a:pt x="1060703" y="38100"/>
                </a:moveTo>
                <a:lnTo>
                  <a:pt x="1046987" y="38100"/>
                </a:lnTo>
                <a:lnTo>
                  <a:pt x="1046987" y="1524"/>
                </a:lnTo>
                <a:lnTo>
                  <a:pt x="1060703" y="1524"/>
                </a:lnTo>
                <a:lnTo>
                  <a:pt x="1060703" y="38100"/>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1524"/>
                </a:lnTo>
                <a:lnTo>
                  <a:pt x="978407" y="1524"/>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7"/>
                </a:moveTo>
                <a:lnTo>
                  <a:pt x="840962" y="92416"/>
                </a:lnTo>
                <a:lnTo>
                  <a:pt x="830579" y="85915"/>
                </a:lnTo>
                <a:lnTo>
                  <a:pt x="824769" y="74556"/>
                </a:lnTo>
                <a:lnTo>
                  <a:pt x="822959" y="57912"/>
                </a:lnTo>
                <a:lnTo>
                  <a:pt x="822959" y="1524"/>
                </a:lnTo>
                <a:lnTo>
                  <a:pt x="835151" y="1524"/>
                </a:lnTo>
                <a:lnTo>
                  <a:pt x="835151" y="57912"/>
                </a:lnTo>
                <a:lnTo>
                  <a:pt x="836342" y="69437"/>
                </a:lnTo>
                <a:lnTo>
                  <a:pt x="840104" y="76962"/>
                </a:lnTo>
                <a:lnTo>
                  <a:pt x="846724" y="81057"/>
                </a:lnTo>
                <a:lnTo>
                  <a:pt x="856487" y="82296"/>
                </a:lnTo>
                <a:lnTo>
                  <a:pt x="884247" y="82296"/>
                </a:lnTo>
                <a:lnTo>
                  <a:pt x="882395" y="85915"/>
                </a:lnTo>
                <a:lnTo>
                  <a:pt x="872013" y="92416"/>
                </a:lnTo>
                <a:lnTo>
                  <a:pt x="856487" y="94487"/>
                </a:lnTo>
                <a:close/>
              </a:path>
              <a:path w="1576070" h="94615">
                <a:moveTo>
                  <a:pt x="884247" y="82296"/>
                </a:moveTo>
                <a:lnTo>
                  <a:pt x="856487" y="82296"/>
                </a:lnTo>
                <a:lnTo>
                  <a:pt x="866012" y="81057"/>
                </a:lnTo>
                <a:lnTo>
                  <a:pt x="872108" y="76962"/>
                </a:lnTo>
                <a:lnTo>
                  <a:pt x="875347" y="69437"/>
                </a:lnTo>
                <a:lnTo>
                  <a:pt x="876300" y="57912"/>
                </a:lnTo>
                <a:lnTo>
                  <a:pt x="876300" y="1524"/>
                </a:lnTo>
                <a:lnTo>
                  <a:pt x="890016" y="1524"/>
                </a:lnTo>
                <a:lnTo>
                  <a:pt x="890016" y="57912"/>
                </a:lnTo>
                <a:lnTo>
                  <a:pt x="888206" y="74556"/>
                </a:lnTo>
                <a:lnTo>
                  <a:pt x="884247" y="82296"/>
                </a:lnTo>
                <a:close/>
              </a:path>
              <a:path w="1576070" h="94615">
                <a:moveTo>
                  <a:pt x="765048" y="94487"/>
                </a:moveTo>
                <a:lnTo>
                  <a:pt x="747760" y="92035"/>
                </a:lnTo>
                <a:lnTo>
                  <a:pt x="736472" y="84010"/>
                </a:lnTo>
                <a:lnTo>
                  <a:pt x="730329" y="69413"/>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3814" y="82296"/>
                </a:lnTo>
                <a:lnTo>
                  <a:pt x="793051" y="84010"/>
                </a:lnTo>
                <a:lnTo>
                  <a:pt x="781692" y="92035"/>
                </a:lnTo>
                <a:lnTo>
                  <a:pt x="765048" y="94487"/>
                </a:lnTo>
                <a:close/>
              </a:path>
              <a:path w="1576070" h="94615">
                <a:moveTo>
                  <a:pt x="79381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69413"/>
                </a:lnTo>
                <a:lnTo>
                  <a:pt x="793814" y="82296"/>
                </a:lnTo>
                <a:close/>
              </a:path>
              <a:path w="1576070" h="94615">
                <a:moveTo>
                  <a:pt x="709445" y="82296"/>
                </a:moveTo>
                <a:lnTo>
                  <a:pt x="693419" y="82296"/>
                </a:lnTo>
                <a:lnTo>
                  <a:pt x="697991" y="80772"/>
                </a:lnTo>
                <a:lnTo>
                  <a:pt x="697920" y="59388"/>
                </a:lnTo>
                <a:lnTo>
                  <a:pt x="693419" y="56387"/>
                </a:lnTo>
                <a:lnTo>
                  <a:pt x="687323" y="54864"/>
                </a:lnTo>
                <a:lnTo>
                  <a:pt x="667511" y="50292"/>
                </a:lnTo>
                <a:lnTo>
                  <a:pt x="659748" y="46887"/>
                </a:lnTo>
                <a:lnTo>
                  <a:pt x="654557" y="41338"/>
                </a:lnTo>
                <a:lnTo>
                  <a:pt x="651652" y="33789"/>
                </a:lnTo>
                <a:lnTo>
                  <a:pt x="650748" y="24383"/>
                </a:lnTo>
                <a:lnTo>
                  <a:pt x="652486" y="11572"/>
                </a:lnTo>
                <a:lnTo>
                  <a:pt x="657796" y="4191"/>
                </a:lnTo>
                <a:lnTo>
                  <a:pt x="666821" y="809"/>
                </a:lnTo>
                <a:lnTo>
                  <a:pt x="679703" y="0"/>
                </a:lnTo>
                <a:lnTo>
                  <a:pt x="686776" y="47"/>
                </a:lnTo>
                <a:lnTo>
                  <a:pt x="693991" y="381"/>
                </a:lnTo>
                <a:lnTo>
                  <a:pt x="700920" y="1285"/>
                </a:lnTo>
                <a:lnTo>
                  <a:pt x="707135" y="3048"/>
                </a:lnTo>
                <a:lnTo>
                  <a:pt x="707135" y="12192"/>
                </a:lnTo>
                <a:lnTo>
                  <a:pt x="664464" y="12192"/>
                </a:lnTo>
                <a:lnTo>
                  <a:pt x="664464" y="33528"/>
                </a:lnTo>
                <a:lnTo>
                  <a:pt x="667511" y="36576"/>
                </a:lnTo>
                <a:lnTo>
                  <a:pt x="675132" y="38100"/>
                </a:lnTo>
                <a:lnTo>
                  <a:pt x="693419" y="42672"/>
                </a:lnTo>
                <a:lnTo>
                  <a:pt x="702063" y="46720"/>
                </a:lnTo>
                <a:lnTo>
                  <a:pt x="707707" y="52197"/>
                </a:lnTo>
                <a:lnTo>
                  <a:pt x="710779" y="59388"/>
                </a:lnTo>
                <a:lnTo>
                  <a:pt x="711707" y="68580"/>
                </a:lnTo>
                <a:lnTo>
                  <a:pt x="709921" y="81629"/>
                </a:lnTo>
                <a:lnTo>
                  <a:pt x="709445" y="82296"/>
                </a:lnTo>
                <a:close/>
              </a:path>
              <a:path w="1576070" h="94615">
                <a:moveTo>
                  <a:pt x="679703" y="94487"/>
                </a:moveTo>
                <a:lnTo>
                  <a:pt x="675203" y="94225"/>
                </a:lnTo>
                <a:lnTo>
                  <a:pt x="668845" y="93535"/>
                </a:lnTo>
                <a:lnTo>
                  <a:pt x="652271" y="91440"/>
                </a:lnTo>
                <a:lnTo>
                  <a:pt x="652271" y="80772"/>
                </a:lnTo>
                <a:lnTo>
                  <a:pt x="662773" y="81653"/>
                </a:lnTo>
                <a:lnTo>
                  <a:pt x="669988" y="82105"/>
                </a:lnTo>
                <a:lnTo>
                  <a:pt x="675203" y="82272"/>
                </a:lnTo>
                <a:lnTo>
                  <a:pt x="709445" y="82296"/>
                </a:lnTo>
                <a:lnTo>
                  <a:pt x="704278" y="89534"/>
                </a:lnTo>
                <a:lnTo>
                  <a:pt x="694348" y="93440"/>
                </a:lnTo>
                <a:lnTo>
                  <a:pt x="679703" y="94487"/>
                </a:lnTo>
                <a:close/>
              </a:path>
              <a:path w="1576070" h="94615">
                <a:moveTo>
                  <a:pt x="536448" y="94487"/>
                </a:moveTo>
                <a:lnTo>
                  <a:pt x="523565" y="91606"/>
                </a:lnTo>
                <a:lnTo>
                  <a:pt x="514540" y="82867"/>
                </a:lnTo>
                <a:lnTo>
                  <a:pt x="509230" y="68127"/>
                </a:lnTo>
                <a:lnTo>
                  <a:pt x="507491" y="47244"/>
                </a:lnTo>
                <a:lnTo>
                  <a:pt x="509611" y="24431"/>
                </a:lnTo>
                <a:lnTo>
                  <a:pt x="516445" y="9906"/>
                </a:lnTo>
                <a:lnTo>
                  <a:pt x="528708" y="2238"/>
                </a:lnTo>
                <a:lnTo>
                  <a:pt x="547116" y="0"/>
                </a:lnTo>
                <a:lnTo>
                  <a:pt x="565403" y="0"/>
                </a:lnTo>
                <a:lnTo>
                  <a:pt x="571500" y="3048"/>
                </a:lnTo>
                <a:lnTo>
                  <a:pt x="571500" y="12192"/>
                </a:lnTo>
                <a:lnTo>
                  <a:pt x="547116" y="12192"/>
                </a:lnTo>
                <a:lnTo>
                  <a:pt x="535352" y="13168"/>
                </a:lnTo>
                <a:lnTo>
                  <a:pt x="527303" y="17716"/>
                </a:lnTo>
                <a:lnTo>
                  <a:pt x="522684" y="28265"/>
                </a:lnTo>
                <a:lnTo>
                  <a:pt x="521207" y="47244"/>
                </a:lnTo>
                <a:lnTo>
                  <a:pt x="522374" y="64293"/>
                </a:lnTo>
                <a:lnTo>
                  <a:pt x="525970" y="75057"/>
                </a:lnTo>
                <a:lnTo>
                  <a:pt x="532137" y="80676"/>
                </a:lnTo>
                <a:lnTo>
                  <a:pt x="541019" y="82296"/>
                </a:lnTo>
                <a:lnTo>
                  <a:pt x="563879" y="82296"/>
                </a:lnTo>
                <a:lnTo>
                  <a:pt x="558736" y="86772"/>
                </a:lnTo>
                <a:lnTo>
                  <a:pt x="552449" y="90678"/>
                </a:lnTo>
                <a:lnTo>
                  <a:pt x="545020" y="93440"/>
                </a:lnTo>
                <a:lnTo>
                  <a:pt x="536448" y="94487"/>
                </a:lnTo>
                <a:close/>
              </a:path>
              <a:path w="1576070" h="94615">
                <a:moveTo>
                  <a:pt x="574548" y="92964"/>
                </a:moveTo>
                <a:lnTo>
                  <a:pt x="565403" y="92964"/>
                </a:lnTo>
                <a:lnTo>
                  <a:pt x="563879" y="82296"/>
                </a:lnTo>
                <a:lnTo>
                  <a:pt x="548639" y="82296"/>
                </a:lnTo>
                <a:lnTo>
                  <a:pt x="556259" y="79248"/>
                </a:lnTo>
                <a:lnTo>
                  <a:pt x="562355" y="74676"/>
                </a:lnTo>
                <a:lnTo>
                  <a:pt x="562355" y="39624"/>
                </a:lnTo>
                <a:lnTo>
                  <a:pt x="574548" y="39624"/>
                </a:lnTo>
                <a:lnTo>
                  <a:pt x="574548" y="92964"/>
                </a:lnTo>
                <a:close/>
              </a:path>
              <a:path w="1576070" h="94615">
                <a:moveTo>
                  <a:pt x="428243" y="92964"/>
                </a:moveTo>
                <a:lnTo>
                  <a:pt x="414527" y="92964"/>
                </a:lnTo>
                <a:lnTo>
                  <a:pt x="414527" y="4572"/>
                </a:lnTo>
                <a:lnTo>
                  <a:pt x="417575" y="1524"/>
                </a:lnTo>
                <a:lnTo>
                  <a:pt x="434339" y="1524"/>
                </a:lnTo>
                <a:lnTo>
                  <a:pt x="435864" y="3048"/>
                </a:lnTo>
                <a:lnTo>
                  <a:pt x="437387" y="6096"/>
                </a:lnTo>
                <a:lnTo>
                  <a:pt x="441100" y="13716"/>
                </a:lnTo>
                <a:lnTo>
                  <a:pt x="426719" y="13716"/>
                </a:lnTo>
                <a:lnTo>
                  <a:pt x="428243" y="18287"/>
                </a:lnTo>
                <a:lnTo>
                  <a:pt x="428243" y="92964"/>
                </a:lnTo>
                <a:close/>
              </a:path>
              <a:path w="1576070" h="94615">
                <a:moveTo>
                  <a:pt x="486155" y="79248"/>
                </a:moveTo>
                <a:lnTo>
                  <a:pt x="473964" y="79248"/>
                </a:lnTo>
                <a:lnTo>
                  <a:pt x="473964" y="74676"/>
                </a:lnTo>
                <a:lnTo>
                  <a:pt x="472439" y="70103"/>
                </a:lnTo>
                <a:lnTo>
                  <a:pt x="472439" y="1524"/>
                </a:lnTo>
                <a:lnTo>
                  <a:pt x="486155" y="1524"/>
                </a:lnTo>
                <a:lnTo>
                  <a:pt x="486155" y="79248"/>
                </a:lnTo>
                <a:close/>
              </a:path>
              <a:path w="1576070" h="94615">
                <a:moveTo>
                  <a:pt x="484632" y="92964"/>
                </a:moveTo>
                <a:lnTo>
                  <a:pt x="466343" y="92964"/>
                </a:lnTo>
                <a:lnTo>
                  <a:pt x="463295" y="91440"/>
                </a:lnTo>
                <a:lnTo>
                  <a:pt x="463295" y="88392"/>
                </a:lnTo>
                <a:lnTo>
                  <a:pt x="434339" y="25908"/>
                </a:lnTo>
                <a:lnTo>
                  <a:pt x="432816" y="22860"/>
                </a:lnTo>
                <a:lnTo>
                  <a:pt x="429767" y="18287"/>
                </a:lnTo>
                <a:lnTo>
                  <a:pt x="429767" y="13716"/>
                </a:lnTo>
                <a:lnTo>
                  <a:pt x="441100" y="13716"/>
                </a:lnTo>
                <a:lnTo>
                  <a:pt x="466343" y="65532"/>
                </a:lnTo>
                <a:lnTo>
                  <a:pt x="469391" y="74676"/>
                </a:lnTo>
                <a:lnTo>
                  <a:pt x="472439" y="79248"/>
                </a:lnTo>
                <a:lnTo>
                  <a:pt x="486155" y="79248"/>
                </a:lnTo>
                <a:lnTo>
                  <a:pt x="486155" y="91440"/>
                </a:lnTo>
                <a:lnTo>
                  <a:pt x="484632" y="92964"/>
                </a:lnTo>
                <a:close/>
              </a:path>
              <a:path w="1576070" h="94615">
                <a:moveTo>
                  <a:pt x="390143" y="92964"/>
                </a:moveTo>
                <a:lnTo>
                  <a:pt x="376427" y="92964"/>
                </a:lnTo>
                <a:lnTo>
                  <a:pt x="376427" y="1524"/>
                </a:lnTo>
                <a:lnTo>
                  <a:pt x="390143" y="1524"/>
                </a:lnTo>
                <a:lnTo>
                  <a:pt x="390143" y="92964"/>
                </a:lnTo>
                <a:close/>
              </a:path>
              <a:path w="1576070" h="94615">
                <a:moveTo>
                  <a:pt x="318516" y="92964"/>
                </a:moveTo>
                <a:lnTo>
                  <a:pt x="286511" y="92964"/>
                </a:lnTo>
                <a:lnTo>
                  <a:pt x="286511" y="1524"/>
                </a:lnTo>
                <a:lnTo>
                  <a:pt x="293441" y="1286"/>
                </a:lnTo>
                <a:lnTo>
                  <a:pt x="309014" y="238"/>
                </a:lnTo>
                <a:lnTo>
                  <a:pt x="318516" y="0"/>
                </a:lnTo>
                <a:lnTo>
                  <a:pt x="335803" y="2452"/>
                </a:lnTo>
                <a:lnTo>
                  <a:pt x="347090" y="10477"/>
                </a:lnTo>
                <a:lnTo>
                  <a:pt x="347812" y="12192"/>
                </a:lnTo>
                <a:lnTo>
                  <a:pt x="298703" y="12192"/>
                </a:lnTo>
                <a:lnTo>
                  <a:pt x="298703" y="82296"/>
                </a:lnTo>
                <a:lnTo>
                  <a:pt x="347506" y="82296"/>
                </a:lnTo>
                <a:lnTo>
                  <a:pt x="347090" y="83248"/>
                </a:lnTo>
                <a:lnTo>
                  <a:pt x="335803" y="90749"/>
                </a:lnTo>
                <a:lnTo>
                  <a:pt x="318516" y="92964"/>
                </a:lnTo>
                <a:close/>
              </a:path>
              <a:path w="1576070" h="94615">
                <a:moveTo>
                  <a:pt x="347506"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812" y="12192"/>
                </a:lnTo>
                <a:lnTo>
                  <a:pt x="353234" y="25074"/>
                </a:lnTo>
                <a:lnTo>
                  <a:pt x="355091" y="47244"/>
                </a:lnTo>
                <a:lnTo>
                  <a:pt x="353234" y="69175"/>
                </a:lnTo>
                <a:lnTo>
                  <a:pt x="347506" y="82296"/>
                </a:lnTo>
                <a:close/>
              </a:path>
              <a:path w="1576070" h="94615">
                <a:moveTo>
                  <a:pt x="234695" y="92964"/>
                </a:moveTo>
                <a:lnTo>
                  <a:pt x="225170" y="91606"/>
                </a:lnTo>
                <a:lnTo>
                  <a:pt x="219074" y="87820"/>
                </a:lnTo>
                <a:lnTo>
                  <a:pt x="215836" y="82034"/>
                </a:lnTo>
                <a:lnTo>
                  <a:pt x="214883" y="74676"/>
                </a:lnTo>
                <a:lnTo>
                  <a:pt x="214883" y="1524"/>
                </a:lnTo>
                <a:lnTo>
                  <a:pt x="227075" y="1524"/>
                </a:lnTo>
                <a:lnTo>
                  <a:pt x="227075" y="79248"/>
                </a:lnTo>
                <a:lnTo>
                  <a:pt x="230123" y="80772"/>
                </a:lnTo>
                <a:lnTo>
                  <a:pt x="268223" y="80772"/>
                </a:lnTo>
                <a:lnTo>
                  <a:pt x="268223" y="91440"/>
                </a:lnTo>
                <a:lnTo>
                  <a:pt x="259984" y="92321"/>
                </a:lnTo>
                <a:lnTo>
                  <a:pt x="251459" y="92773"/>
                </a:lnTo>
                <a:lnTo>
                  <a:pt x="242934" y="92940"/>
                </a:lnTo>
                <a:lnTo>
                  <a:pt x="234695" y="92964"/>
                </a:lnTo>
                <a:close/>
              </a:path>
              <a:path w="1576070" h="94615">
                <a:moveTo>
                  <a:pt x="190500" y="92964"/>
                </a:moveTo>
                <a:lnTo>
                  <a:pt x="176783" y="92964"/>
                </a:lnTo>
                <a:lnTo>
                  <a:pt x="176783" y="1524"/>
                </a:lnTo>
                <a:lnTo>
                  <a:pt x="190500" y="1524"/>
                </a:lnTo>
                <a:lnTo>
                  <a:pt x="190500" y="92964"/>
                </a:lnTo>
                <a:close/>
              </a:path>
              <a:path w="1576070" h="94615">
                <a:moveTo>
                  <a:pt x="118871" y="94487"/>
                </a:moveTo>
                <a:lnTo>
                  <a:pt x="103346" y="92416"/>
                </a:lnTo>
                <a:lnTo>
                  <a:pt x="92963" y="85915"/>
                </a:lnTo>
                <a:lnTo>
                  <a:pt x="87153" y="74556"/>
                </a:lnTo>
                <a:lnTo>
                  <a:pt x="85343" y="57912"/>
                </a:lnTo>
                <a:lnTo>
                  <a:pt x="85343" y="1524"/>
                </a:lnTo>
                <a:lnTo>
                  <a:pt x="97535" y="1524"/>
                </a:lnTo>
                <a:lnTo>
                  <a:pt x="97535" y="57912"/>
                </a:lnTo>
                <a:lnTo>
                  <a:pt x="98726" y="69437"/>
                </a:lnTo>
                <a:lnTo>
                  <a:pt x="102488" y="76962"/>
                </a:lnTo>
                <a:lnTo>
                  <a:pt x="109108" y="81057"/>
                </a:lnTo>
                <a:lnTo>
                  <a:pt x="118871" y="82296"/>
                </a:lnTo>
                <a:lnTo>
                  <a:pt x="146631" y="82296"/>
                </a:lnTo>
                <a:lnTo>
                  <a:pt x="144779" y="85915"/>
                </a:lnTo>
                <a:lnTo>
                  <a:pt x="134397" y="92416"/>
                </a:lnTo>
                <a:lnTo>
                  <a:pt x="118871" y="94487"/>
                </a:lnTo>
                <a:close/>
              </a:path>
              <a:path w="1576070" h="94615">
                <a:moveTo>
                  <a:pt x="146631" y="82296"/>
                </a:moveTo>
                <a:lnTo>
                  <a:pt x="118871" y="82296"/>
                </a:lnTo>
                <a:lnTo>
                  <a:pt x="127753" y="81057"/>
                </a:lnTo>
                <a:lnTo>
                  <a:pt x="133921" y="76962"/>
                </a:lnTo>
                <a:lnTo>
                  <a:pt x="137517" y="69437"/>
                </a:lnTo>
                <a:lnTo>
                  <a:pt x="138683" y="57912"/>
                </a:lnTo>
                <a:lnTo>
                  <a:pt x="138683" y="1524"/>
                </a:lnTo>
                <a:lnTo>
                  <a:pt x="152400" y="1524"/>
                </a:lnTo>
                <a:lnTo>
                  <a:pt x="152400" y="57912"/>
                </a:lnTo>
                <a:lnTo>
                  <a:pt x="150590" y="74556"/>
                </a:lnTo>
                <a:lnTo>
                  <a:pt x="146631" y="82296"/>
                </a:lnTo>
                <a:close/>
              </a:path>
              <a:path w="1576070" h="94615">
                <a:moveTo>
                  <a:pt x="35051" y="92964"/>
                </a:moveTo>
                <a:lnTo>
                  <a:pt x="0" y="92964"/>
                </a:lnTo>
                <a:lnTo>
                  <a:pt x="0" y="1524"/>
                </a:lnTo>
                <a:lnTo>
                  <a:pt x="6691" y="643"/>
                </a:lnTo>
                <a:lnTo>
                  <a:pt x="13525" y="190"/>
                </a:lnTo>
                <a:lnTo>
                  <a:pt x="21216" y="23"/>
                </a:lnTo>
                <a:lnTo>
                  <a:pt x="30479" y="0"/>
                </a:lnTo>
                <a:lnTo>
                  <a:pt x="44886" y="1238"/>
                </a:lnTo>
                <a:lnTo>
                  <a:pt x="54292" y="5334"/>
                </a:lnTo>
                <a:lnTo>
                  <a:pt x="58958" y="12192"/>
                </a:lnTo>
                <a:lnTo>
                  <a:pt x="13716" y="12192"/>
                </a:lnTo>
                <a:lnTo>
                  <a:pt x="13716" y="39624"/>
                </a:lnTo>
                <a:lnTo>
                  <a:pt x="57339" y="39624"/>
                </a:lnTo>
                <a:lnTo>
                  <a:pt x="52601" y="43672"/>
                </a:lnTo>
                <a:lnTo>
                  <a:pt x="45719" y="45719"/>
                </a:lnTo>
                <a:lnTo>
                  <a:pt x="54363" y="48029"/>
                </a:lnTo>
                <a:lnTo>
                  <a:pt x="57058" y="50292"/>
                </a:lnTo>
                <a:lnTo>
                  <a:pt x="13716" y="50292"/>
                </a:lnTo>
                <a:lnTo>
                  <a:pt x="13716" y="82296"/>
                </a:lnTo>
                <a:lnTo>
                  <a:pt x="61843" y="82296"/>
                </a:lnTo>
                <a:lnTo>
                  <a:pt x="57530" y="88392"/>
                </a:lnTo>
                <a:lnTo>
                  <a:pt x="48577" y="91963"/>
                </a:lnTo>
                <a:lnTo>
                  <a:pt x="35051" y="92964"/>
                </a:lnTo>
                <a:close/>
              </a:path>
              <a:path w="1576070" h="94615">
                <a:moveTo>
                  <a:pt x="57339" y="39624"/>
                </a:moveTo>
                <a:lnTo>
                  <a:pt x="44195" y="39624"/>
                </a:lnTo>
                <a:lnTo>
                  <a:pt x="48767" y="38100"/>
                </a:lnTo>
                <a:lnTo>
                  <a:pt x="48767" y="13716"/>
                </a:lnTo>
                <a:lnTo>
                  <a:pt x="44195" y="12192"/>
                </a:lnTo>
                <a:lnTo>
                  <a:pt x="58958" y="12192"/>
                </a:lnTo>
                <a:lnTo>
                  <a:pt x="59411" y="12858"/>
                </a:lnTo>
                <a:lnTo>
                  <a:pt x="60959" y="24383"/>
                </a:lnTo>
                <a:lnTo>
                  <a:pt x="60078" y="33289"/>
                </a:lnTo>
                <a:lnTo>
                  <a:pt x="57339" y="39624"/>
                </a:lnTo>
                <a:close/>
              </a:path>
              <a:path w="1576070" h="94615">
                <a:moveTo>
                  <a:pt x="61843" y="82296"/>
                </a:moveTo>
                <a:lnTo>
                  <a:pt x="45719" y="82296"/>
                </a:lnTo>
                <a:lnTo>
                  <a:pt x="50291" y="79248"/>
                </a:lnTo>
                <a:lnTo>
                  <a:pt x="50291" y="53340"/>
                </a:lnTo>
                <a:lnTo>
                  <a:pt x="45719" y="50292"/>
                </a:lnTo>
                <a:lnTo>
                  <a:pt x="57058" y="50292"/>
                </a:lnTo>
                <a:lnTo>
                  <a:pt x="60007" y="52768"/>
                </a:lnTo>
                <a:lnTo>
                  <a:pt x="63079" y="60078"/>
                </a:lnTo>
                <a:lnTo>
                  <a:pt x="64007" y="70103"/>
                </a:lnTo>
                <a:lnTo>
                  <a:pt x="62483" y="81391"/>
                </a:lnTo>
                <a:lnTo>
                  <a:pt x="61843" y="82296"/>
                </a:lnTo>
                <a:close/>
              </a:path>
            </a:pathLst>
          </a:custGeom>
          <a:solidFill>
            <a:srgbClr val="FDFDFD"/>
          </a:solidFill>
        </p:spPr>
        <p:txBody>
          <a:bodyPr wrap="square" lIns="0" tIns="0" rIns="0" bIns="0" rtlCol="0"/>
          <a:lstStyle/>
          <a:p>
            <a:endParaRPr/>
          </a:p>
        </p:txBody>
      </p:sp>
      <p:sp>
        <p:nvSpPr>
          <p:cNvPr id="10" name="object 10"/>
          <p:cNvSpPr/>
          <p:nvPr/>
        </p:nvSpPr>
        <p:spPr>
          <a:xfrm>
            <a:off x="7757159" y="5638800"/>
            <a:ext cx="1590040" cy="299085"/>
          </a:xfrm>
          <a:custGeom>
            <a:avLst/>
            <a:gdLst/>
            <a:ahLst/>
            <a:cxnLst/>
            <a:rect l="l" t="t" r="r" b="b"/>
            <a:pathLst>
              <a:path w="1590040" h="299085">
                <a:moveTo>
                  <a:pt x="1463040" y="294132"/>
                </a:moveTo>
                <a:lnTo>
                  <a:pt x="1432393" y="289512"/>
                </a:lnTo>
                <a:lnTo>
                  <a:pt x="1411033" y="276606"/>
                </a:lnTo>
                <a:lnTo>
                  <a:pt x="1398531" y="256841"/>
                </a:lnTo>
                <a:lnTo>
                  <a:pt x="1394460" y="231648"/>
                </a:lnTo>
                <a:lnTo>
                  <a:pt x="1394460" y="0"/>
                </a:lnTo>
                <a:lnTo>
                  <a:pt x="1461516" y="0"/>
                </a:lnTo>
                <a:lnTo>
                  <a:pt x="1461516" y="219456"/>
                </a:lnTo>
                <a:lnTo>
                  <a:pt x="1462706" y="229219"/>
                </a:lnTo>
                <a:lnTo>
                  <a:pt x="1466469" y="235839"/>
                </a:lnTo>
                <a:lnTo>
                  <a:pt x="1473088" y="239601"/>
                </a:lnTo>
                <a:lnTo>
                  <a:pt x="1482852" y="240792"/>
                </a:lnTo>
                <a:lnTo>
                  <a:pt x="1586484" y="240792"/>
                </a:lnTo>
                <a:lnTo>
                  <a:pt x="1589532" y="289560"/>
                </a:lnTo>
                <a:lnTo>
                  <a:pt x="1559052" y="292203"/>
                </a:lnTo>
                <a:lnTo>
                  <a:pt x="1527429" y="293560"/>
                </a:lnTo>
                <a:lnTo>
                  <a:pt x="1495234" y="294060"/>
                </a:lnTo>
                <a:lnTo>
                  <a:pt x="1463040" y="294132"/>
                </a:lnTo>
                <a:close/>
              </a:path>
              <a:path w="1590040" h="299085">
                <a:moveTo>
                  <a:pt x="1161288" y="292608"/>
                </a:moveTo>
                <a:lnTo>
                  <a:pt x="1094232" y="292608"/>
                </a:lnTo>
                <a:lnTo>
                  <a:pt x="1179576" y="15240"/>
                </a:lnTo>
                <a:lnTo>
                  <a:pt x="1182933" y="8120"/>
                </a:lnTo>
                <a:lnTo>
                  <a:pt x="1188148" y="2857"/>
                </a:lnTo>
                <a:lnTo>
                  <a:pt x="1193968" y="0"/>
                </a:lnTo>
                <a:lnTo>
                  <a:pt x="1273388" y="0"/>
                </a:lnTo>
                <a:lnTo>
                  <a:pt x="1279207" y="2857"/>
                </a:lnTo>
                <a:lnTo>
                  <a:pt x="1284422" y="8120"/>
                </a:lnTo>
                <a:lnTo>
                  <a:pt x="1287780" y="15240"/>
                </a:lnTo>
                <a:lnTo>
                  <a:pt x="1297627" y="47244"/>
                </a:lnTo>
                <a:lnTo>
                  <a:pt x="1228344" y="47244"/>
                </a:lnTo>
                <a:lnTo>
                  <a:pt x="1226319" y="54102"/>
                </a:lnTo>
                <a:lnTo>
                  <a:pt x="1224724" y="60960"/>
                </a:lnTo>
                <a:lnTo>
                  <a:pt x="1223414" y="67818"/>
                </a:lnTo>
                <a:lnTo>
                  <a:pt x="1222248" y="74676"/>
                </a:lnTo>
                <a:lnTo>
                  <a:pt x="1196340" y="166116"/>
                </a:lnTo>
                <a:lnTo>
                  <a:pt x="1334203" y="166116"/>
                </a:lnTo>
                <a:lnTo>
                  <a:pt x="1349677" y="216408"/>
                </a:lnTo>
                <a:lnTo>
                  <a:pt x="1182624" y="216408"/>
                </a:lnTo>
                <a:lnTo>
                  <a:pt x="1161288" y="292608"/>
                </a:lnTo>
                <a:close/>
              </a:path>
              <a:path w="1590040" h="299085">
                <a:moveTo>
                  <a:pt x="1334203" y="166116"/>
                </a:moveTo>
                <a:lnTo>
                  <a:pt x="1271016" y="166116"/>
                </a:lnTo>
                <a:lnTo>
                  <a:pt x="1246632" y="74676"/>
                </a:lnTo>
                <a:lnTo>
                  <a:pt x="1244369" y="67818"/>
                </a:lnTo>
                <a:lnTo>
                  <a:pt x="1242250" y="60960"/>
                </a:lnTo>
                <a:lnTo>
                  <a:pt x="1240416" y="54102"/>
                </a:lnTo>
                <a:lnTo>
                  <a:pt x="1239012" y="47244"/>
                </a:lnTo>
                <a:lnTo>
                  <a:pt x="1297627" y="47244"/>
                </a:lnTo>
                <a:lnTo>
                  <a:pt x="1334203" y="166116"/>
                </a:lnTo>
                <a:close/>
              </a:path>
              <a:path w="1590040" h="299085">
                <a:moveTo>
                  <a:pt x="1373124" y="292608"/>
                </a:moveTo>
                <a:lnTo>
                  <a:pt x="1307592" y="292608"/>
                </a:lnTo>
                <a:lnTo>
                  <a:pt x="1284732" y="216408"/>
                </a:lnTo>
                <a:lnTo>
                  <a:pt x="1349677" y="216408"/>
                </a:lnTo>
                <a:lnTo>
                  <a:pt x="1373124" y="292608"/>
                </a:lnTo>
                <a:close/>
              </a:path>
              <a:path w="1590040" h="299085">
                <a:moveTo>
                  <a:pt x="893064" y="292608"/>
                </a:moveTo>
                <a:lnTo>
                  <a:pt x="829056" y="292608"/>
                </a:lnTo>
                <a:lnTo>
                  <a:pt x="829056" y="0"/>
                </a:lnTo>
                <a:lnTo>
                  <a:pt x="993698" y="0"/>
                </a:lnTo>
                <a:lnTo>
                  <a:pt x="1026604" y="12954"/>
                </a:lnTo>
                <a:lnTo>
                  <a:pt x="1046630" y="39147"/>
                </a:lnTo>
                <a:lnTo>
                  <a:pt x="1047413" y="44196"/>
                </a:lnTo>
                <a:lnTo>
                  <a:pt x="941832" y="44196"/>
                </a:lnTo>
                <a:lnTo>
                  <a:pt x="893064" y="45720"/>
                </a:lnTo>
                <a:lnTo>
                  <a:pt x="893064" y="128016"/>
                </a:lnTo>
                <a:lnTo>
                  <a:pt x="1041827" y="128016"/>
                </a:lnTo>
                <a:lnTo>
                  <a:pt x="1040130" y="131826"/>
                </a:lnTo>
                <a:lnTo>
                  <a:pt x="1022223" y="147209"/>
                </a:lnTo>
                <a:lnTo>
                  <a:pt x="995172" y="155448"/>
                </a:lnTo>
                <a:lnTo>
                  <a:pt x="995172" y="156972"/>
                </a:lnTo>
                <a:lnTo>
                  <a:pt x="1007197" y="160877"/>
                </a:lnTo>
                <a:lnTo>
                  <a:pt x="1019365" y="168783"/>
                </a:lnTo>
                <a:lnTo>
                  <a:pt x="1025950" y="176784"/>
                </a:lnTo>
                <a:lnTo>
                  <a:pt x="893064" y="176784"/>
                </a:lnTo>
                <a:lnTo>
                  <a:pt x="893064" y="292608"/>
                </a:lnTo>
                <a:close/>
              </a:path>
              <a:path w="1590040" h="299085">
                <a:moveTo>
                  <a:pt x="1041827" y="128016"/>
                </a:moveTo>
                <a:lnTo>
                  <a:pt x="941832" y="128016"/>
                </a:lnTo>
                <a:lnTo>
                  <a:pt x="962882" y="126087"/>
                </a:lnTo>
                <a:lnTo>
                  <a:pt x="976503" y="119443"/>
                </a:lnTo>
                <a:lnTo>
                  <a:pt x="983837" y="106799"/>
                </a:lnTo>
                <a:lnTo>
                  <a:pt x="986028" y="86868"/>
                </a:lnTo>
                <a:lnTo>
                  <a:pt x="983837" y="66056"/>
                </a:lnTo>
                <a:lnTo>
                  <a:pt x="976503" y="52959"/>
                </a:lnTo>
                <a:lnTo>
                  <a:pt x="962882" y="46148"/>
                </a:lnTo>
                <a:lnTo>
                  <a:pt x="941832" y="44196"/>
                </a:lnTo>
                <a:lnTo>
                  <a:pt x="1047413" y="44196"/>
                </a:lnTo>
                <a:lnTo>
                  <a:pt x="1053084" y="80772"/>
                </a:lnTo>
                <a:lnTo>
                  <a:pt x="1050036" y="109585"/>
                </a:lnTo>
                <a:lnTo>
                  <a:pt x="1041827" y="128016"/>
                </a:lnTo>
                <a:close/>
              </a:path>
              <a:path w="1590040" h="299085">
                <a:moveTo>
                  <a:pt x="1063752" y="292608"/>
                </a:moveTo>
                <a:lnTo>
                  <a:pt x="993648" y="292608"/>
                </a:lnTo>
                <a:lnTo>
                  <a:pt x="972312" y="202692"/>
                </a:lnTo>
                <a:lnTo>
                  <a:pt x="967097" y="191166"/>
                </a:lnTo>
                <a:lnTo>
                  <a:pt x="960310" y="183642"/>
                </a:lnTo>
                <a:lnTo>
                  <a:pt x="951523" y="179546"/>
                </a:lnTo>
                <a:lnTo>
                  <a:pt x="940308" y="178308"/>
                </a:lnTo>
                <a:lnTo>
                  <a:pt x="893064" y="176784"/>
                </a:lnTo>
                <a:lnTo>
                  <a:pt x="1025950" y="176784"/>
                </a:lnTo>
                <a:lnTo>
                  <a:pt x="1030104" y="181832"/>
                </a:lnTo>
                <a:lnTo>
                  <a:pt x="1037844" y="201168"/>
                </a:lnTo>
                <a:lnTo>
                  <a:pt x="1063752" y="292608"/>
                </a:lnTo>
                <a:close/>
              </a:path>
              <a:path w="1590040" h="299085">
                <a:moveTo>
                  <a:pt x="605028" y="292608"/>
                </a:moveTo>
                <a:lnTo>
                  <a:pt x="542544" y="292608"/>
                </a:lnTo>
                <a:lnTo>
                  <a:pt x="542544" y="21336"/>
                </a:lnTo>
                <a:lnTo>
                  <a:pt x="544210" y="11334"/>
                </a:lnTo>
                <a:lnTo>
                  <a:pt x="549021" y="4191"/>
                </a:lnTo>
                <a:lnTo>
                  <a:pt x="556518" y="0"/>
                </a:lnTo>
                <a:lnTo>
                  <a:pt x="616207" y="0"/>
                </a:lnTo>
                <a:lnTo>
                  <a:pt x="622363" y="3238"/>
                </a:lnTo>
                <a:lnTo>
                  <a:pt x="627768" y="9406"/>
                </a:lnTo>
                <a:lnTo>
                  <a:pt x="632460" y="18288"/>
                </a:lnTo>
                <a:lnTo>
                  <a:pt x="659130" y="71628"/>
                </a:lnTo>
                <a:lnTo>
                  <a:pt x="603504" y="71628"/>
                </a:lnTo>
                <a:lnTo>
                  <a:pt x="604385" y="83058"/>
                </a:lnTo>
                <a:lnTo>
                  <a:pt x="604837" y="94488"/>
                </a:lnTo>
                <a:lnTo>
                  <a:pt x="605004" y="105918"/>
                </a:lnTo>
                <a:lnTo>
                  <a:pt x="605028" y="292608"/>
                </a:lnTo>
                <a:close/>
              </a:path>
              <a:path w="1590040" h="299085">
                <a:moveTo>
                  <a:pt x="794004" y="217932"/>
                </a:moveTo>
                <a:lnTo>
                  <a:pt x="734568" y="217932"/>
                </a:lnTo>
                <a:lnTo>
                  <a:pt x="733680" y="205192"/>
                </a:lnTo>
                <a:lnTo>
                  <a:pt x="733231" y="192595"/>
                </a:lnTo>
                <a:lnTo>
                  <a:pt x="733076" y="180856"/>
                </a:lnTo>
                <a:lnTo>
                  <a:pt x="733044" y="0"/>
                </a:lnTo>
                <a:lnTo>
                  <a:pt x="794004" y="0"/>
                </a:lnTo>
                <a:lnTo>
                  <a:pt x="794004" y="217932"/>
                </a:lnTo>
                <a:close/>
              </a:path>
              <a:path w="1590040" h="299085">
                <a:moveTo>
                  <a:pt x="771144" y="292608"/>
                </a:moveTo>
                <a:lnTo>
                  <a:pt x="729996" y="292608"/>
                </a:lnTo>
                <a:lnTo>
                  <a:pt x="721018" y="291465"/>
                </a:lnTo>
                <a:lnTo>
                  <a:pt x="714184" y="288036"/>
                </a:lnTo>
                <a:lnTo>
                  <a:pt x="708779" y="282321"/>
                </a:lnTo>
                <a:lnTo>
                  <a:pt x="704088" y="274320"/>
                </a:lnTo>
                <a:lnTo>
                  <a:pt x="626364" y="117348"/>
                </a:lnTo>
                <a:lnTo>
                  <a:pt x="620696" y="106346"/>
                </a:lnTo>
                <a:lnTo>
                  <a:pt x="615315" y="94488"/>
                </a:lnTo>
                <a:lnTo>
                  <a:pt x="610504" y="82629"/>
                </a:lnTo>
                <a:lnTo>
                  <a:pt x="606552" y="71628"/>
                </a:lnTo>
                <a:lnTo>
                  <a:pt x="659130" y="71628"/>
                </a:lnTo>
                <a:lnTo>
                  <a:pt x="708660" y="170688"/>
                </a:lnTo>
                <a:lnTo>
                  <a:pt x="725013" y="205359"/>
                </a:lnTo>
                <a:lnTo>
                  <a:pt x="729996" y="217932"/>
                </a:lnTo>
                <a:lnTo>
                  <a:pt x="794004" y="217932"/>
                </a:lnTo>
                <a:lnTo>
                  <a:pt x="794004" y="269748"/>
                </a:lnTo>
                <a:lnTo>
                  <a:pt x="792575" y="279749"/>
                </a:lnTo>
                <a:lnTo>
                  <a:pt x="788289" y="286893"/>
                </a:lnTo>
                <a:lnTo>
                  <a:pt x="781145" y="291179"/>
                </a:lnTo>
                <a:lnTo>
                  <a:pt x="771144" y="292608"/>
                </a:lnTo>
                <a:close/>
              </a:path>
              <a:path w="1590040" h="299085">
                <a:moveTo>
                  <a:pt x="300228" y="292608"/>
                </a:moveTo>
                <a:lnTo>
                  <a:pt x="233171" y="292608"/>
                </a:lnTo>
                <a:lnTo>
                  <a:pt x="318516" y="15240"/>
                </a:lnTo>
                <a:lnTo>
                  <a:pt x="321873" y="8120"/>
                </a:lnTo>
                <a:lnTo>
                  <a:pt x="327088" y="2857"/>
                </a:lnTo>
                <a:lnTo>
                  <a:pt x="332908" y="0"/>
                </a:lnTo>
                <a:lnTo>
                  <a:pt x="412962" y="0"/>
                </a:lnTo>
                <a:lnTo>
                  <a:pt x="418719" y="2857"/>
                </a:lnTo>
                <a:lnTo>
                  <a:pt x="423576" y="8120"/>
                </a:lnTo>
                <a:lnTo>
                  <a:pt x="426720" y="15240"/>
                </a:lnTo>
                <a:lnTo>
                  <a:pt x="436743" y="47244"/>
                </a:lnTo>
                <a:lnTo>
                  <a:pt x="367284" y="47244"/>
                </a:lnTo>
                <a:lnTo>
                  <a:pt x="365259" y="54102"/>
                </a:lnTo>
                <a:lnTo>
                  <a:pt x="363664" y="60960"/>
                </a:lnTo>
                <a:lnTo>
                  <a:pt x="362354" y="67818"/>
                </a:lnTo>
                <a:lnTo>
                  <a:pt x="361188" y="74676"/>
                </a:lnTo>
                <a:lnTo>
                  <a:pt x="335280" y="166116"/>
                </a:lnTo>
                <a:lnTo>
                  <a:pt x="473972" y="166116"/>
                </a:lnTo>
                <a:lnTo>
                  <a:pt x="489723" y="216408"/>
                </a:lnTo>
                <a:lnTo>
                  <a:pt x="321564" y="216408"/>
                </a:lnTo>
                <a:lnTo>
                  <a:pt x="300228" y="292608"/>
                </a:lnTo>
                <a:close/>
              </a:path>
              <a:path w="1590040" h="299085">
                <a:moveTo>
                  <a:pt x="473972" y="166116"/>
                </a:moveTo>
                <a:lnTo>
                  <a:pt x="409956" y="166116"/>
                </a:lnTo>
                <a:lnTo>
                  <a:pt x="384048" y="74676"/>
                </a:lnTo>
                <a:lnTo>
                  <a:pt x="379476" y="47244"/>
                </a:lnTo>
                <a:lnTo>
                  <a:pt x="436743" y="47244"/>
                </a:lnTo>
                <a:lnTo>
                  <a:pt x="473972" y="166116"/>
                </a:lnTo>
                <a:close/>
              </a:path>
              <a:path w="1590040" h="299085">
                <a:moveTo>
                  <a:pt x="513588" y="292608"/>
                </a:moveTo>
                <a:lnTo>
                  <a:pt x="445008" y="292608"/>
                </a:lnTo>
                <a:lnTo>
                  <a:pt x="423672" y="216408"/>
                </a:lnTo>
                <a:lnTo>
                  <a:pt x="489723" y="216408"/>
                </a:lnTo>
                <a:lnTo>
                  <a:pt x="513588" y="292608"/>
                </a:lnTo>
                <a:close/>
              </a:path>
              <a:path w="1590040" h="299085">
                <a:moveTo>
                  <a:pt x="212366" y="242316"/>
                </a:moveTo>
                <a:lnTo>
                  <a:pt x="105156" y="242316"/>
                </a:lnTo>
                <a:lnTo>
                  <a:pt x="126849" y="241220"/>
                </a:lnTo>
                <a:lnTo>
                  <a:pt x="140398" y="236982"/>
                </a:lnTo>
                <a:lnTo>
                  <a:pt x="147375" y="228171"/>
                </a:lnTo>
                <a:lnTo>
                  <a:pt x="149352" y="213360"/>
                </a:lnTo>
                <a:lnTo>
                  <a:pt x="147828" y="200858"/>
                </a:lnTo>
                <a:lnTo>
                  <a:pt x="142875" y="192214"/>
                </a:lnTo>
                <a:lnTo>
                  <a:pt x="133921" y="186142"/>
                </a:lnTo>
                <a:lnTo>
                  <a:pt x="60960" y="160020"/>
                </a:lnTo>
                <a:lnTo>
                  <a:pt x="32789" y="146256"/>
                </a:lnTo>
                <a:lnTo>
                  <a:pt x="13906" y="127635"/>
                </a:lnTo>
                <a:lnTo>
                  <a:pt x="3309" y="103870"/>
                </a:lnTo>
                <a:lnTo>
                  <a:pt x="0" y="74676"/>
                </a:lnTo>
                <a:lnTo>
                  <a:pt x="6191" y="33766"/>
                </a:lnTo>
                <a:lnTo>
                  <a:pt x="25527" y="9144"/>
                </a:lnTo>
                <a:lnTo>
                  <a:pt x="51043" y="0"/>
                </a:lnTo>
                <a:lnTo>
                  <a:pt x="185323" y="0"/>
                </a:lnTo>
                <a:lnTo>
                  <a:pt x="205740" y="4572"/>
                </a:lnTo>
                <a:lnTo>
                  <a:pt x="201325" y="47244"/>
                </a:lnTo>
                <a:lnTo>
                  <a:pt x="108204" y="47244"/>
                </a:lnTo>
                <a:lnTo>
                  <a:pt x="88034" y="47887"/>
                </a:lnTo>
                <a:lnTo>
                  <a:pt x="74866" y="51244"/>
                </a:lnTo>
                <a:lnTo>
                  <a:pt x="67698" y="59459"/>
                </a:lnTo>
                <a:lnTo>
                  <a:pt x="65532" y="74676"/>
                </a:lnTo>
                <a:lnTo>
                  <a:pt x="67079" y="87201"/>
                </a:lnTo>
                <a:lnTo>
                  <a:pt x="72199" y="96012"/>
                </a:lnTo>
                <a:lnTo>
                  <a:pt x="81605" y="102536"/>
                </a:lnTo>
                <a:lnTo>
                  <a:pt x="96012" y="108204"/>
                </a:lnTo>
                <a:lnTo>
                  <a:pt x="152400" y="126492"/>
                </a:lnTo>
                <a:lnTo>
                  <a:pt x="182975" y="141136"/>
                </a:lnTo>
                <a:lnTo>
                  <a:pt x="202691" y="160210"/>
                </a:lnTo>
                <a:lnTo>
                  <a:pt x="213264" y="184142"/>
                </a:lnTo>
                <a:lnTo>
                  <a:pt x="216408" y="213360"/>
                </a:lnTo>
                <a:lnTo>
                  <a:pt x="212366" y="242316"/>
                </a:lnTo>
                <a:close/>
              </a:path>
              <a:path w="1590040" h="299085">
                <a:moveTo>
                  <a:pt x="201167" y="48768"/>
                </a:moveTo>
                <a:lnTo>
                  <a:pt x="180855" y="48530"/>
                </a:lnTo>
                <a:lnTo>
                  <a:pt x="132802" y="47482"/>
                </a:lnTo>
                <a:lnTo>
                  <a:pt x="108204" y="47244"/>
                </a:lnTo>
                <a:lnTo>
                  <a:pt x="201325" y="47244"/>
                </a:lnTo>
                <a:lnTo>
                  <a:pt x="201167" y="48768"/>
                </a:lnTo>
                <a:close/>
              </a:path>
              <a:path w="1590040" h="299085">
                <a:moveTo>
                  <a:pt x="105156" y="298704"/>
                </a:moveTo>
                <a:lnTo>
                  <a:pt x="87272" y="298323"/>
                </a:lnTo>
                <a:lnTo>
                  <a:pt x="63817" y="296799"/>
                </a:lnTo>
                <a:lnTo>
                  <a:pt x="35504" y="293560"/>
                </a:lnTo>
                <a:lnTo>
                  <a:pt x="3048" y="288036"/>
                </a:lnTo>
                <a:lnTo>
                  <a:pt x="7620" y="240792"/>
                </a:lnTo>
                <a:lnTo>
                  <a:pt x="69532" y="242125"/>
                </a:lnTo>
                <a:lnTo>
                  <a:pt x="212366" y="242316"/>
                </a:lnTo>
                <a:lnTo>
                  <a:pt x="210597" y="254984"/>
                </a:lnTo>
                <a:lnTo>
                  <a:pt x="191643" y="281178"/>
                </a:lnTo>
                <a:lnTo>
                  <a:pt x="157257" y="294798"/>
                </a:lnTo>
                <a:lnTo>
                  <a:pt x="105156" y="298704"/>
                </a:lnTo>
                <a:close/>
              </a:path>
            </a:pathLst>
          </a:custGeom>
          <a:solidFill>
            <a:srgbClr val="FDFDFD"/>
          </a:solidFill>
        </p:spPr>
        <p:txBody>
          <a:bodyPr wrap="square" lIns="0" tIns="0" rIns="0" bIns="0" rtlCol="0"/>
          <a:lstStyle/>
          <a:p>
            <a:endParaRPr/>
          </a:p>
        </p:txBody>
      </p:sp>
      <p:sp>
        <p:nvSpPr>
          <p:cNvPr id="11" name="object 11"/>
          <p:cNvSpPr/>
          <p:nvPr/>
        </p:nvSpPr>
        <p:spPr>
          <a:xfrm>
            <a:off x="701040" y="7053072"/>
            <a:ext cx="2200655" cy="7315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700556" y="6758218"/>
            <a:ext cx="180340" cy="194310"/>
          </a:xfrm>
          <a:prstGeom prst="rect">
            <a:avLst/>
          </a:prstGeom>
        </p:spPr>
        <p:txBody>
          <a:bodyPr vert="horz" wrap="square" lIns="0" tIns="0" rIns="0" bIns="0" rtlCol="0">
            <a:spAutoFit/>
          </a:bodyPr>
          <a:lstStyle/>
          <a:p>
            <a:pPr marL="12700">
              <a:lnSpc>
                <a:spcPts val="1410"/>
              </a:lnSpc>
            </a:pPr>
            <a:r>
              <a:rPr sz="1200" spc="5" dirty="0">
                <a:solidFill>
                  <a:srgbClr val="FFFFFF"/>
                </a:solidFill>
                <a:latin typeface="Times New Roman"/>
                <a:cs typeface="Times New Roman"/>
              </a:rPr>
              <a:t>41</a:t>
            </a:r>
            <a:endParaRPr sz="1200">
              <a:latin typeface="Times New Roman"/>
              <a:cs typeface="Times New Roman"/>
            </a:endParaRPr>
          </a:p>
        </p:txBody>
      </p:sp>
      <p:sp>
        <p:nvSpPr>
          <p:cNvPr id="13" name="object 13"/>
          <p:cNvSpPr txBox="1"/>
          <p:nvPr/>
        </p:nvSpPr>
        <p:spPr>
          <a:xfrm>
            <a:off x="3352800" y="3657600"/>
            <a:ext cx="4236720" cy="733534"/>
          </a:xfrm>
          <a:prstGeom prst="rect">
            <a:avLst/>
          </a:prstGeom>
        </p:spPr>
        <p:txBody>
          <a:bodyPr vert="horz" wrap="square" lIns="0" tIns="12700" rIns="0" bIns="0" rtlCol="0">
            <a:spAutoFit/>
          </a:bodyPr>
          <a:lstStyle/>
          <a:p>
            <a:pPr marL="12700">
              <a:spcBef>
                <a:spcPts val="100"/>
              </a:spcBef>
            </a:pPr>
            <a:r>
              <a:rPr lang="en-US" sz="2800" b="1" dirty="0">
                <a:solidFill>
                  <a:schemeClr val="bg1"/>
                </a:solidFill>
                <a:latin typeface="Arial" panose="020B0604020202020204" pitchFamily="34" charset="0"/>
                <a:cs typeface="Arial" panose="020B0604020202020204" pitchFamily="34" charset="0"/>
              </a:rPr>
              <a:t>COMMON ERRORS</a:t>
            </a:r>
          </a:p>
          <a:p>
            <a:pPr marL="12700">
              <a:lnSpc>
                <a:spcPct val="100000"/>
              </a:lnSpc>
              <a:spcBef>
                <a:spcPts val="100"/>
              </a:spcBef>
            </a:pPr>
            <a:endParaRPr b="1" dirty="0">
              <a:solidFill>
                <a:schemeClr val="bg1"/>
              </a:solidFill>
              <a:latin typeface="Arial" panose="020B0604020202020204" pitchFamily="34" charset="0"/>
              <a:cs typeface="Arial" panose="020B0604020202020204" pitchFamily="34" charset="0"/>
            </a:endParaRPr>
          </a:p>
        </p:txBody>
      </p:sp>
      <p:pic>
        <p:nvPicPr>
          <p:cNvPr id="16" name="Picture 15" descr="Logo, company name&#10;&#10;Description automatically generated">
            <a:extLst>
              <a:ext uri="{FF2B5EF4-FFF2-40B4-BE49-F238E27FC236}">
                <a16:creationId xmlns:a16="http://schemas.microsoft.com/office/drawing/2014/main" id="{8126AC43-79EF-3BE5-54DD-639B651A001D}"/>
              </a:ext>
            </a:extLst>
          </p:cNvPr>
          <p:cNvPicPr>
            <a:picLocks noChangeAspect="1"/>
          </p:cNvPicPr>
          <p:nvPr/>
        </p:nvPicPr>
        <p:blipFill rotWithShape="1">
          <a:blip r:embed="rId5">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extLst>
      <p:ext uri="{BB962C8B-B14F-4D97-AF65-F5344CB8AC3E}">
        <p14:creationId xmlns:p14="http://schemas.microsoft.com/office/powerpoint/2010/main" val="2318591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7946" y="2161652"/>
            <a:ext cx="8619870" cy="1805623"/>
          </a:xfrm>
          <a:prstGeom prst="rect">
            <a:avLst/>
          </a:prstGeom>
          <a:noFill/>
        </p:spPr>
        <p:txBody>
          <a:bodyPr wrap="square" rtlCol="0">
            <a:spAutoFit/>
          </a:bodyPr>
          <a:lstStyle/>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p:txBody>
      </p:sp>
      <p:sp>
        <p:nvSpPr>
          <p:cNvPr id="5" name="TextBox 4">
            <a:extLst>
              <a:ext uri="{FF2B5EF4-FFF2-40B4-BE49-F238E27FC236}">
                <a16:creationId xmlns:a16="http://schemas.microsoft.com/office/drawing/2014/main" id="{288B78CA-A417-456C-BAD3-3EF076D9BDF9}"/>
              </a:ext>
            </a:extLst>
          </p:cNvPr>
          <p:cNvSpPr txBox="1"/>
          <p:nvPr/>
        </p:nvSpPr>
        <p:spPr>
          <a:xfrm>
            <a:off x="-37998" y="1134698"/>
            <a:ext cx="10062477" cy="397032"/>
          </a:xfrm>
          <a:prstGeom prst="rect">
            <a:avLst/>
          </a:prstGeom>
          <a:solidFill>
            <a:schemeClr val="bg2">
              <a:lumMod val="65000"/>
            </a:schemeClr>
          </a:solidFill>
        </p:spPr>
        <p:txBody>
          <a:bodyPr wrap="square" rtlCol="0">
            <a:spAutoFit/>
          </a:bodyPr>
          <a:lstStyle/>
          <a:p>
            <a:pPr algn="ctr" defTabSz="1005840" fontAlgn="base">
              <a:spcBef>
                <a:spcPct val="0"/>
              </a:spcBef>
              <a:spcAft>
                <a:spcPct val="0"/>
              </a:spcAft>
              <a:defRPr/>
            </a:pPr>
            <a:r>
              <a:rPr lang="en-ZA" sz="1980" b="1" dirty="0">
                <a:solidFill>
                  <a:srgbClr val="FFFFFF"/>
                </a:solidFill>
                <a:latin typeface="Arial" charset="0"/>
              </a:rPr>
              <a:t> COMMON ERRORS THAT MAY LEAD TO NON-RESPONSIVE TENDER</a:t>
            </a:r>
          </a:p>
        </p:txBody>
      </p:sp>
      <p:sp>
        <p:nvSpPr>
          <p:cNvPr id="4" name="TextBox 3"/>
          <p:cNvSpPr txBox="1"/>
          <p:nvPr/>
        </p:nvSpPr>
        <p:spPr>
          <a:xfrm>
            <a:off x="721361" y="1728159"/>
            <a:ext cx="9176533" cy="6114494"/>
          </a:xfrm>
          <a:prstGeom prst="rect">
            <a:avLst/>
          </a:prstGeom>
          <a:noFill/>
        </p:spPr>
        <p:txBody>
          <a:bodyPr wrap="square" rtlCol="0">
            <a:spAutoFit/>
          </a:bodyPr>
          <a:lstStyle/>
          <a:p>
            <a:pPr marL="64612" algn="just" fontAlgn="base">
              <a:spcAft>
                <a:spcPts val="660"/>
              </a:spcAft>
              <a:buClr>
                <a:srgbClr val="000000"/>
              </a:buClr>
            </a:pPr>
            <a:r>
              <a:rPr lang="en-US" sz="2000" b="1" dirty="0">
                <a:solidFill>
                  <a:srgbClr val="FF0000"/>
                </a:solidFill>
                <a:latin typeface="Arial" panose="020B0604020202020204" pitchFamily="34" charset="0"/>
                <a:cs typeface="Arial" panose="020B0604020202020204" pitchFamily="34" charset="0"/>
              </a:rPr>
              <a:t>BIDDER TO AVOID THE FOLLOWING COMMON ERRORS:   </a:t>
            </a:r>
          </a:p>
          <a:p>
            <a:pPr marL="64612" algn="just" fontAlgn="base">
              <a:spcAft>
                <a:spcPts val="660"/>
              </a:spcAft>
              <a:buClr>
                <a:srgbClr val="000000"/>
              </a:buClr>
            </a:pPr>
            <a:endParaRPr lang="en-US" sz="2000" b="1" dirty="0">
              <a:latin typeface="Arial" panose="020B0604020202020204" pitchFamily="34" charset="0"/>
              <a:cs typeface="Arial" panose="020B0604020202020204" pitchFamily="34" charset="0"/>
            </a:endParaRPr>
          </a:p>
          <a:p>
            <a:pPr marL="441802" indent="-377190" algn="just" fontAlgn="base">
              <a:spcAft>
                <a:spcPts val="330"/>
              </a:spcAft>
              <a:buClr>
                <a:srgbClr val="000000"/>
              </a:buClr>
              <a:buFont typeface="+mj-lt"/>
              <a:buAutoNum type="arabicPeriod"/>
            </a:pPr>
            <a:r>
              <a:rPr lang="en-US" sz="2000" b="1" dirty="0">
                <a:latin typeface="Arial" panose="020B0604020202020204" pitchFamily="34" charset="0"/>
                <a:cs typeface="Arial" panose="020B0604020202020204" pitchFamily="34" charset="0"/>
              </a:rPr>
              <a:t>Submitted </a:t>
            </a:r>
            <a:r>
              <a:rPr lang="en-ZA" sz="2000" b="1" dirty="0">
                <a:latin typeface="Arial" panose="020B0604020202020204" pitchFamily="34" charset="0"/>
                <a:cs typeface="Arial" panose="020B0604020202020204" pitchFamily="34" charset="0"/>
              </a:rPr>
              <a:t>Sworn Affidavits</a:t>
            </a:r>
            <a:r>
              <a:rPr lang="en-ZA" sz="2000" dirty="0">
                <a:latin typeface="Arial" panose="020B0604020202020204" pitchFamily="34" charset="0"/>
                <a:cs typeface="Arial" panose="020B0604020202020204" pitchFamily="34" charset="0"/>
              </a:rPr>
              <a:t>:</a:t>
            </a:r>
          </a:p>
          <a:p>
            <a:pPr marL="881857" lvl="1" indent="-314325" algn="just" fontAlgn="base">
              <a:spcAft>
                <a:spcPts val="330"/>
              </a:spcAft>
              <a:buClr>
                <a:srgbClr val="000000"/>
              </a:buClr>
              <a:buFont typeface="Arial" panose="020B0604020202020204" pitchFamily="34" charset="0"/>
              <a:buChar char="•"/>
            </a:pPr>
            <a:r>
              <a:rPr lang="en-ZA" sz="2000" dirty="0">
                <a:latin typeface="Arial" panose="020B0604020202020204" pitchFamily="34" charset="0"/>
                <a:cs typeface="Arial" panose="020B0604020202020204" pitchFamily="34" charset="0"/>
              </a:rPr>
              <a:t>Without financial year indicated</a:t>
            </a: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Different dates by deponent and commissioner</a:t>
            </a: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SA based on irrelevant B-BBEE codes (CONSTRUCTION SECTOR)</a:t>
            </a: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Unsigned SA affidavits by the commissioner of oath or deponent</a:t>
            </a:r>
          </a:p>
          <a:p>
            <a:pPr marL="567532" lvl="1" algn="just" fontAlgn="base">
              <a:spcAft>
                <a:spcPts val="330"/>
              </a:spcAft>
              <a:buClr>
                <a:srgbClr val="000000"/>
              </a:buClr>
            </a:pPr>
            <a:r>
              <a:rPr lang="en-ZA" sz="2000" dirty="0">
                <a:latin typeface="Arial" panose="020B0604020202020204" pitchFamily="34" charset="0"/>
                <a:cs typeface="Arial" panose="020B0604020202020204" pitchFamily="34" charset="0"/>
              </a:rPr>
              <a:t>          </a:t>
            </a:r>
          </a:p>
          <a:p>
            <a:pPr marL="441802" indent="-377190" algn="just" fontAlgn="base">
              <a:spcAft>
                <a:spcPts val="330"/>
              </a:spcAft>
              <a:buClr>
                <a:srgbClr val="000000"/>
              </a:buClr>
              <a:buFont typeface="+mj-lt"/>
              <a:buAutoNum type="arabicPeriod"/>
            </a:pPr>
            <a:r>
              <a:rPr lang="en-ZA" sz="2000" dirty="0">
                <a:latin typeface="Arial" panose="020B0604020202020204" pitchFamily="34" charset="0"/>
                <a:cs typeface="Arial" panose="020B0604020202020204" pitchFamily="34" charset="0"/>
              </a:rPr>
              <a:t> </a:t>
            </a:r>
            <a:r>
              <a:rPr lang="en-ZA" sz="2000" b="1" dirty="0">
                <a:latin typeface="Arial" panose="020B0604020202020204" pitchFamily="34" charset="0"/>
                <a:cs typeface="Arial" panose="020B0604020202020204" pitchFamily="34" charset="0"/>
              </a:rPr>
              <a:t>B-BBEE CERTIFICATES</a:t>
            </a:r>
            <a:r>
              <a:rPr lang="en-ZA" sz="2000" dirty="0">
                <a:latin typeface="Arial" panose="020B0604020202020204" pitchFamily="34" charset="0"/>
                <a:cs typeface="Arial" panose="020B0604020202020204" pitchFamily="34" charset="0"/>
              </a:rPr>
              <a:t>:</a:t>
            </a: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Submission of a certificate based on Old/repealed Codes</a:t>
            </a:r>
            <a:endParaRPr lang="en-ZA" sz="2000" dirty="0">
              <a:latin typeface="Arial" panose="020B0604020202020204" pitchFamily="34" charset="0"/>
              <a:cs typeface="Arial" panose="020B0604020202020204" pitchFamily="34" charset="0"/>
            </a:endParaRP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Expired B-BBEE Certificate</a:t>
            </a: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Certificate issued by an accountant or an Auditor</a:t>
            </a: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Certificate issued by an Agency not accredited by SANAS</a:t>
            </a:r>
          </a:p>
          <a:p>
            <a:pPr marL="881857" lvl="1" indent="-314325" algn="just" fontAlgn="base">
              <a:spcAft>
                <a:spcPts val="330"/>
              </a:spcAft>
              <a:buClr>
                <a:srgbClr val="000000"/>
              </a:buClr>
              <a:buFont typeface="Arial" panose="020B0604020202020204" pitchFamily="34" charset="0"/>
              <a:buChar char="•"/>
            </a:pPr>
            <a:r>
              <a:rPr lang="en-US" sz="2000" dirty="0">
                <a:solidFill>
                  <a:schemeClr val="dk1"/>
                </a:solidFill>
                <a:latin typeface="Arial" panose="020B0604020202020204" pitchFamily="34" charset="0"/>
                <a:cs typeface="Arial" panose="020B0604020202020204" pitchFamily="34" charset="0"/>
              </a:rPr>
              <a:t>Status level contradicts with revenue bracket </a:t>
            </a:r>
            <a:endParaRPr lang="en-ZA" sz="2000" dirty="0">
              <a:latin typeface="Arial" panose="020B0604020202020204" pitchFamily="34" charset="0"/>
              <a:cs typeface="Arial" panose="020B0604020202020204" pitchFamily="34" charset="0"/>
            </a:endParaRPr>
          </a:p>
          <a:p>
            <a:pPr marL="64612" algn="just" fontAlgn="base">
              <a:spcAft>
                <a:spcPts val="660"/>
              </a:spcAft>
              <a:buClr>
                <a:srgbClr val="000000"/>
              </a:buClr>
            </a:pPr>
            <a:endParaRPr lang="en-US" sz="2000" dirty="0">
              <a:latin typeface="Arial" panose="020B0604020202020204" pitchFamily="34" charset="0"/>
              <a:cs typeface="Arial" panose="020B0604020202020204" pitchFamily="34" charset="0"/>
            </a:endParaRPr>
          </a:p>
          <a:p>
            <a:pPr marL="64612" algn="just" fontAlgn="base">
              <a:spcAft>
                <a:spcPts val="660"/>
              </a:spcAft>
              <a:buClr>
                <a:srgbClr val="000000"/>
              </a:buClr>
            </a:pPr>
            <a:endParaRPr lang="en-US" sz="2000" dirty="0">
              <a:solidFill>
                <a:srgbClr val="000000">
                  <a:lumMod val="75000"/>
                  <a:lumOff val="25000"/>
                </a:srgbClr>
              </a:solidFill>
              <a:latin typeface="Arial" panose="020B0604020202020204" pitchFamily="34" charset="0"/>
              <a:cs typeface="Arial" panose="020B0604020202020204" pitchFamily="34" charset="0"/>
            </a:endParaRPr>
          </a:p>
          <a:p>
            <a:pPr marL="64612" defTabSz="1005840" fontAlgn="base">
              <a:spcAft>
                <a:spcPts val="660"/>
              </a:spcAft>
              <a:buClr>
                <a:srgbClr val="000000"/>
              </a:buClr>
              <a:defRPr/>
            </a:pPr>
            <a:endParaRPr lang="en-ZA" sz="20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371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7946" y="2161652"/>
            <a:ext cx="8619870" cy="1805623"/>
          </a:xfrm>
          <a:prstGeom prst="rect">
            <a:avLst/>
          </a:prstGeom>
          <a:noFill/>
        </p:spPr>
        <p:txBody>
          <a:bodyPr wrap="square" rtlCol="0">
            <a:spAutoFit/>
          </a:bodyPr>
          <a:lstStyle/>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a:p>
            <a:pPr defTabSz="1005840" fontAlgn="base">
              <a:spcAft>
                <a:spcPts val="660"/>
              </a:spcAft>
              <a:buClr>
                <a:srgbClr val="000000"/>
              </a:buClr>
              <a:defRPr/>
            </a:pPr>
            <a:endParaRPr lang="en-US" sz="1760" b="1" dirty="0">
              <a:solidFill>
                <a:srgbClr val="000000">
                  <a:lumMod val="75000"/>
                  <a:lumOff val="25000"/>
                </a:srgbClr>
              </a:solidFill>
              <a:latin typeface="Arial" charset="0"/>
            </a:endParaRPr>
          </a:p>
        </p:txBody>
      </p:sp>
      <p:sp>
        <p:nvSpPr>
          <p:cNvPr id="5" name="TextBox 4">
            <a:extLst>
              <a:ext uri="{FF2B5EF4-FFF2-40B4-BE49-F238E27FC236}">
                <a16:creationId xmlns:a16="http://schemas.microsoft.com/office/drawing/2014/main" id="{288B78CA-A417-456C-BAD3-3EF076D9BDF9}"/>
              </a:ext>
            </a:extLst>
          </p:cNvPr>
          <p:cNvSpPr txBox="1"/>
          <p:nvPr/>
        </p:nvSpPr>
        <p:spPr>
          <a:xfrm>
            <a:off x="-37998" y="1134698"/>
            <a:ext cx="10062477" cy="397032"/>
          </a:xfrm>
          <a:prstGeom prst="rect">
            <a:avLst/>
          </a:prstGeom>
          <a:solidFill>
            <a:schemeClr val="bg2">
              <a:lumMod val="65000"/>
            </a:schemeClr>
          </a:solidFill>
        </p:spPr>
        <p:txBody>
          <a:bodyPr wrap="square" rtlCol="0">
            <a:spAutoFit/>
          </a:bodyPr>
          <a:lstStyle/>
          <a:p>
            <a:pPr algn="ctr" defTabSz="1005840" fontAlgn="base">
              <a:spcBef>
                <a:spcPct val="0"/>
              </a:spcBef>
              <a:spcAft>
                <a:spcPct val="0"/>
              </a:spcAft>
              <a:defRPr/>
            </a:pPr>
            <a:r>
              <a:rPr lang="en-ZA" sz="1980" b="1" dirty="0">
                <a:solidFill>
                  <a:srgbClr val="FFFFFF"/>
                </a:solidFill>
                <a:latin typeface="Arial" charset="0"/>
              </a:rPr>
              <a:t> COMMON ERRORS THAT MAY LEAD TO NON-RESPONSIVE TENDER</a:t>
            </a:r>
          </a:p>
        </p:txBody>
      </p:sp>
      <p:sp>
        <p:nvSpPr>
          <p:cNvPr id="4" name="TextBox 3"/>
          <p:cNvSpPr txBox="1"/>
          <p:nvPr/>
        </p:nvSpPr>
        <p:spPr>
          <a:xfrm>
            <a:off x="721361" y="1728160"/>
            <a:ext cx="9176533" cy="5719514"/>
          </a:xfrm>
          <a:prstGeom prst="rect">
            <a:avLst/>
          </a:prstGeom>
          <a:noFill/>
        </p:spPr>
        <p:txBody>
          <a:bodyPr wrap="square" rtlCol="0">
            <a:spAutoFit/>
          </a:bodyPr>
          <a:lstStyle/>
          <a:p>
            <a:pPr marL="64612" algn="just" fontAlgn="base">
              <a:spcAft>
                <a:spcPts val="660"/>
              </a:spcAft>
              <a:buClr>
                <a:srgbClr val="000000"/>
              </a:buClr>
            </a:pPr>
            <a:r>
              <a:rPr lang="en-US" b="1" dirty="0">
                <a:solidFill>
                  <a:srgbClr val="FF0000"/>
                </a:solidFill>
                <a:latin typeface="Arial" panose="020B0604020202020204" pitchFamily="34" charset="0"/>
                <a:cs typeface="Arial" panose="020B0604020202020204" pitchFamily="34" charset="0"/>
              </a:rPr>
              <a:t>BIDDER TO AVOID THE FOLLOWING COMMON ERRORS (continued): </a:t>
            </a:r>
          </a:p>
          <a:p>
            <a:pPr marL="64612" algn="just" fontAlgn="base">
              <a:spcAft>
                <a:spcPts val="660"/>
              </a:spcAft>
              <a:buClr>
                <a:srgbClr val="000000"/>
              </a:buClr>
            </a:pPr>
            <a:endParaRPr lang="en-US" b="1" dirty="0">
              <a:latin typeface="Arial" panose="020B0604020202020204" pitchFamily="34" charset="0"/>
              <a:cs typeface="Arial" panose="020B0604020202020204" pitchFamily="34" charset="0"/>
            </a:endParaRPr>
          </a:p>
          <a:p>
            <a:pPr marL="441802" indent="-377190" algn="just" fontAlgn="base">
              <a:spcAft>
                <a:spcPts val="330"/>
              </a:spcAft>
              <a:buClr>
                <a:srgbClr val="000000"/>
              </a:buClr>
              <a:buFont typeface="+mj-lt"/>
              <a:buAutoNum type="arabicPeriod" startAt="3"/>
            </a:pPr>
            <a:r>
              <a:rPr lang="en-US" b="1" dirty="0">
                <a:latin typeface="Arial" panose="020B0604020202020204" pitchFamily="34" charset="0"/>
                <a:cs typeface="Arial" panose="020B0604020202020204" pitchFamily="34" charset="0"/>
              </a:rPr>
              <a:t>Joint Venture submissions</a:t>
            </a:r>
            <a:r>
              <a:rPr lang="en-ZA" b="1" dirty="0">
                <a:latin typeface="Arial" panose="020B0604020202020204" pitchFamily="34" charset="0"/>
                <a:cs typeface="Arial" panose="020B0604020202020204" pitchFamily="34" charset="0"/>
              </a:rPr>
              <a:t>:</a:t>
            </a:r>
          </a:p>
          <a:p>
            <a:pPr marL="881857" lvl="1" indent="-314325" algn="just" fontAlgn="base">
              <a:spcAft>
                <a:spcPts val="330"/>
              </a:spcAft>
              <a:buClr>
                <a:srgbClr val="000000"/>
              </a:buClr>
              <a:buFont typeface="Arial" panose="020B0604020202020204" pitchFamily="34" charset="0"/>
              <a:buChar char="•"/>
            </a:pPr>
            <a:r>
              <a:rPr lang="en-US" dirty="0">
                <a:solidFill>
                  <a:schemeClr val="dk1"/>
                </a:solidFill>
                <a:latin typeface="Arial" panose="020B0604020202020204" pitchFamily="34" charset="0"/>
                <a:cs typeface="Arial" panose="020B0604020202020204" pitchFamily="34" charset="0"/>
              </a:rPr>
              <a:t>Individual certificates instead of a JV B-BBEE Certificate</a:t>
            </a:r>
          </a:p>
          <a:p>
            <a:pPr marL="881857" lvl="1" indent="-314325" algn="just" fontAlgn="base">
              <a:spcAft>
                <a:spcPts val="330"/>
              </a:spcAft>
              <a:buClr>
                <a:srgbClr val="000000"/>
              </a:buClr>
              <a:buFont typeface="Arial" panose="020B0604020202020204" pitchFamily="34" charset="0"/>
              <a:buChar char="•"/>
            </a:pPr>
            <a:r>
              <a:rPr lang="en-US" dirty="0">
                <a:solidFill>
                  <a:schemeClr val="dk1"/>
                </a:solidFill>
                <a:latin typeface="Arial" panose="020B0604020202020204" pitchFamily="34" charset="0"/>
                <a:cs typeface="Arial" panose="020B0604020202020204" pitchFamily="34" charset="0"/>
              </a:rPr>
              <a:t>JV B-BBEE Certificate submitted but the individual certificates are based on irrelevant codes</a:t>
            </a:r>
            <a:endParaRPr lang="en-ZA" dirty="0">
              <a:latin typeface="Arial" panose="020B0604020202020204" pitchFamily="34" charset="0"/>
              <a:cs typeface="Arial" panose="020B0604020202020204" pitchFamily="34" charset="0"/>
            </a:endParaRPr>
          </a:p>
          <a:p>
            <a:pPr marL="881857" lvl="1" indent="-314325" algn="just" fontAlgn="base">
              <a:spcAft>
                <a:spcPts val="330"/>
              </a:spcAft>
              <a:buClr>
                <a:srgbClr val="000000"/>
              </a:buClr>
              <a:buFont typeface="Arial" panose="020B0604020202020204" pitchFamily="34" charset="0"/>
              <a:buChar char="•"/>
            </a:pPr>
            <a:r>
              <a:rPr lang="en-US" dirty="0">
                <a:solidFill>
                  <a:schemeClr val="dk1"/>
                </a:solidFill>
                <a:latin typeface="Arial" panose="020B0604020202020204" pitchFamily="34" charset="0"/>
                <a:cs typeface="Arial" panose="020B0604020202020204" pitchFamily="34" charset="0"/>
              </a:rPr>
              <a:t>Correct JV certificate but one of the partners is a Generic and the other an EME/QSE</a:t>
            </a:r>
          </a:p>
          <a:p>
            <a:pPr marL="881857" lvl="1" indent="-314325" algn="just" fontAlgn="base">
              <a:spcAft>
                <a:spcPts val="330"/>
              </a:spcAft>
              <a:buClr>
                <a:srgbClr val="000000"/>
              </a:buClr>
              <a:buFont typeface="Arial" panose="020B0604020202020204" pitchFamily="34" charset="0"/>
              <a:buChar char="•"/>
            </a:pPr>
            <a:r>
              <a:rPr lang="en-US" dirty="0">
                <a:solidFill>
                  <a:schemeClr val="dk1"/>
                </a:solidFill>
                <a:latin typeface="Arial" panose="020B0604020202020204" pitchFamily="34" charset="0"/>
                <a:cs typeface="Arial" panose="020B0604020202020204" pitchFamily="34" charset="0"/>
              </a:rPr>
              <a:t>Project specific certificate not dated by the Commissioner</a:t>
            </a:r>
          </a:p>
          <a:p>
            <a:pPr marL="567532" lvl="1" algn="just" fontAlgn="base">
              <a:spcAft>
                <a:spcPts val="330"/>
              </a:spcAft>
              <a:buClr>
                <a:srgbClr val="000000"/>
              </a:buClr>
            </a:pPr>
            <a:endParaRPr lang="en-US" dirty="0">
              <a:solidFill>
                <a:schemeClr val="dk1"/>
              </a:solidFill>
              <a:latin typeface="Arial" panose="020B0604020202020204" pitchFamily="34" charset="0"/>
              <a:cs typeface="Arial" panose="020B0604020202020204" pitchFamily="34" charset="0"/>
            </a:endParaRPr>
          </a:p>
          <a:p>
            <a:pPr marL="64612" lvl="1" algn="just" fontAlgn="base">
              <a:spcAft>
                <a:spcPts val="330"/>
              </a:spcAft>
              <a:buClr>
                <a:srgbClr val="000000"/>
              </a:buClr>
            </a:pPr>
            <a:r>
              <a:rPr lang="en-ZA" dirty="0">
                <a:latin typeface="Arial" panose="020B0604020202020204" pitchFamily="34" charset="0"/>
                <a:cs typeface="Arial" panose="020B0604020202020204" pitchFamily="34" charset="0"/>
              </a:rPr>
              <a:t>4.      </a:t>
            </a:r>
            <a:r>
              <a:rPr lang="en-US" b="1" dirty="0">
                <a:latin typeface="Arial" panose="020B0604020202020204" pitchFamily="34" charset="0"/>
                <a:cs typeface="Arial" panose="020B0604020202020204" pitchFamily="34" charset="0"/>
              </a:rPr>
              <a:t>Key Person and Firm Experience</a:t>
            </a:r>
            <a:endParaRPr lang="en-ZA" b="1" dirty="0">
              <a:latin typeface="Arial" panose="020B0604020202020204" pitchFamily="34" charset="0"/>
              <a:cs typeface="Arial" panose="020B0604020202020204" pitchFamily="34" charset="0"/>
            </a:endParaRPr>
          </a:p>
          <a:p>
            <a:pPr marL="881857" lvl="1" indent="-314325" algn="just" fontAlgn="base">
              <a:spcAft>
                <a:spcPts val="330"/>
              </a:spcAft>
              <a:buClr>
                <a:srgbClr val="000000"/>
              </a:buClr>
              <a:buFont typeface="Arial" panose="020B0604020202020204" pitchFamily="34" charset="0"/>
              <a:buChar char="•"/>
            </a:pPr>
            <a:r>
              <a:rPr lang="en-ZA" dirty="0">
                <a:latin typeface="Arial" panose="020B0604020202020204" pitchFamily="34" charset="0"/>
                <a:cs typeface="Arial" panose="020B0604020202020204" pitchFamily="34" charset="0"/>
              </a:rPr>
              <a:t>Incomplete D4 and/or D5 Forms –</a:t>
            </a:r>
          </a:p>
          <a:p>
            <a:pPr marL="1024732" lvl="2" algn="just" fontAlgn="base">
              <a:spcAft>
                <a:spcPts val="330"/>
              </a:spcAft>
              <a:buClr>
                <a:srgbClr val="000000"/>
              </a:buClr>
            </a:pPr>
            <a:r>
              <a:rPr lang="en-ZA" dirty="0">
                <a:latin typeface="Arial" panose="020B0604020202020204" pitchFamily="34" charset="0"/>
                <a:cs typeface="Arial" panose="020B0604020202020204" pitchFamily="34" charset="0"/>
              </a:rPr>
              <a:t>all data must be provided, including contact details, and must be legible </a:t>
            </a:r>
          </a:p>
          <a:p>
            <a:pPr marL="881857" lvl="1" indent="-314325" algn="just" fontAlgn="base">
              <a:spcAft>
                <a:spcPts val="330"/>
              </a:spcAft>
              <a:buClr>
                <a:srgbClr val="000000"/>
              </a:buClr>
              <a:buFont typeface="Arial" panose="020B0604020202020204" pitchFamily="34" charset="0"/>
              <a:buChar char="•"/>
            </a:pPr>
            <a:r>
              <a:rPr lang="en-ZA" dirty="0">
                <a:latin typeface="Arial" panose="020B0604020202020204" pitchFamily="34" charset="0"/>
                <a:cs typeface="Arial" panose="020B0604020202020204" pitchFamily="34" charset="0"/>
              </a:rPr>
              <a:t>Key Person experience is not relevant or does not match Tender Requirements  </a:t>
            </a:r>
          </a:p>
          <a:p>
            <a:pPr marL="881857" lvl="1" indent="-314325" algn="just" fontAlgn="base">
              <a:spcAft>
                <a:spcPts val="330"/>
              </a:spcAft>
              <a:buClr>
                <a:srgbClr val="000000"/>
              </a:buClr>
              <a:buFont typeface="Arial" panose="020B0604020202020204" pitchFamily="34" charset="0"/>
              <a:buChar char="•"/>
            </a:pPr>
            <a:r>
              <a:rPr lang="en-ZA" dirty="0">
                <a:latin typeface="Arial" panose="020B0604020202020204" pitchFamily="34" charset="0"/>
                <a:cs typeface="Arial" panose="020B0604020202020204" pitchFamily="34" charset="0"/>
              </a:rPr>
              <a:t>Firm experience is not relevant and/or does not meet minimum Tender Requirements</a:t>
            </a:r>
          </a:p>
          <a:p>
            <a:pPr marL="567532" lvl="1" algn="just" fontAlgn="base">
              <a:spcAft>
                <a:spcPts val="330"/>
              </a:spcAft>
              <a:buClr>
                <a:srgbClr val="000000"/>
              </a:buClr>
            </a:pPr>
            <a:endParaRPr lang="en-ZA" dirty="0">
              <a:latin typeface="Arial" panose="020B0604020202020204" pitchFamily="34" charset="0"/>
              <a:cs typeface="Arial" panose="020B0604020202020204" pitchFamily="34" charset="0"/>
            </a:endParaRPr>
          </a:p>
          <a:p>
            <a:pPr marL="64612" algn="just" fontAlgn="base">
              <a:spcAft>
                <a:spcPts val="330"/>
              </a:spcAft>
              <a:buClr>
                <a:srgbClr val="000000"/>
              </a:buClr>
            </a:pP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071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00"/>
            <a:ext cx="9144000" cy="685799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600200" y="3304032"/>
            <a:ext cx="6845807" cy="1156716"/>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733801" y="3620461"/>
            <a:ext cx="3124200" cy="443711"/>
          </a:xfrm>
          <a:prstGeom prst="rect">
            <a:avLst/>
          </a:prstGeom>
        </p:spPr>
        <p:txBody>
          <a:bodyPr vert="horz" wrap="square" lIns="0" tIns="12700" rIns="0" bIns="0" rtlCol="0">
            <a:spAutoFit/>
          </a:bodyPr>
          <a:lstStyle/>
          <a:p>
            <a:pPr marL="12700" indent="-12700">
              <a:lnSpc>
                <a:spcPct val="100000"/>
              </a:lnSpc>
              <a:spcBef>
                <a:spcPts val="100"/>
              </a:spcBef>
            </a:pPr>
            <a:r>
              <a:rPr lang="en-US" sz="2800" b="1" dirty="0">
                <a:latin typeface="Arial" panose="020B0604020202020204" pitchFamily="34" charset="0"/>
                <a:cs typeface="Arial" panose="020B0604020202020204" pitchFamily="34" charset="0"/>
              </a:rPr>
              <a:t>THANK YOU</a:t>
            </a:r>
            <a:endParaRPr sz="2800" b="1" dirty="0">
              <a:latin typeface="Arial" panose="020B0604020202020204" pitchFamily="34" charset="0"/>
              <a:cs typeface="Arial" panose="020B0604020202020204" pitchFamily="34" charset="0"/>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410"/>
              </a:lnSpc>
            </a:pPr>
            <a:fld id="{81D60167-4931-47E6-BA6A-407CBD079E47}" type="slidenum">
              <a:rPr spc="5" dirty="0"/>
              <a:t>74</a:t>
            </a:fld>
            <a:endParaRPr spc="5" dirty="0"/>
          </a:p>
        </p:txBody>
      </p:sp>
      <p:sp>
        <p:nvSpPr>
          <p:cNvPr id="6" name="object 3">
            <a:extLst>
              <a:ext uri="{FF2B5EF4-FFF2-40B4-BE49-F238E27FC236}">
                <a16:creationId xmlns:a16="http://schemas.microsoft.com/office/drawing/2014/main" id="{4CB568F6-E739-42B3-9337-077A996E108B}"/>
              </a:ext>
            </a:extLst>
          </p:cNvPr>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solidFill>
            <a:srgbClr val="FDFDFD"/>
          </a:solidFill>
        </p:spPr>
        <p:txBody>
          <a:bodyPr wrap="square" lIns="0" tIns="0" rIns="0" bIns="0" rtlCol="0"/>
          <a:lstStyle/>
          <a:p>
            <a:endParaRPr/>
          </a:p>
        </p:txBody>
      </p:sp>
      <p:sp>
        <p:nvSpPr>
          <p:cNvPr id="7" name="object 4">
            <a:extLst>
              <a:ext uri="{FF2B5EF4-FFF2-40B4-BE49-F238E27FC236}">
                <a16:creationId xmlns:a16="http://schemas.microsoft.com/office/drawing/2014/main" id="{127087FB-9EF8-4A77-A8A9-548DB9C5DC9E}"/>
              </a:ext>
            </a:extLst>
          </p:cNvPr>
          <p:cNvSpPr/>
          <p:nvPr/>
        </p:nvSpPr>
        <p:spPr>
          <a:xfrm>
            <a:off x="7755635" y="6092952"/>
            <a:ext cx="1591310" cy="638810"/>
          </a:xfrm>
          <a:custGeom>
            <a:avLst/>
            <a:gdLst/>
            <a:ahLst/>
            <a:cxnLst/>
            <a:rect l="l" t="t" r="r" b="b"/>
            <a:pathLst>
              <a:path w="1591309" h="638809">
                <a:moveTo>
                  <a:pt x="0" y="638555"/>
                </a:moveTo>
                <a:lnTo>
                  <a:pt x="1591056" y="638555"/>
                </a:lnTo>
                <a:lnTo>
                  <a:pt x="1591056" y="0"/>
                </a:lnTo>
                <a:lnTo>
                  <a:pt x="0" y="0"/>
                </a:lnTo>
                <a:lnTo>
                  <a:pt x="0" y="638555"/>
                </a:lnTo>
                <a:close/>
              </a:path>
            </a:pathLst>
          </a:custGeom>
          <a:ln w="21336">
            <a:solidFill>
              <a:srgbClr val="FDFDFD"/>
            </a:solidFill>
          </a:ln>
        </p:spPr>
        <p:txBody>
          <a:bodyPr wrap="square" lIns="0" tIns="0" rIns="0" bIns="0" rtlCol="0"/>
          <a:lstStyle/>
          <a:p>
            <a:endParaRPr/>
          </a:p>
        </p:txBody>
      </p:sp>
      <p:sp>
        <p:nvSpPr>
          <p:cNvPr id="8" name="object 5">
            <a:extLst>
              <a:ext uri="{FF2B5EF4-FFF2-40B4-BE49-F238E27FC236}">
                <a16:creationId xmlns:a16="http://schemas.microsoft.com/office/drawing/2014/main" id="{AE73EF7E-0E01-4B36-AAE4-21B3D4337708}"/>
              </a:ext>
            </a:extLst>
          </p:cNvPr>
          <p:cNvSpPr/>
          <p:nvPr/>
        </p:nvSpPr>
        <p:spPr>
          <a:xfrm>
            <a:off x="8033004" y="6097524"/>
            <a:ext cx="1069975" cy="629920"/>
          </a:xfrm>
          <a:custGeom>
            <a:avLst/>
            <a:gdLst/>
            <a:ahLst/>
            <a:cxnLst/>
            <a:rect l="l" t="t" r="r" b="b"/>
            <a:pathLst>
              <a:path w="1069975" h="629920">
                <a:moveTo>
                  <a:pt x="466344" y="629412"/>
                </a:moveTo>
                <a:lnTo>
                  <a:pt x="0" y="629412"/>
                </a:lnTo>
                <a:lnTo>
                  <a:pt x="737616" y="0"/>
                </a:lnTo>
                <a:lnTo>
                  <a:pt x="827532" y="0"/>
                </a:lnTo>
                <a:lnTo>
                  <a:pt x="815340" y="24384"/>
                </a:lnTo>
                <a:lnTo>
                  <a:pt x="980485" y="24384"/>
                </a:lnTo>
                <a:lnTo>
                  <a:pt x="983861" y="47244"/>
                </a:lnTo>
                <a:lnTo>
                  <a:pt x="801624" y="47244"/>
                </a:lnTo>
                <a:lnTo>
                  <a:pt x="763524" y="114300"/>
                </a:lnTo>
                <a:lnTo>
                  <a:pt x="993766" y="114300"/>
                </a:lnTo>
                <a:lnTo>
                  <a:pt x="1002544" y="173736"/>
                </a:lnTo>
                <a:lnTo>
                  <a:pt x="728472" y="173736"/>
                </a:lnTo>
                <a:lnTo>
                  <a:pt x="646176" y="316992"/>
                </a:lnTo>
                <a:lnTo>
                  <a:pt x="1023703" y="316992"/>
                </a:lnTo>
                <a:lnTo>
                  <a:pt x="1036534" y="403860"/>
                </a:lnTo>
                <a:lnTo>
                  <a:pt x="597408" y="403860"/>
                </a:lnTo>
                <a:lnTo>
                  <a:pt x="466344" y="629412"/>
                </a:lnTo>
                <a:close/>
              </a:path>
              <a:path w="1069975" h="629920">
                <a:moveTo>
                  <a:pt x="980485" y="24384"/>
                </a:moveTo>
                <a:lnTo>
                  <a:pt x="854964" y="24384"/>
                </a:lnTo>
                <a:lnTo>
                  <a:pt x="861060" y="0"/>
                </a:lnTo>
                <a:lnTo>
                  <a:pt x="976884" y="0"/>
                </a:lnTo>
                <a:lnTo>
                  <a:pt x="980485" y="24384"/>
                </a:lnTo>
                <a:close/>
              </a:path>
              <a:path w="1069975" h="629920">
                <a:moveTo>
                  <a:pt x="993766" y="114300"/>
                </a:moveTo>
                <a:lnTo>
                  <a:pt x="829056" y="114300"/>
                </a:lnTo>
                <a:lnTo>
                  <a:pt x="848868" y="47244"/>
                </a:lnTo>
                <a:lnTo>
                  <a:pt x="983861" y="47244"/>
                </a:lnTo>
                <a:lnTo>
                  <a:pt x="993766" y="114300"/>
                </a:lnTo>
                <a:close/>
              </a:path>
              <a:path w="1069975" h="629920">
                <a:moveTo>
                  <a:pt x="1023703" y="316992"/>
                </a:moveTo>
                <a:lnTo>
                  <a:pt x="769620" y="316992"/>
                </a:lnTo>
                <a:lnTo>
                  <a:pt x="812292" y="173736"/>
                </a:lnTo>
                <a:lnTo>
                  <a:pt x="1002544" y="173736"/>
                </a:lnTo>
                <a:lnTo>
                  <a:pt x="1023703" y="316992"/>
                </a:lnTo>
                <a:close/>
              </a:path>
              <a:path w="1069975" h="629920">
                <a:moveTo>
                  <a:pt x="1069848" y="629412"/>
                </a:moveTo>
                <a:lnTo>
                  <a:pt x="678180" y="629412"/>
                </a:lnTo>
                <a:lnTo>
                  <a:pt x="743712" y="403860"/>
                </a:lnTo>
                <a:lnTo>
                  <a:pt x="1036534" y="403860"/>
                </a:lnTo>
                <a:lnTo>
                  <a:pt x="1069848" y="629412"/>
                </a:lnTo>
                <a:close/>
              </a:path>
            </a:pathLst>
          </a:custGeom>
          <a:solidFill>
            <a:srgbClr val="2D2A31"/>
          </a:solidFill>
        </p:spPr>
        <p:txBody>
          <a:bodyPr wrap="square" lIns="0" tIns="0" rIns="0" bIns="0" rtlCol="0"/>
          <a:lstStyle/>
          <a:p>
            <a:endParaRPr/>
          </a:p>
        </p:txBody>
      </p:sp>
      <p:sp>
        <p:nvSpPr>
          <p:cNvPr id="9" name="object 6">
            <a:extLst>
              <a:ext uri="{FF2B5EF4-FFF2-40B4-BE49-F238E27FC236}">
                <a16:creationId xmlns:a16="http://schemas.microsoft.com/office/drawing/2014/main" id="{2A37DBD9-EADE-424B-89B4-B820C17D22AE}"/>
              </a:ext>
            </a:extLst>
          </p:cNvPr>
          <p:cNvSpPr/>
          <p:nvPr/>
        </p:nvSpPr>
        <p:spPr>
          <a:xfrm>
            <a:off x="7761732" y="6097523"/>
            <a:ext cx="948055" cy="629920"/>
          </a:xfrm>
          <a:custGeom>
            <a:avLst/>
            <a:gdLst/>
            <a:ahLst/>
            <a:cxnLst/>
            <a:rect l="l" t="t" r="r" b="b"/>
            <a:pathLst>
              <a:path w="948054" h="629920">
                <a:moveTo>
                  <a:pt x="0" y="629412"/>
                </a:moveTo>
                <a:lnTo>
                  <a:pt x="0" y="0"/>
                </a:lnTo>
                <a:lnTo>
                  <a:pt x="947928" y="0"/>
                </a:lnTo>
                <a:lnTo>
                  <a:pt x="0" y="629412"/>
                </a:lnTo>
                <a:close/>
              </a:path>
            </a:pathLst>
          </a:custGeom>
          <a:solidFill>
            <a:srgbClr val="006E5E"/>
          </a:solidFill>
        </p:spPr>
        <p:txBody>
          <a:bodyPr wrap="square" lIns="0" tIns="0" rIns="0" bIns="0" rtlCol="0"/>
          <a:lstStyle/>
          <a:p>
            <a:endParaRPr/>
          </a:p>
        </p:txBody>
      </p:sp>
      <p:sp>
        <p:nvSpPr>
          <p:cNvPr id="10" name="object 7">
            <a:extLst>
              <a:ext uri="{FF2B5EF4-FFF2-40B4-BE49-F238E27FC236}">
                <a16:creationId xmlns:a16="http://schemas.microsoft.com/office/drawing/2014/main" id="{F3A5C2D7-3640-491D-8FF4-05E13C0A787B}"/>
              </a:ext>
            </a:extLst>
          </p:cNvPr>
          <p:cNvSpPr/>
          <p:nvPr/>
        </p:nvSpPr>
        <p:spPr>
          <a:xfrm>
            <a:off x="9052560" y="6097523"/>
            <a:ext cx="289560" cy="629920"/>
          </a:xfrm>
          <a:custGeom>
            <a:avLst/>
            <a:gdLst/>
            <a:ahLst/>
            <a:cxnLst/>
            <a:rect l="l" t="t" r="r" b="b"/>
            <a:pathLst>
              <a:path w="289559" h="629920">
                <a:moveTo>
                  <a:pt x="289559" y="629412"/>
                </a:moveTo>
                <a:lnTo>
                  <a:pt x="195071" y="629412"/>
                </a:lnTo>
                <a:lnTo>
                  <a:pt x="0" y="0"/>
                </a:lnTo>
                <a:lnTo>
                  <a:pt x="289559" y="0"/>
                </a:lnTo>
                <a:lnTo>
                  <a:pt x="289559" y="629412"/>
                </a:lnTo>
                <a:close/>
              </a:path>
            </a:pathLst>
          </a:custGeom>
          <a:solidFill>
            <a:srgbClr val="F05B18"/>
          </a:solidFill>
        </p:spPr>
        <p:txBody>
          <a:bodyPr wrap="square" lIns="0" tIns="0" rIns="0" bIns="0" rtlCol="0"/>
          <a:lstStyle/>
          <a:p>
            <a:endParaRPr/>
          </a:p>
        </p:txBody>
      </p:sp>
      <p:sp>
        <p:nvSpPr>
          <p:cNvPr id="11" name="object 8">
            <a:extLst>
              <a:ext uri="{FF2B5EF4-FFF2-40B4-BE49-F238E27FC236}">
                <a16:creationId xmlns:a16="http://schemas.microsoft.com/office/drawing/2014/main" id="{71946C75-69DA-41F4-A5BC-EF21C164B02D}"/>
              </a:ext>
            </a:extLst>
          </p:cNvPr>
          <p:cNvSpPr/>
          <p:nvPr/>
        </p:nvSpPr>
        <p:spPr>
          <a:xfrm>
            <a:off x="7760207" y="6993635"/>
            <a:ext cx="1577340" cy="94487"/>
          </a:xfrm>
          <a:prstGeom prst="rect">
            <a:avLst/>
          </a:prstGeom>
          <a:blipFill>
            <a:blip r:embed="rId5" cstate="print"/>
            <a:stretch>
              <a:fillRect/>
            </a:stretch>
          </a:blipFill>
        </p:spPr>
        <p:txBody>
          <a:bodyPr wrap="square" lIns="0" tIns="0" rIns="0" bIns="0" rtlCol="0"/>
          <a:lstStyle/>
          <a:p>
            <a:endParaRPr/>
          </a:p>
        </p:txBody>
      </p:sp>
      <p:sp>
        <p:nvSpPr>
          <p:cNvPr id="12" name="object 9">
            <a:extLst>
              <a:ext uri="{FF2B5EF4-FFF2-40B4-BE49-F238E27FC236}">
                <a16:creationId xmlns:a16="http://schemas.microsoft.com/office/drawing/2014/main" id="{BC383EE5-2D6B-4F6C-977B-646A9CD993ED}"/>
              </a:ext>
            </a:extLst>
          </p:cNvPr>
          <p:cNvSpPr/>
          <p:nvPr/>
        </p:nvSpPr>
        <p:spPr>
          <a:xfrm>
            <a:off x="7767828" y="6865620"/>
            <a:ext cx="1576070" cy="94615"/>
          </a:xfrm>
          <a:custGeom>
            <a:avLst/>
            <a:gdLst/>
            <a:ahLst/>
            <a:cxnLst/>
            <a:rect l="l" t="t" r="r" b="b"/>
            <a:pathLst>
              <a:path w="1576070" h="94615">
                <a:moveTo>
                  <a:pt x="1507235" y="92964"/>
                </a:moveTo>
                <a:lnTo>
                  <a:pt x="1495043" y="92964"/>
                </a:lnTo>
                <a:lnTo>
                  <a:pt x="1524000" y="6096"/>
                </a:lnTo>
                <a:lnTo>
                  <a:pt x="1524000" y="3048"/>
                </a:lnTo>
                <a:lnTo>
                  <a:pt x="1525523" y="1524"/>
                </a:lnTo>
                <a:lnTo>
                  <a:pt x="1543811" y="1524"/>
                </a:lnTo>
                <a:lnTo>
                  <a:pt x="1545335" y="3048"/>
                </a:lnTo>
                <a:lnTo>
                  <a:pt x="1545335" y="6096"/>
                </a:lnTo>
                <a:lnTo>
                  <a:pt x="1547474" y="12192"/>
                </a:lnTo>
                <a:lnTo>
                  <a:pt x="1533143" y="12192"/>
                </a:lnTo>
                <a:lnTo>
                  <a:pt x="1530095" y="19812"/>
                </a:lnTo>
                <a:lnTo>
                  <a:pt x="1519427" y="53340"/>
                </a:lnTo>
                <a:lnTo>
                  <a:pt x="1561912" y="53340"/>
                </a:lnTo>
                <a:lnTo>
                  <a:pt x="1566190" y="65532"/>
                </a:lnTo>
                <a:lnTo>
                  <a:pt x="1516379" y="65532"/>
                </a:lnTo>
                <a:lnTo>
                  <a:pt x="1507235" y="92964"/>
                </a:lnTo>
                <a:close/>
              </a:path>
              <a:path w="1576070" h="94615">
                <a:moveTo>
                  <a:pt x="1561912" y="53340"/>
                </a:moveTo>
                <a:lnTo>
                  <a:pt x="1549907" y="53340"/>
                </a:lnTo>
                <a:lnTo>
                  <a:pt x="1539239" y="19812"/>
                </a:lnTo>
                <a:lnTo>
                  <a:pt x="1537716" y="16764"/>
                </a:lnTo>
                <a:lnTo>
                  <a:pt x="1537716" y="13716"/>
                </a:lnTo>
                <a:lnTo>
                  <a:pt x="1536191" y="12192"/>
                </a:lnTo>
                <a:lnTo>
                  <a:pt x="1547474" y="12192"/>
                </a:lnTo>
                <a:lnTo>
                  <a:pt x="1561912" y="53340"/>
                </a:lnTo>
                <a:close/>
              </a:path>
              <a:path w="1576070" h="94615">
                <a:moveTo>
                  <a:pt x="1575816" y="92964"/>
                </a:moveTo>
                <a:lnTo>
                  <a:pt x="1562100" y="92964"/>
                </a:lnTo>
                <a:lnTo>
                  <a:pt x="1552955" y="65532"/>
                </a:lnTo>
                <a:lnTo>
                  <a:pt x="1566190" y="65532"/>
                </a:lnTo>
                <a:lnTo>
                  <a:pt x="1575816" y="92964"/>
                </a:lnTo>
                <a:close/>
              </a:path>
              <a:path w="1576070" h="94615">
                <a:moveTo>
                  <a:pt x="1458467" y="94487"/>
                </a:moveTo>
                <a:lnTo>
                  <a:pt x="1441822" y="91820"/>
                </a:lnTo>
                <a:lnTo>
                  <a:pt x="1430464" y="83439"/>
                </a:lnTo>
                <a:lnTo>
                  <a:pt x="1423963" y="68770"/>
                </a:lnTo>
                <a:lnTo>
                  <a:pt x="1421891" y="47244"/>
                </a:lnTo>
                <a:lnTo>
                  <a:pt x="1423963" y="25074"/>
                </a:lnTo>
                <a:lnTo>
                  <a:pt x="1430464" y="10477"/>
                </a:lnTo>
                <a:lnTo>
                  <a:pt x="1441822" y="2452"/>
                </a:lnTo>
                <a:lnTo>
                  <a:pt x="1458467" y="0"/>
                </a:lnTo>
                <a:lnTo>
                  <a:pt x="1466587" y="261"/>
                </a:lnTo>
                <a:lnTo>
                  <a:pt x="1473136" y="952"/>
                </a:lnTo>
                <a:lnTo>
                  <a:pt x="1478827" y="1928"/>
                </a:lnTo>
                <a:lnTo>
                  <a:pt x="1484375" y="3048"/>
                </a:lnTo>
                <a:lnTo>
                  <a:pt x="1482851" y="12192"/>
                </a:lnTo>
                <a:lnTo>
                  <a:pt x="1458467" y="12192"/>
                </a:lnTo>
                <a:lnTo>
                  <a:pt x="1447823" y="14025"/>
                </a:lnTo>
                <a:lnTo>
                  <a:pt x="1440751" y="20002"/>
                </a:lnTo>
                <a:lnTo>
                  <a:pt x="1436822" y="30837"/>
                </a:lnTo>
                <a:lnTo>
                  <a:pt x="1435607" y="47244"/>
                </a:lnTo>
                <a:lnTo>
                  <a:pt x="1436822" y="64293"/>
                </a:lnTo>
                <a:lnTo>
                  <a:pt x="1440751" y="75057"/>
                </a:lnTo>
                <a:lnTo>
                  <a:pt x="1447823" y="80676"/>
                </a:lnTo>
                <a:lnTo>
                  <a:pt x="1458467" y="82296"/>
                </a:lnTo>
                <a:lnTo>
                  <a:pt x="1484593" y="82296"/>
                </a:lnTo>
                <a:lnTo>
                  <a:pt x="1485900" y="91440"/>
                </a:lnTo>
                <a:lnTo>
                  <a:pt x="1480113" y="92559"/>
                </a:lnTo>
                <a:lnTo>
                  <a:pt x="1473898" y="93535"/>
                </a:lnTo>
                <a:lnTo>
                  <a:pt x="1466825" y="94225"/>
                </a:lnTo>
                <a:lnTo>
                  <a:pt x="1458467" y="94487"/>
                </a:lnTo>
                <a:close/>
              </a:path>
              <a:path w="1576070" h="94615">
                <a:moveTo>
                  <a:pt x="1484593" y="82296"/>
                </a:moveTo>
                <a:lnTo>
                  <a:pt x="1458467" y="82296"/>
                </a:lnTo>
                <a:lnTo>
                  <a:pt x="1466587" y="82272"/>
                </a:lnTo>
                <a:lnTo>
                  <a:pt x="1473136" y="82105"/>
                </a:lnTo>
                <a:lnTo>
                  <a:pt x="1478827" y="81653"/>
                </a:lnTo>
                <a:lnTo>
                  <a:pt x="1484375" y="80772"/>
                </a:lnTo>
                <a:lnTo>
                  <a:pt x="1484593" y="82296"/>
                </a:lnTo>
                <a:close/>
              </a:path>
              <a:path w="1576070" h="94615">
                <a:moveTo>
                  <a:pt x="1400555" y="92964"/>
                </a:moveTo>
                <a:lnTo>
                  <a:pt x="1386839" y="92964"/>
                </a:lnTo>
                <a:lnTo>
                  <a:pt x="1386839" y="1524"/>
                </a:lnTo>
                <a:lnTo>
                  <a:pt x="1400555" y="1524"/>
                </a:lnTo>
                <a:lnTo>
                  <a:pt x="1400555" y="92964"/>
                </a:lnTo>
                <a:close/>
              </a:path>
              <a:path w="1576070" h="94615">
                <a:moveTo>
                  <a:pt x="1315211" y="92964"/>
                </a:moveTo>
                <a:lnTo>
                  <a:pt x="1303019" y="92964"/>
                </a:lnTo>
                <a:lnTo>
                  <a:pt x="1303019" y="1524"/>
                </a:lnTo>
                <a:lnTo>
                  <a:pt x="1309735" y="643"/>
                </a:lnTo>
                <a:lnTo>
                  <a:pt x="1316736" y="190"/>
                </a:lnTo>
                <a:lnTo>
                  <a:pt x="1324879" y="23"/>
                </a:lnTo>
                <a:lnTo>
                  <a:pt x="1335023" y="0"/>
                </a:lnTo>
                <a:lnTo>
                  <a:pt x="1348549" y="1285"/>
                </a:lnTo>
                <a:lnTo>
                  <a:pt x="1357502" y="5715"/>
                </a:lnTo>
                <a:lnTo>
                  <a:pt x="1361308" y="12192"/>
                </a:lnTo>
                <a:lnTo>
                  <a:pt x="1315211" y="12192"/>
                </a:lnTo>
                <a:lnTo>
                  <a:pt x="1315211" y="44196"/>
                </a:lnTo>
                <a:lnTo>
                  <a:pt x="1360153" y="44196"/>
                </a:lnTo>
                <a:lnTo>
                  <a:pt x="1356264" y="48006"/>
                </a:lnTo>
                <a:lnTo>
                  <a:pt x="1348739" y="50292"/>
                </a:lnTo>
                <a:lnTo>
                  <a:pt x="1351787" y="51816"/>
                </a:lnTo>
                <a:lnTo>
                  <a:pt x="1355852" y="54864"/>
                </a:lnTo>
                <a:lnTo>
                  <a:pt x="1315211" y="54864"/>
                </a:lnTo>
                <a:lnTo>
                  <a:pt x="1315211" y="92964"/>
                </a:lnTo>
                <a:close/>
              </a:path>
              <a:path w="1576070" h="94615">
                <a:moveTo>
                  <a:pt x="1360153" y="44196"/>
                </a:moveTo>
                <a:lnTo>
                  <a:pt x="1335023" y="44196"/>
                </a:lnTo>
                <a:lnTo>
                  <a:pt x="1347216" y="42672"/>
                </a:lnTo>
                <a:lnTo>
                  <a:pt x="1351787" y="39624"/>
                </a:lnTo>
                <a:lnTo>
                  <a:pt x="1351787" y="15240"/>
                </a:lnTo>
                <a:lnTo>
                  <a:pt x="1347216" y="12192"/>
                </a:lnTo>
                <a:lnTo>
                  <a:pt x="1361308" y="12192"/>
                </a:lnTo>
                <a:lnTo>
                  <a:pt x="1362455" y="14144"/>
                </a:lnTo>
                <a:lnTo>
                  <a:pt x="1363979" y="27432"/>
                </a:lnTo>
                <a:lnTo>
                  <a:pt x="1363312" y="36576"/>
                </a:lnTo>
                <a:lnTo>
                  <a:pt x="1360931" y="43434"/>
                </a:lnTo>
                <a:lnTo>
                  <a:pt x="1360153" y="44196"/>
                </a:lnTo>
                <a:close/>
              </a:path>
              <a:path w="1576070" h="94615">
                <a:moveTo>
                  <a:pt x="1368551" y="92964"/>
                </a:moveTo>
                <a:lnTo>
                  <a:pt x="1354835" y="92964"/>
                </a:lnTo>
                <a:lnTo>
                  <a:pt x="1345691" y="64008"/>
                </a:lnTo>
                <a:lnTo>
                  <a:pt x="1344167" y="57912"/>
                </a:lnTo>
                <a:lnTo>
                  <a:pt x="1339595" y="54864"/>
                </a:lnTo>
                <a:lnTo>
                  <a:pt x="1355852" y="54864"/>
                </a:lnTo>
                <a:lnTo>
                  <a:pt x="1357884" y="56387"/>
                </a:lnTo>
                <a:lnTo>
                  <a:pt x="1359407" y="64008"/>
                </a:lnTo>
                <a:lnTo>
                  <a:pt x="1368551" y="92964"/>
                </a:lnTo>
                <a:close/>
              </a:path>
              <a:path w="1576070" h="94615">
                <a:moveTo>
                  <a:pt x="1240535" y="92964"/>
                </a:moveTo>
                <a:lnTo>
                  <a:pt x="1228343" y="92964"/>
                </a:lnTo>
                <a:lnTo>
                  <a:pt x="1228343" y="7619"/>
                </a:lnTo>
                <a:lnTo>
                  <a:pt x="1235964" y="1524"/>
                </a:lnTo>
                <a:lnTo>
                  <a:pt x="1256014" y="1548"/>
                </a:lnTo>
                <a:lnTo>
                  <a:pt x="1265681" y="1714"/>
                </a:lnTo>
                <a:lnTo>
                  <a:pt x="1275349" y="2167"/>
                </a:lnTo>
                <a:lnTo>
                  <a:pt x="1284732" y="3048"/>
                </a:lnTo>
                <a:lnTo>
                  <a:pt x="1284732" y="12192"/>
                </a:lnTo>
                <a:lnTo>
                  <a:pt x="1243584" y="12192"/>
                </a:lnTo>
                <a:lnTo>
                  <a:pt x="1240535" y="15240"/>
                </a:lnTo>
                <a:lnTo>
                  <a:pt x="1240535" y="41148"/>
                </a:lnTo>
                <a:lnTo>
                  <a:pt x="1278635" y="41148"/>
                </a:lnTo>
                <a:lnTo>
                  <a:pt x="1278635" y="51816"/>
                </a:lnTo>
                <a:lnTo>
                  <a:pt x="1240535" y="51816"/>
                </a:lnTo>
                <a:lnTo>
                  <a:pt x="1240535" y="92964"/>
                </a:lnTo>
                <a:close/>
              </a:path>
              <a:path w="1576070" h="94615">
                <a:moveTo>
                  <a:pt x="1146048" y="92964"/>
                </a:moveTo>
                <a:lnTo>
                  <a:pt x="1132332" y="92964"/>
                </a:lnTo>
                <a:lnTo>
                  <a:pt x="1161287" y="6096"/>
                </a:lnTo>
                <a:lnTo>
                  <a:pt x="1162811" y="3048"/>
                </a:lnTo>
                <a:lnTo>
                  <a:pt x="1164335" y="1524"/>
                </a:lnTo>
                <a:lnTo>
                  <a:pt x="1181100" y="1524"/>
                </a:lnTo>
                <a:lnTo>
                  <a:pt x="1184148" y="3048"/>
                </a:lnTo>
                <a:lnTo>
                  <a:pt x="1185671" y="6096"/>
                </a:lnTo>
                <a:lnTo>
                  <a:pt x="1187596" y="12192"/>
                </a:lnTo>
                <a:lnTo>
                  <a:pt x="1171955" y="12192"/>
                </a:lnTo>
                <a:lnTo>
                  <a:pt x="1168907" y="19812"/>
                </a:lnTo>
                <a:lnTo>
                  <a:pt x="1158239" y="53340"/>
                </a:lnTo>
                <a:lnTo>
                  <a:pt x="1200591" y="53340"/>
                </a:lnTo>
                <a:lnTo>
                  <a:pt x="1204441" y="65532"/>
                </a:lnTo>
                <a:lnTo>
                  <a:pt x="1155191" y="65532"/>
                </a:lnTo>
                <a:lnTo>
                  <a:pt x="1146048" y="92964"/>
                </a:lnTo>
                <a:close/>
              </a:path>
              <a:path w="1576070" h="94615">
                <a:moveTo>
                  <a:pt x="1200591" y="53340"/>
                </a:moveTo>
                <a:lnTo>
                  <a:pt x="1187195" y="53340"/>
                </a:lnTo>
                <a:lnTo>
                  <a:pt x="1176527" y="19812"/>
                </a:lnTo>
                <a:lnTo>
                  <a:pt x="1176527" y="16764"/>
                </a:lnTo>
                <a:lnTo>
                  <a:pt x="1175003" y="13716"/>
                </a:lnTo>
                <a:lnTo>
                  <a:pt x="1175003" y="12192"/>
                </a:lnTo>
                <a:lnTo>
                  <a:pt x="1187596" y="12192"/>
                </a:lnTo>
                <a:lnTo>
                  <a:pt x="1200591" y="53340"/>
                </a:lnTo>
                <a:close/>
              </a:path>
              <a:path w="1576070" h="94615">
                <a:moveTo>
                  <a:pt x="1213103" y="92964"/>
                </a:moveTo>
                <a:lnTo>
                  <a:pt x="1199387" y="92964"/>
                </a:lnTo>
                <a:lnTo>
                  <a:pt x="1191767" y="65532"/>
                </a:lnTo>
                <a:lnTo>
                  <a:pt x="1204441" y="65532"/>
                </a:lnTo>
                <a:lnTo>
                  <a:pt x="1213103" y="92964"/>
                </a:lnTo>
                <a:close/>
              </a:path>
              <a:path w="1576070" h="94615">
                <a:moveTo>
                  <a:pt x="1007364" y="92964"/>
                </a:moveTo>
                <a:lnTo>
                  <a:pt x="993648" y="92964"/>
                </a:lnTo>
                <a:lnTo>
                  <a:pt x="993648" y="1524"/>
                </a:lnTo>
                <a:lnTo>
                  <a:pt x="1007364" y="1524"/>
                </a:lnTo>
                <a:lnTo>
                  <a:pt x="1007364" y="38100"/>
                </a:lnTo>
                <a:lnTo>
                  <a:pt x="1060703" y="38100"/>
                </a:lnTo>
                <a:lnTo>
                  <a:pt x="1060703" y="50292"/>
                </a:lnTo>
                <a:lnTo>
                  <a:pt x="1007364" y="50292"/>
                </a:lnTo>
                <a:lnTo>
                  <a:pt x="1007364" y="92964"/>
                </a:lnTo>
                <a:close/>
              </a:path>
              <a:path w="1576070" h="94615">
                <a:moveTo>
                  <a:pt x="1060703" y="38100"/>
                </a:moveTo>
                <a:lnTo>
                  <a:pt x="1046987" y="38100"/>
                </a:lnTo>
                <a:lnTo>
                  <a:pt x="1046987" y="1524"/>
                </a:lnTo>
                <a:lnTo>
                  <a:pt x="1060703" y="1524"/>
                </a:lnTo>
                <a:lnTo>
                  <a:pt x="1060703" y="38100"/>
                </a:lnTo>
                <a:close/>
              </a:path>
              <a:path w="1576070" h="94615">
                <a:moveTo>
                  <a:pt x="1060703" y="92964"/>
                </a:moveTo>
                <a:lnTo>
                  <a:pt x="1046987" y="92964"/>
                </a:lnTo>
                <a:lnTo>
                  <a:pt x="1046987" y="50292"/>
                </a:lnTo>
                <a:lnTo>
                  <a:pt x="1060703" y="50292"/>
                </a:lnTo>
                <a:lnTo>
                  <a:pt x="1060703" y="92964"/>
                </a:lnTo>
                <a:close/>
              </a:path>
              <a:path w="1576070" h="94615">
                <a:moveTo>
                  <a:pt x="978407" y="13716"/>
                </a:moveTo>
                <a:lnTo>
                  <a:pt x="906779" y="13716"/>
                </a:lnTo>
                <a:lnTo>
                  <a:pt x="906779" y="1524"/>
                </a:lnTo>
                <a:lnTo>
                  <a:pt x="978407" y="1524"/>
                </a:lnTo>
                <a:lnTo>
                  <a:pt x="978407" y="13716"/>
                </a:lnTo>
                <a:close/>
              </a:path>
              <a:path w="1576070" h="94615">
                <a:moveTo>
                  <a:pt x="947927" y="92964"/>
                </a:moveTo>
                <a:lnTo>
                  <a:pt x="934211" y="92964"/>
                </a:lnTo>
                <a:lnTo>
                  <a:pt x="934211" y="13716"/>
                </a:lnTo>
                <a:lnTo>
                  <a:pt x="947927" y="13716"/>
                </a:lnTo>
                <a:lnTo>
                  <a:pt x="947927" y="92964"/>
                </a:lnTo>
                <a:close/>
              </a:path>
              <a:path w="1576070" h="94615">
                <a:moveTo>
                  <a:pt x="856487" y="94487"/>
                </a:moveTo>
                <a:lnTo>
                  <a:pt x="840962" y="92416"/>
                </a:lnTo>
                <a:lnTo>
                  <a:pt x="830579" y="85915"/>
                </a:lnTo>
                <a:lnTo>
                  <a:pt x="824769" y="74556"/>
                </a:lnTo>
                <a:lnTo>
                  <a:pt x="822959" y="57912"/>
                </a:lnTo>
                <a:lnTo>
                  <a:pt x="822959" y="1524"/>
                </a:lnTo>
                <a:lnTo>
                  <a:pt x="835151" y="1524"/>
                </a:lnTo>
                <a:lnTo>
                  <a:pt x="835151" y="57912"/>
                </a:lnTo>
                <a:lnTo>
                  <a:pt x="836342" y="69437"/>
                </a:lnTo>
                <a:lnTo>
                  <a:pt x="840104" y="76962"/>
                </a:lnTo>
                <a:lnTo>
                  <a:pt x="846724" y="81057"/>
                </a:lnTo>
                <a:lnTo>
                  <a:pt x="856487" y="82296"/>
                </a:lnTo>
                <a:lnTo>
                  <a:pt x="884247" y="82296"/>
                </a:lnTo>
                <a:lnTo>
                  <a:pt x="882395" y="85915"/>
                </a:lnTo>
                <a:lnTo>
                  <a:pt x="872013" y="92416"/>
                </a:lnTo>
                <a:lnTo>
                  <a:pt x="856487" y="94487"/>
                </a:lnTo>
                <a:close/>
              </a:path>
              <a:path w="1576070" h="94615">
                <a:moveTo>
                  <a:pt x="884247" y="82296"/>
                </a:moveTo>
                <a:lnTo>
                  <a:pt x="856487" y="82296"/>
                </a:lnTo>
                <a:lnTo>
                  <a:pt x="866012" y="81057"/>
                </a:lnTo>
                <a:lnTo>
                  <a:pt x="872108" y="76962"/>
                </a:lnTo>
                <a:lnTo>
                  <a:pt x="875347" y="69437"/>
                </a:lnTo>
                <a:lnTo>
                  <a:pt x="876300" y="57912"/>
                </a:lnTo>
                <a:lnTo>
                  <a:pt x="876300" y="1524"/>
                </a:lnTo>
                <a:lnTo>
                  <a:pt x="890016" y="1524"/>
                </a:lnTo>
                <a:lnTo>
                  <a:pt x="890016" y="57912"/>
                </a:lnTo>
                <a:lnTo>
                  <a:pt x="888206" y="74556"/>
                </a:lnTo>
                <a:lnTo>
                  <a:pt x="884247" y="82296"/>
                </a:lnTo>
                <a:close/>
              </a:path>
              <a:path w="1576070" h="94615">
                <a:moveTo>
                  <a:pt x="765048" y="94487"/>
                </a:moveTo>
                <a:lnTo>
                  <a:pt x="747760" y="92035"/>
                </a:lnTo>
                <a:lnTo>
                  <a:pt x="736472" y="84010"/>
                </a:lnTo>
                <a:lnTo>
                  <a:pt x="730329" y="69413"/>
                </a:lnTo>
                <a:lnTo>
                  <a:pt x="728471" y="47244"/>
                </a:lnTo>
                <a:lnTo>
                  <a:pt x="730329" y="25074"/>
                </a:lnTo>
                <a:lnTo>
                  <a:pt x="736472" y="10477"/>
                </a:lnTo>
                <a:lnTo>
                  <a:pt x="747760" y="2452"/>
                </a:lnTo>
                <a:lnTo>
                  <a:pt x="765048" y="0"/>
                </a:lnTo>
                <a:lnTo>
                  <a:pt x="781692" y="2452"/>
                </a:lnTo>
                <a:lnTo>
                  <a:pt x="793051" y="10477"/>
                </a:lnTo>
                <a:lnTo>
                  <a:pt x="793814" y="12192"/>
                </a:lnTo>
                <a:lnTo>
                  <a:pt x="765048" y="12192"/>
                </a:lnTo>
                <a:lnTo>
                  <a:pt x="754403" y="13811"/>
                </a:lnTo>
                <a:lnTo>
                  <a:pt x="747331" y="19431"/>
                </a:lnTo>
                <a:lnTo>
                  <a:pt x="743402" y="30194"/>
                </a:lnTo>
                <a:lnTo>
                  <a:pt x="742187" y="47244"/>
                </a:lnTo>
                <a:lnTo>
                  <a:pt x="743402" y="64293"/>
                </a:lnTo>
                <a:lnTo>
                  <a:pt x="747331" y="75057"/>
                </a:lnTo>
                <a:lnTo>
                  <a:pt x="754403" y="80676"/>
                </a:lnTo>
                <a:lnTo>
                  <a:pt x="765048" y="82296"/>
                </a:lnTo>
                <a:lnTo>
                  <a:pt x="793814" y="82296"/>
                </a:lnTo>
                <a:lnTo>
                  <a:pt x="793051" y="84010"/>
                </a:lnTo>
                <a:lnTo>
                  <a:pt x="781692" y="92035"/>
                </a:lnTo>
                <a:lnTo>
                  <a:pt x="765048" y="94487"/>
                </a:lnTo>
                <a:close/>
              </a:path>
              <a:path w="1576070" h="94615">
                <a:moveTo>
                  <a:pt x="793814" y="82296"/>
                </a:moveTo>
                <a:lnTo>
                  <a:pt x="765048" y="82296"/>
                </a:lnTo>
                <a:lnTo>
                  <a:pt x="775692" y="80676"/>
                </a:lnTo>
                <a:lnTo>
                  <a:pt x="782764" y="75057"/>
                </a:lnTo>
                <a:lnTo>
                  <a:pt x="786693" y="64293"/>
                </a:lnTo>
                <a:lnTo>
                  <a:pt x="787907" y="47244"/>
                </a:lnTo>
                <a:lnTo>
                  <a:pt x="786693" y="30194"/>
                </a:lnTo>
                <a:lnTo>
                  <a:pt x="782764" y="19431"/>
                </a:lnTo>
                <a:lnTo>
                  <a:pt x="775692" y="13811"/>
                </a:lnTo>
                <a:lnTo>
                  <a:pt x="765048" y="12192"/>
                </a:lnTo>
                <a:lnTo>
                  <a:pt x="793814" y="12192"/>
                </a:lnTo>
                <a:lnTo>
                  <a:pt x="799552" y="25074"/>
                </a:lnTo>
                <a:lnTo>
                  <a:pt x="801623" y="47244"/>
                </a:lnTo>
                <a:lnTo>
                  <a:pt x="799552" y="69413"/>
                </a:lnTo>
                <a:lnTo>
                  <a:pt x="793814" y="82296"/>
                </a:lnTo>
                <a:close/>
              </a:path>
              <a:path w="1576070" h="94615">
                <a:moveTo>
                  <a:pt x="709445" y="82296"/>
                </a:moveTo>
                <a:lnTo>
                  <a:pt x="693419" y="82296"/>
                </a:lnTo>
                <a:lnTo>
                  <a:pt x="697991" y="80772"/>
                </a:lnTo>
                <a:lnTo>
                  <a:pt x="697920" y="59388"/>
                </a:lnTo>
                <a:lnTo>
                  <a:pt x="693419" y="56387"/>
                </a:lnTo>
                <a:lnTo>
                  <a:pt x="687323" y="54864"/>
                </a:lnTo>
                <a:lnTo>
                  <a:pt x="667511" y="50292"/>
                </a:lnTo>
                <a:lnTo>
                  <a:pt x="659748" y="46887"/>
                </a:lnTo>
                <a:lnTo>
                  <a:pt x="654557" y="41338"/>
                </a:lnTo>
                <a:lnTo>
                  <a:pt x="651652" y="33789"/>
                </a:lnTo>
                <a:lnTo>
                  <a:pt x="650748" y="24383"/>
                </a:lnTo>
                <a:lnTo>
                  <a:pt x="652486" y="11572"/>
                </a:lnTo>
                <a:lnTo>
                  <a:pt x="657796" y="4191"/>
                </a:lnTo>
                <a:lnTo>
                  <a:pt x="666821" y="809"/>
                </a:lnTo>
                <a:lnTo>
                  <a:pt x="679703" y="0"/>
                </a:lnTo>
                <a:lnTo>
                  <a:pt x="686776" y="47"/>
                </a:lnTo>
                <a:lnTo>
                  <a:pt x="693991" y="381"/>
                </a:lnTo>
                <a:lnTo>
                  <a:pt x="700920" y="1285"/>
                </a:lnTo>
                <a:lnTo>
                  <a:pt x="707135" y="3048"/>
                </a:lnTo>
                <a:lnTo>
                  <a:pt x="707135" y="12192"/>
                </a:lnTo>
                <a:lnTo>
                  <a:pt x="664464" y="12192"/>
                </a:lnTo>
                <a:lnTo>
                  <a:pt x="664464" y="33528"/>
                </a:lnTo>
                <a:lnTo>
                  <a:pt x="667511" y="36576"/>
                </a:lnTo>
                <a:lnTo>
                  <a:pt x="675132" y="38100"/>
                </a:lnTo>
                <a:lnTo>
                  <a:pt x="693419" y="42672"/>
                </a:lnTo>
                <a:lnTo>
                  <a:pt x="702063" y="46720"/>
                </a:lnTo>
                <a:lnTo>
                  <a:pt x="707707" y="52197"/>
                </a:lnTo>
                <a:lnTo>
                  <a:pt x="710779" y="59388"/>
                </a:lnTo>
                <a:lnTo>
                  <a:pt x="711707" y="68580"/>
                </a:lnTo>
                <a:lnTo>
                  <a:pt x="709921" y="81629"/>
                </a:lnTo>
                <a:lnTo>
                  <a:pt x="709445" y="82296"/>
                </a:lnTo>
                <a:close/>
              </a:path>
              <a:path w="1576070" h="94615">
                <a:moveTo>
                  <a:pt x="679703" y="94487"/>
                </a:moveTo>
                <a:lnTo>
                  <a:pt x="675203" y="94225"/>
                </a:lnTo>
                <a:lnTo>
                  <a:pt x="668845" y="93535"/>
                </a:lnTo>
                <a:lnTo>
                  <a:pt x="652271" y="91440"/>
                </a:lnTo>
                <a:lnTo>
                  <a:pt x="652271" y="80772"/>
                </a:lnTo>
                <a:lnTo>
                  <a:pt x="662773" y="81653"/>
                </a:lnTo>
                <a:lnTo>
                  <a:pt x="669988" y="82105"/>
                </a:lnTo>
                <a:lnTo>
                  <a:pt x="675203" y="82272"/>
                </a:lnTo>
                <a:lnTo>
                  <a:pt x="709445" y="82296"/>
                </a:lnTo>
                <a:lnTo>
                  <a:pt x="704278" y="89534"/>
                </a:lnTo>
                <a:lnTo>
                  <a:pt x="694348" y="93440"/>
                </a:lnTo>
                <a:lnTo>
                  <a:pt x="679703" y="94487"/>
                </a:lnTo>
                <a:close/>
              </a:path>
              <a:path w="1576070" h="94615">
                <a:moveTo>
                  <a:pt x="536448" y="94487"/>
                </a:moveTo>
                <a:lnTo>
                  <a:pt x="523565" y="91606"/>
                </a:lnTo>
                <a:lnTo>
                  <a:pt x="514540" y="82867"/>
                </a:lnTo>
                <a:lnTo>
                  <a:pt x="509230" y="68127"/>
                </a:lnTo>
                <a:lnTo>
                  <a:pt x="507491" y="47244"/>
                </a:lnTo>
                <a:lnTo>
                  <a:pt x="509611" y="24431"/>
                </a:lnTo>
                <a:lnTo>
                  <a:pt x="516445" y="9906"/>
                </a:lnTo>
                <a:lnTo>
                  <a:pt x="528708" y="2238"/>
                </a:lnTo>
                <a:lnTo>
                  <a:pt x="547116" y="0"/>
                </a:lnTo>
                <a:lnTo>
                  <a:pt x="565403" y="0"/>
                </a:lnTo>
                <a:lnTo>
                  <a:pt x="571500" y="3048"/>
                </a:lnTo>
                <a:lnTo>
                  <a:pt x="571500" y="12192"/>
                </a:lnTo>
                <a:lnTo>
                  <a:pt x="547116" y="12192"/>
                </a:lnTo>
                <a:lnTo>
                  <a:pt x="535352" y="13168"/>
                </a:lnTo>
                <a:lnTo>
                  <a:pt x="527303" y="17716"/>
                </a:lnTo>
                <a:lnTo>
                  <a:pt x="522684" y="28265"/>
                </a:lnTo>
                <a:lnTo>
                  <a:pt x="521207" y="47244"/>
                </a:lnTo>
                <a:lnTo>
                  <a:pt x="522374" y="64293"/>
                </a:lnTo>
                <a:lnTo>
                  <a:pt x="525970" y="75057"/>
                </a:lnTo>
                <a:lnTo>
                  <a:pt x="532137" y="80676"/>
                </a:lnTo>
                <a:lnTo>
                  <a:pt x="541019" y="82296"/>
                </a:lnTo>
                <a:lnTo>
                  <a:pt x="563879" y="82296"/>
                </a:lnTo>
                <a:lnTo>
                  <a:pt x="558736" y="86772"/>
                </a:lnTo>
                <a:lnTo>
                  <a:pt x="552449" y="90678"/>
                </a:lnTo>
                <a:lnTo>
                  <a:pt x="545020" y="93440"/>
                </a:lnTo>
                <a:lnTo>
                  <a:pt x="536448" y="94487"/>
                </a:lnTo>
                <a:close/>
              </a:path>
              <a:path w="1576070" h="94615">
                <a:moveTo>
                  <a:pt x="574548" y="92964"/>
                </a:moveTo>
                <a:lnTo>
                  <a:pt x="565403" y="92964"/>
                </a:lnTo>
                <a:lnTo>
                  <a:pt x="563879" y="82296"/>
                </a:lnTo>
                <a:lnTo>
                  <a:pt x="548639" y="82296"/>
                </a:lnTo>
                <a:lnTo>
                  <a:pt x="556259" y="79248"/>
                </a:lnTo>
                <a:lnTo>
                  <a:pt x="562355" y="74676"/>
                </a:lnTo>
                <a:lnTo>
                  <a:pt x="562355" y="39624"/>
                </a:lnTo>
                <a:lnTo>
                  <a:pt x="574548" y="39624"/>
                </a:lnTo>
                <a:lnTo>
                  <a:pt x="574548" y="92964"/>
                </a:lnTo>
                <a:close/>
              </a:path>
              <a:path w="1576070" h="94615">
                <a:moveTo>
                  <a:pt x="428243" y="92964"/>
                </a:moveTo>
                <a:lnTo>
                  <a:pt x="414527" y="92964"/>
                </a:lnTo>
                <a:lnTo>
                  <a:pt x="414527" y="4572"/>
                </a:lnTo>
                <a:lnTo>
                  <a:pt x="417575" y="1524"/>
                </a:lnTo>
                <a:lnTo>
                  <a:pt x="434339" y="1524"/>
                </a:lnTo>
                <a:lnTo>
                  <a:pt x="435864" y="3048"/>
                </a:lnTo>
                <a:lnTo>
                  <a:pt x="437387" y="6096"/>
                </a:lnTo>
                <a:lnTo>
                  <a:pt x="441100" y="13716"/>
                </a:lnTo>
                <a:lnTo>
                  <a:pt x="426719" y="13716"/>
                </a:lnTo>
                <a:lnTo>
                  <a:pt x="428243" y="18287"/>
                </a:lnTo>
                <a:lnTo>
                  <a:pt x="428243" y="92964"/>
                </a:lnTo>
                <a:close/>
              </a:path>
              <a:path w="1576070" h="94615">
                <a:moveTo>
                  <a:pt x="486155" y="79248"/>
                </a:moveTo>
                <a:lnTo>
                  <a:pt x="473964" y="79248"/>
                </a:lnTo>
                <a:lnTo>
                  <a:pt x="473964" y="74676"/>
                </a:lnTo>
                <a:lnTo>
                  <a:pt x="472439" y="70103"/>
                </a:lnTo>
                <a:lnTo>
                  <a:pt x="472439" y="1524"/>
                </a:lnTo>
                <a:lnTo>
                  <a:pt x="486155" y="1524"/>
                </a:lnTo>
                <a:lnTo>
                  <a:pt x="486155" y="79248"/>
                </a:lnTo>
                <a:close/>
              </a:path>
              <a:path w="1576070" h="94615">
                <a:moveTo>
                  <a:pt x="484632" y="92964"/>
                </a:moveTo>
                <a:lnTo>
                  <a:pt x="466343" y="92964"/>
                </a:lnTo>
                <a:lnTo>
                  <a:pt x="463295" y="91440"/>
                </a:lnTo>
                <a:lnTo>
                  <a:pt x="463295" y="88392"/>
                </a:lnTo>
                <a:lnTo>
                  <a:pt x="434339" y="25908"/>
                </a:lnTo>
                <a:lnTo>
                  <a:pt x="432816" y="22860"/>
                </a:lnTo>
                <a:lnTo>
                  <a:pt x="429767" y="18287"/>
                </a:lnTo>
                <a:lnTo>
                  <a:pt x="429767" y="13716"/>
                </a:lnTo>
                <a:lnTo>
                  <a:pt x="441100" y="13716"/>
                </a:lnTo>
                <a:lnTo>
                  <a:pt x="466343" y="65532"/>
                </a:lnTo>
                <a:lnTo>
                  <a:pt x="469391" y="74676"/>
                </a:lnTo>
                <a:lnTo>
                  <a:pt x="472439" y="79248"/>
                </a:lnTo>
                <a:lnTo>
                  <a:pt x="486155" y="79248"/>
                </a:lnTo>
                <a:lnTo>
                  <a:pt x="486155" y="91440"/>
                </a:lnTo>
                <a:lnTo>
                  <a:pt x="484632" y="92964"/>
                </a:lnTo>
                <a:close/>
              </a:path>
              <a:path w="1576070" h="94615">
                <a:moveTo>
                  <a:pt x="390143" y="92964"/>
                </a:moveTo>
                <a:lnTo>
                  <a:pt x="376427" y="92964"/>
                </a:lnTo>
                <a:lnTo>
                  <a:pt x="376427" y="1524"/>
                </a:lnTo>
                <a:lnTo>
                  <a:pt x="390143" y="1524"/>
                </a:lnTo>
                <a:lnTo>
                  <a:pt x="390143" y="92964"/>
                </a:lnTo>
                <a:close/>
              </a:path>
              <a:path w="1576070" h="94615">
                <a:moveTo>
                  <a:pt x="318516" y="92964"/>
                </a:moveTo>
                <a:lnTo>
                  <a:pt x="286511" y="92964"/>
                </a:lnTo>
                <a:lnTo>
                  <a:pt x="286511" y="1524"/>
                </a:lnTo>
                <a:lnTo>
                  <a:pt x="293441" y="1286"/>
                </a:lnTo>
                <a:lnTo>
                  <a:pt x="309014" y="238"/>
                </a:lnTo>
                <a:lnTo>
                  <a:pt x="318516" y="0"/>
                </a:lnTo>
                <a:lnTo>
                  <a:pt x="335803" y="2452"/>
                </a:lnTo>
                <a:lnTo>
                  <a:pt x="347090" y="10477"/>
                </a:lnTo>
                <a:lnTo>
                  <a:pt x="347812" y="12192"/>
                </a:lnTo>
                <a:lnTo>
                  <a:pt x="298703" y="12192"/>
                </a:lnTo>
                <a:lnTo>
                  <a:pt x="298703" y="82296"/>
                </a:lnTo>
                <a:lnTo>
                  <a:pt x="347506" y="82296"/>
                </a:lnTo>
                <a:lnTo>
                  <a:pt x="347090" y="83248"/>
                </a:lnTo>
                <a:lnTo>
                  <a:pt x="335803" y="90749"/>
                </a:lnTo>
                <a:lnTo>
                  <a:pt x="318516" y="92964"/>
                </a:lnTo>
                <a:close/>
              </a:path>
              <a:path w="1576070" h="94615">
                <a:moveTo>
                  <a:pt x="347506" y="82296"/>
                </a:moveTo>
                <a:lnTo>
                  <a:pt x="318516" y="82296"/>
                </a:lnTo>
                <a:lnTo>
                  <a:pt x="328921" y="80462"/>
                </a:lnTo>
                <a:lnTo>
                  <a:pt x="335470" y="74485"/>
                </a:lnTo>
                <a:lnTo>
                  <a:pt x="338875" y="63650"/>
                </a:lnTo>
                <a:lnTo>
                  <a:pt x="339851" y="47244"/>
                </a:lnTo>
                <a:lnTo>
                  <a:pt x="338875" y="30837"/>
                </a:lnTo>
                <a:lnTo>
                  <a:pt x="335470" y="20002"/>
                </a:lnTo>
                <a:lnTo>
                  <a:pt x="328921" y="14025"/>
                </a:lnTo>
                <a:lnTo>
                  <a:pt x="318516" y="12192"/>
                </a:lnTo>
                <a:lnTo>
                  <a:pt x="347812" y="12192"/>
                </a:lnTo>
                <a:lnTo>
                  <a:pt x="353234" y="25074"/>
                </a:lnTo>
                <a:lnTo>
                  <a:pt x="355091" y="47244"/>
                </a:lnTo>
                <a:lnTo>
                  <a:pt x="353234" y="69175"/>
                </a:lnTo>
                <a:lnTo>
                  <a:pt x="347506" y="82296"/>
                </a:lnTo>
                <a:close/>
              </a:path>
              <a:path w="1576070" h="94615">
                <a:moveTo>
                  <a:pt x="234695" y="92964"/>
                </a:moveTo>
                <a:lnTo>
                  <a:pt x="225170" y="91606"/>
                </a:lnTo>
                <a:lnTo>
                  <a:pt x="219074" y="87820"/>
                </a:lnTo>
                <a:lnTo>
                  <a:pt x="215836" y="82034"/>
                </a:lnTo>
                <a:lnTo>
                  <a:pt x="214883" y="74676"/>
                </a:lnTo>
                <a:lnTo>
                  <a:pt x="214883" y="1524"/>
                </a:lnTo>
                <a:lnTo>
                  <a:pt x="227075" y="1524"/>
                </a:lnTo>
                <a:lnTo>
                  <a:pt x="227075" y="79248"/>
                </a:lnTo>
                <a:lnTo>
                  <a:pt x="230123" y="80772"/>
                </a:lnTo>
                <a:lnTo>
                  <a:pt x="268223" y="80772"/>
                </a:lnTo>
                <a:lnTo>
                  <a:pt x="268223" y="91440"/>
                </a:lnTo>
                <a:lnTo>
                  <a:pt x="259984" y="92321"/>
                </a:lnTo>
                <a:lnTo>
                  <a:pt x="251459" y="92773"/>
                </a:lnTo>
                <a:lnTo>
                  <a:pt x="242934" y="92940"/>
                </a:lnTo>
                <a:lnTo>
                  <a:pt x="234695" y="92964"/>
                </a:lnTo>
                <a:close/>
              </a:path>
              <a:path w="1576070" h="94615">
                <a:moveTo>
                  <a:pt x="190500" y="92964"/>
                </a:moveTo>
                <a:lnTo>
                  <a:pt x="176783" y="92964"/>
                </a:lnTo>
                <a:lnTo>
                  <a:pt x="176783" y="1524"/>
                </a:lnTo>
                <a:lnTo>
                  <a:pt x="190500" y="1524"/>
                </a:lnTo>
                <a:lnTo>
                  <a:pt x="190500" y="92964"/>
                </a:lnTo>
                <a:close/>
              </a:path>
              <a:path w="1576070" h="94615">
                <a:moveTo>
                  <a:pt x="118871" y="94487"/>
                </a:moveTo>
                <a:lnTo>
                  <a:pt x="103346" y="92416"/>
                </a:lnTo>
                <a:lnTo>
                  <a:pt x="92963" y="85915"/>
                </a:lnTo>
                <a:lnTo>
                  <a:pt x="87153" y="74556"/>
                </a:lnTo>
                <a:lnTo>
                  <a:pt x="85343" y="57912"/>
                </a:lnTo>
                <a:lnTo>
                  <a:pt x="85343" y="1524"/>
                </a:lnTo>
                <a:lnTo>
                  <a:pt x="97535" y="1524"/>
                </a:lnTo>
                <a:lnTo>
                  <a:pt x="97535" y="57912"/>
                </a:lnTo>
                <a:lnTo>
                  <a:pt x="98726" y="69437"/>
                </a:lnTo>
                <a:lnTo>
                  <a:pt x="102488" y="76962"/>
                </a:lnTo>
                <a:lnTo>
                  <a:pt x="109108" y="81057"/>
                </a:lnTo>
                <a:lnTo>
                  <a:pt x="118871" y="82296"/>
                </a:lnTo>
                <a:lnTo>
                  <a:pt x="146631" y="82296"/>
                </a:lnTo>
                <a:lnTo>
                  <a:pt x="144779" y="85915"/>
                </a:lnTo>
                <a:lnTo>
                  <a:pt x="134397" y="92416"/>
                </a:lnTo>
                <a:lnTo>
                  <a:pt x="118871" y="94487"/>
                </a:lnTo>
                <a:close/>
              </a:path>
              <a:path w="1576070" h="94615">
                <a:moveTo>
                  <a:pt x="146631" y="82296"/>
                </a:moveTo>
                <a:lnTo>
                  <a:pt x="118871" y="82296"/>
                </a:lnTo>
                <a:lnTo>
                  <a:pt x="127753" y="81057"/>
                </a:lnTo>
                <a:lnTo>
                  <a:pt x="133921" y="76962"/>
                </a:lnTo>
                <a:lnTo>
                  <a:pt x="137517" y="69437"/>
                </a:lnTo>
                <a:lnTo>
                  <a:pt x="138683" y="57912"/>
                </a:lnTo>
                <a:lnTo>
                  <a:pt x="138683" y="1524"/>
                </a:lnTo>
                <a:lnTo>
                  <a:pt x="152400" y="1524"/>
                </a:lnTo>
                <a:lnTo>
                  <a:pt x="152400" y="57912"/>
                </a:lnTo>
                <a:lnTo>
                  <a:pt x="150590" y="74556"/>
                </a:lnTo>
                <a:lnTo>
                  <a:pt x="146631" y="82296"/>
                </a:lnTo>
                <a:close/>
              </a:path>
              <a:path w="1576070" h="94615">
                <a:moveTo>
                  <a:pt x="35051" y="92964"/>
                </a:moveTo>
                <a:lnTo>
                  <a:pt x="0" y="92964"/>
                </a:lnTo>
                <a:lnTo>
                  <a:pt x="0" y="1524"/>
                </a:lnTo>
                <a:lnTo>
                  <a:pt x="6691" y="643"/>
                </a:lnTo>
                <a:lnTo>
                  <a:pt x="13525" y="190"/>
                </a:lnTo>
                <a:lnTo>
                  <a:pt x="21216" y="23"/>
                </a:lnTo>
                <a:lnTo>
                  <a:pt x="30479" y="0"/>
                </a:lnTo>
                <a:lnTo>
                  <a:pt x="44886" y="1238"/>
                </a:lnTo>
                <a:lnTo>
                  <a:pt x="54292" y="5334"/>
                </a:lnTo>
                <a:lnTo>
                  <a:pt x="58958" y="12192"/>
                </a:lnTo>
                <a:lnTo>
                  <a:pt x="13716" y="12192"/>
                </a:lnTo>
                <a:lnTo>
                  <a:pt x="13716" y="39624"/>
                </a:lnTo>
                <a:lnTo>
                  <a:pt x="57339" y="39624"/>
                </a:lnTo>
                <a:lnTo>
                  <a:pt x="52601" y="43672"/>
                </a:lnTo>
                <a:lnTo>
                  <a:pt x="45719" y="45719"/>
                </a:lnTo>
                <a:lnTo>
                  <a:pt x="54363" y="48029"/>
                </a:lnTo>
                <a:lnTo>
                  <a:pt x="57058" y="50292"/>
                </a:lnTo>
                <a:lnTo>
                  <a:pt x="13716" y="50292"/>
                </a:lnTo>
                <a:lnTo>
                  <a:pt x="13716" y="82296"/>
                </a:lnTo>
                <a:lnTo>
                  <a:pt x="61843" y="82296"/>
                </a:lnTo>
                <a:lnTo>
                  <a:pt x="57530" y="88392"/>
                </a:lnTo>
                <a:lnTo>
                  <a:pt x="48577" y="91963"/>
                </a:lnTo>
                <a:lnTo>
                  <a:pt x="35051" y="92964"/>
                </a:lnTo>
                <a:close/>
              </a:path>
              <a:path w="1576070" h="94615">
                <a:moveTo>
                  <a:pt x="57339" y="39624"/>
                </a:moveTo>
                <a:lnTo>
                  <a:pt x="44195" y="39624"/>
                </a:lnTo>
                <a:lnTo>
                  <a:pt x="48767" y="38100"/>
                </a:lnTo>
                <a:lnTo>
                  <a:pt x="48767" y="13716"/>
                </a:lnTo>
                <a:lnTo>
                  <a:pt x="44195" y="12192"/>
                </a:lnTo>
                <a:lnTo>
                  <a:pt x="58958" y="12192"/>
                </a:lnTo>
                <a:lnTo>
                  <a:pt x="59411" y="12858"/>
                </a:lnTo>
                <a:lnTo>
                  <a:pt x="60959" y="24383"/>
                </a:lnTo>
                <a:lnTo>
                  <a:pt x="60078" y="33289"/>
                </a:lnTo>
                <a:lnTo>
                  <a:pt x="57339" y="39624"/>
                </a:lnTo>
                <a:close/>
              </a:path>
              <a:path w="1576070" h="94615">
                <a:moveTo>
                  <a:pt x="61843" y="82296"/>
                </a:moveTo>
                <a:lnTo>
                  <a:pt x="45719" y="82296"/>
                </a:lnTo>
                <a:lnTo>
                  <a:pt x="50291" y="79248"/>
                </a:lnTo>
                <a:lnTo>
                  <a:pt x="50291" y="53340"/>
                </a:lnTo>
                <a:lnTo>
                  <a:pt x="45719" y="50292"/>
                </a:lnTo>
                <a:lnTo>
                  <a:pt x="57058" y="50292"/>
                </a:lnTo>
                <a:lnTo>
                  <a:pt x="60007" y="52768"/>
                </a:lnTo>
                <a:lnTo>
                  <a:pt x="63079" y="60078"/>
                </a:lnTo>
                <a:lnTo>
                  <a:pt x="64007" y="70103"/>
                </a:lnTo>
                <a:lnTo>
                  <a:pt x="62483" y="81391"/>
                </a:lnTo>
                <a:lnTo>
                  <a:pt x="61843" y="82296"/>
                </a:lnTo>
                <a:close/>
              </a:path>
            </a:pathLst>
          </a:custGeom>
          <a:solidFill>
            <a:srgbClr val="FDFDFD"/>
          </a:solidFill>
        </p:spPr>
        <p:txBody>
          <a:bodyPr wrap="square" lIns="0" tIns="0" rIns="0" bIns="0" rtlCol="0"/>
          <a:lstStyle/>
          <a:p>
            <a:endParaRPr/>
          </a:p>
        </p:txBody>
      </p:sp>
      <p:sp>
        <p:nvSpPr>
          <p:cNvPr id="13" name="object 10">
            <a:extLst>
              <a:ext uri="{FF2B5EF4-FFF2-40B4-BE49-F238E27FC236}">
                <a16:creationId xmlns:a16="http://schemas.microsoft.com/office/drawing/2014/main" id="{AB00B5A3-4EDE-43FE-953A-1C2C2C8E6CC0}"/>
              </a:ext>
            </a:extLst>
          </p:cNvPr>
          <p:cNvSpPr/>
          <p:nvPr/>
        </p:nvSpPr>
        <p:spPr>
          <a:xfrm>
            <a:off x="7757159" y="5638800"/>
            <a:ext cx="1590040" cy="299085"/>
          </a:xfrm>
          <a:custGeom>
            <a:avLst/>
            <a:gdLst/>
            <a:ahLst/>
            <a:cxnLst/>
            <a:rect l="l" t="t" r="r" b="b"/>
            <a:pathLst>
              <a:path w="1590040" h="299085">
                <a:moveTo>
                  <a:pt x="1463040" y="294132"/>
                </a:moveTo>
                <a:lnTo>
                  <a:pt x="1432393" y="289512"/>
                </a:lnTo>
                <a:lnTo>
                  <a:pt x="1411033" y="276606"/>
                </a:lnTo>
                <a:lnTo>
                  <a:pt x="1398531" y="256841"/>
                </a:lnTo>
                <a:lnTo>
                  <a:pt x="1394460" y="231648"/>
                </a:lnTo>
                <a:lnTo>
                  <a:pt x="1394460" y="0"/>
                </a:lnTo>
                <a:lnTo>
                  <a:pt x="1461516" y="0"/>
                </a:lnTo>
                <a:lnTo>
                  <a:pt x="1461516" y="219456"/>
                </a:lnTo>
                <a:lnTo>
                  <a:pt x="1462706" y="229219"/>
                </a:lnTo>
                <a:lnTo>
                  <a:pt x="1466469" y="235839"/>
                </a:lnTo>
                <a:lnTo>
                  <a:pt x="1473088" y="239601"/>
                </a:lnTo>
                <a:lnTo>
                  <a:pt x="1482852" y="240792"/>
                </a:lnTo>
                <a:lnTo>
                  <a:pt x="1586484" y="240792"/>
                </a:lnTo>
                <a:lnTo>
                  <a:pt x="1589532" y="289560"/>
                </a:lnTo>
                <a:lnTo>
                  <a:pt x="1559052" y="292203"/>
                </a:lnTo>
                <a:lnTo>
                  <a:pt x="1527429" y="293560"/>
                </a:lnTo>
                <a:lnTo>
                  <a:pt x="1495234" y="294060"/>
                </a:lnTo>
                <a:lnTo>
                  <a:pt x="1463040" y="294132"/>
                </a:lnTo>
                <a:close/>
              </a:path>
              <a:path w="1590040" h="299085">
                <a:moveTo>
                  <a:pt x="1161288" y="292608"/>
                </a:moveTo>
                <a:lnTo>
                  <a:pt x="1094232" y="292608"/>
                </a:lnTo>
                <a:lnTo>
                  <a:pt x="1179576" y="15240"/>
                </a:lnTo>
                <a:lnTo>
                  <a:pt x="1182933" y="8120"/>
                </a:lnTo>
                <a:lnTo>
                  <a:pt x="1188148" y="2857"/>
                </a:lnTo>
                <a:lnTo>
                  <a:pt x="1193968" y="0"/>
                </a:lnTo>
                <a:lnTo>
                  <a:pt x="1273388" y="0"/>
                </a:lnTo>
                <a:lnTo>
                  <a:pt x="1279207" y="2857"/>
                </a:lnTo>
                <a:lnTo>
                  <a:pt x="1284422" y="8120"/>
                </a:lnTo>
                <a:lnTo>
                  <a:pt x="1287780" y="15240"/>
                </a:lnTo>
                <a:lnTo>
                  <a:pt x="1297627" y="47244"/>
                </a:lnTo>
                <a:lnTo>
                  <a:pt x="1228344" y="47244"/>
                </a:lnTo>
                <a:lnTo>
                  <a:pt x="1226319" y="54102"/>
                </a:lnTo>
                <a:lnTo>
                  <a:pt x="1224724" y="60960"/>
                </a:lnTo>
                <a:lnTo>
                  <a:pt x="1223414" y="67818"/>
                </a:lnTo>
                <a:lnTo>
                  <a:pt x="1222248" y="74676"/>
                </a:lnTo>
                <a:lnTo>
                  <a:pt x="1196340" y="166116"/>
                </a:lnTo>
                <a:lnTo>
                  <a:pt x="1334203" y="166116"/>
                </a:lnTo>
                <a:lnTo>
                  <a:pt x="1349677" y="216408"/>
                </a:lnTo>
                <a:lnTo>
                  <a:pt x="1182624" y="216408"/>
                </a:lnTo>
                <a:lnTo>
                  <a:pt x="1161288" y="292608"/>
                </a:lnTo>
                <a:close/>
              </a:path>
              <a:path w="1590040" h="299085">
                <a:moveTo>
                  <a:pt x="1334203" y="166116"/>
                </a:moveTo>
                <a:lnTo>
                  <a:pt x="1271016" y="166116"/>
                </a:lnTo>
                <a:lnTo>
                  <a:pt x="1246632" y="74676"/>
                </a:lnTo>
                <a:lnTo>
                  <a:pt x="1244369" y="67818"/>
                </a:lnTo>
                <a:lnTo>
                  <a:pt x="1242250" y="60960"/>
                </a:lnTo>
                <a:lnTo>
                  <a:pt x="1240416" y="54102"/>
                </a:lnTo>
                <a:lnTo>
                  <a:pt x="1239012" y="47244"/>
                </a:lnTo>
                <a:lnTo>
                  <a:pt x="1297627" y="47244"/>
                </a:lnTo>
                <a:lnTo>
                  <a:pt x="1334203" y="166116"/>
                </a:lnTo>
                <a:close/>
              </a:path>
              <a:path w="1590040" h="299085">
                <a:moveTo>
                  <a:pt x="1373124" y="292608"/>
                </a:moveTo>
                <a:lnTo>
                  <a:pt x="1307592" y="292608"/>
                </a:lnTo>
                <a:lnTo>
                  <a:pt x="1284732" y="216408"/>
                </a:lnTo>
                <a:lnTo>
                  <a:pt x="1349677" y="216408"/>
                </a:lnTo>
                <a:lnTo>
                  <a:pt x="1373124" y="292608"/>
                </a:lnTo>
                <a:close/>
              </a:path>
              <a:path w="1590040" h="299085">
                <a:moveTo>
                  <a:pt x="893064" y="292608"/>
                </a:moveTo>
                <a:lnTo>
                  <a:pt x="829056" y="292608"/>
                </a:lnTo>
                <a:lnTo>
                  <a:pt x="829056" y="0"/>
                </a:lnTo>
                <a:lnTo>
                  <a:pt x="993698" y="0"/>
                </a:lnTo>
                <a:lnTo>
                  <a:pt x="1026604" y="12954"/>
                </a:lnTo>
                <a:lnTo>
                  <a:pt x="1046630" y="39147"/>
                </a:lnTo>
                <a:lnTo>
                  <a:pt x="1047413" y="44196"/>
                </a:lnTo>
                <a:lnTo>
                  <a:pt x="941832" y="44196"/>
                </a:lnTo>
                <a:lnTo>
                  <a:pt x="893064" y="45720"/>
                </a:lnTo>
                <a:lnTo>
                  <a:pt x="893064" y="128016"/>
                </a:lnTo>
                <a:lnTo>
                  <a:pt x="1041827" y="128016"/>
                </a:lnTo>
                <a:lnTo>
                  <a:pt x="1040130" y="131826"/>
                </a:lnTo>
                <a:lnTo>
                  <a:pt x="1022223" y="147209"/>
                </a:lnTo>
                <a:lnTo>
                  <a:pt x="995172" y="155448"/>
                </a:lnTo>
                <a:lnTo>
                  <a:pt x="995172" y="156972"/>
                </a:lnTo>
                <a:lnTo>
                  <a:pt x="1007197" y="160877"/>
                </a:lnTo>
                <a:lnTo>
                  <a:pt x="1019365" y="168783"/>
                </a:lnTo>
                <a:lnTo>
                  <a:pt x="1025950" y="176784"/>
                </a:lnTo>
                <a:lnTo>
                  <a:pt x="893064" y="176784"/>
                </a:lnTo>
                <a:lnTo>
                  <a:pt x="893064" y="292608"/>
                </a:lnTo>
                <a:close/>
              </a:path>
              <a:path w="1590040" h="299085">
                <a:moveTo>
                  <a:pt x="1041827" y="128016"/>
                </a:moveTo>
                <a:lnTo>
                  <a:pt x="941832" y="128016"/>
                </a:lnTo>
                <a:lnTo>
                  <a:pt x="962882" y="126087"/>
                </a:lnTo>
                <a:lnTo>
                  <a:pt x="976503" y="119443"/>
                </a:lnTo>
                <a:lnTo>
                  <a:pt x="983837" y="106799"/>
                </a:lnTo>
                <a:lnTo>
                  <a:pt x="986028" y="86868"/>
                </a:lnTo>
                <a:lnTo>
                  <a:pt x="983837" y="66056"/>
                </a:lnTo>
                <a:lnTo>
                  <a:pt x="976503" y="52959"/>
                </a:lnTo>
                <a:lnTo>
                  <a:pt x="962882" y="46148"/>
                </a:lnTo>
                <a:lnTo>
                  <a:pt x="941832" y="44196"/>
                </a:lnTo>
                <a:lnTo>
                  <a:pt x="1047413" y="44196"/>
                </a:lnTo>
                <a:lnTo>
                  <a:pt x="1053084" y="80772"/>
                </a:lnTo>
                <a:lnTo>
                  <a:pt x="1050036" y="109585"/>
                </a:lnTo>
                <a:lnTo>
                  <a:pt x="1041827" y="128016"/>
                </a:lnTo>
                <a:close/>
              </a:path>
              <a:path w="1590040" h="299085">
                <a:moveTo>
                  <a:pt x="1063752" y="292608"/>
                </a:moveTo>
                <a:lnTo>
                  <a:pt x="993648" y="292608"/>
                </a:lnTo>
                <a:lnTo>
                  <a:pt x="972312" y="202692"/>
                </a:lnTo>
                <a:lnTo>
                  <a:pt x="967097" y="191166"/>
                </a:lnTo>
                <a:lnTo>
                  <a:pt x="960310" y="183642"/>
                </a:lnTo>
                <a:lnTo>
                  <a:pt x="951523" y="179546"/>
                </a:lnTo>
                <a:lnTo>
                  <a:pt x="940308" y="178308"/>
                </a:lnTo>
                <a:lnTo>
                  <a:pt x="893064" y="176784"/>
                </a:lnTo>
                <a:lnTo>
                  <a:pt x="1025950" y="176784"/>
                </a:lnTo>
                <a:lnTo>
                  <a:pt x="1030104" y="181832"/>
                </a:lnTo>
                <a:lnTo>
                  <a:pt x="1037844" y="201168"/>
                </a:lnTo>
                <a:lnTo>
                  <a:pt x="1063752" y="292608"/>
                </a:lnTo>
                <a:close/>
              </a:path>
              <a:path w="1590040" h="299085">
                <a:moveTo>
                  <a:pt x="605028" y="292608"/>
                </a:moveTo>
                <a:lnTo>
                  <a:pt x="542544" y="292608"/>
                </a:lnTo>
                <a:lnTo>
                  <a:pt x="542544" y="21336"/>
                </a:lnTo>
                <a:lnTo>
                  <a:pt x="544210" y="11334"/>
                </a:lnTo>
                <a:lnTo>
                  <a:pt x="549021" y="4191"/>
                </a:lnTo>
                <a:lnTo>
                  <a:pt x="556518" y="0"/>
                </a:lnTo>
                <a:lnTo>
                  <a:pt x="616207" y="0"/>
                </a:lnTo>
                <a:lnTo>
                  <a:pt x="622363" y="3238"/>
                </a:lnTo>
                <a:lnTo>
                  <a:pt x="627768" y="9406"/>
                </a:lnTo>
                <a:lnTo>
                  <a:pt x="632460" y="18288"/>
                </a:lnTo>
                <a:lnTo>
                  <a:pt x="659130" y="71628"/>
                </a:lnTo>
                <a:lnTo>
                  <a:pt x="603504" y="71628"/>
                </a:lnTo>
                <a:lnTo>
                  <a:pt x="604385" y="83058"/>
                </a:lnTo>
                <a:lnTo>
                  <a:pt x="604837" y="94488"/>
                </a:lnTo>
                <a:lnTo>
                  <a:pt x="605004" y="105918"/>
                </a:lnTo>
                <a:lnTo>
                  <a:pt x="605028" y="292608"/>
                </a:lnTo>
                <a:close/>
              </a:path>
              <a:path w="1590040" h="299085">
                <a:moveTo>
                  <a:pt x="794004" y="217932"/>
                </a:moveTo>
                <a:lnTo>
                  <a:pt x="734568" y="217932"/>
                </a:lnTo>
                <a:lnTo>
                  <a:pt x="733680" y="205192"/>
                </a:lnTo>
                <a:lnTo>
                  <a:pt x="733231" y="192595"/>
                </a:lnTo>
                <a:lnTo>
                  <a:pt x="733076" y="180856"/>
                </a:lnTo>
                <a:lnTo>
                  <a:pt x="733044" y="0"/>
                </a:lnTo>
                <a:lnTo>
                  <a:pt x="794004" y="0"/>
                </a:lnTo>
                <a:lnTo>
                  <a:pt x="794004" y="217932"/>
                </a:lnTo>
                <a:close/>
              </a:path>
              <a:path w="1590040" h="299085">
                <a:moveTo>
                  <a:pt x="771144" y="292608"/>
                </a:moveTo>
                <a:lnTo>
                  <a:pt x="729996" y="292608"/>
                </a:lnTo>
                <a:lnTo>
                  <a:pt x="721018" y="291465"/>
                </a:lnTo>
                <a:lnTo>
                  <a:pt x="714184" y="288036"/>
                </a:lnTo>
                <a:lnTo>
                  <a:pt x="708779" y="282321"/>
                </a:lnTo>
                <a:lnTo>
                  <a:pt x="704088" y="274320"/>
                </a:lnTo>
                <a:lnTo>
                  <a:pt x="626364" y="117348"/>
                </a:lnTo>
                <a:lnTo>
                  <a:pt x="620696" y="106346"/>
                </a:lnTo>
                <a:lnTo>
                  <a:pt x="615315" y="94488"/>
                </a:lnTo>
                <a:lnTo>
                  <a:pt x="610504" y="82629"/>
                </a:lnTo>
                <a:lnTo>
                  <a:pt x="606552" y="71628"/>
                </a:lnTo>
                <a:lnTo>
                  <a:pt x="659130" y="71628"/>
                </a:lnTo>
                <a:lnTo>
                  <a:pt x="708660" y="170688"/>
                </a:lnTo>
                <a:lnTo>
                  <a:pt x="725013" y="205359"/>
                </a:lnTo>
                <a:lnTo>
                  <a:pt x="729996" y="217932"/>
                </a:lnTo>
                <a:lnTo>
                  <a:pt x="794004" y="217932"/>
                </a:lnTo>
                <a:lnTo>
                  <a:pt x="794004" y="269748"/>
                </a:lnTo>
                <a:lnTo>
                  <a:pt x="792575" y="279749"/>
                </a:lnTo>
                <a:lnTo>
                  <a:pt x="788289" y="286893"/>
                </a:lnTo>
                <a:lnTo>
                  <a:pt x="781145" y="291179"/>
                </a:lnTo>
                <a:lnTo>
                  <a:pt x="771144" y="292608"/>
                </a:lnTo>
                <a:close/>
              </a:path>
              <a:path w="1590040" h="299085">
                <a:moveTo>
                  <a:pt x="300228" y="292608"/>
                </a:moveTo>
                <a:lnTo>
                  <a:pt x="233171" y="292608"/>
                </a:lnTo>
                <a:lnTo>
                  <a:pt x="318516" y="15240"/>
                </a:lnTo>
                <a:lnTo>
                  <a:pt x="321873" y="8120"/>
                </a:lnTo>
                <a:lnTo>
                  <a:pt x="327088" y="2857"/>
                </a:lnTo>
                <a:lnTo>
                  <a:pt x="332908" y="0"/>
                </a:lnTo>
                <a:lnTo>
                  <a:pt x="412962" y="0"/>
                </a:lnTo>
                <a:lnTo>
                  <a:pt x="418719" y="2857"/>
                </a:lnTo>
                <a:lnTo>
                  <a:pt x="423576" y="8120"/>
                </a:lnTo>
                <a:lnTo>
                  <a:pt x="426720" y="15240"/>
                </a:lnTo>
                <a:lnTo>
                  <a:pt x="436743" y="47244"/>
                </a:lnTo>
                <a:lnTo>
                  <a:pt x="367284" y="47244"/>
                </a:lnTo>
                <a:lnTo>
                  <a:pt x="365259" y="54102"/>
                </a:lnTo>
                <a:lnTo>
                  <a:pt x="363664" y="60960"/>
                </a:lnTo>
                <a:lnTo>
                  <a:pt x="362354" y="67818"/>
                </a:lnTo>
                <a:lnTo>
                  <a:pt x="361188" y="74676"/>
                </a:lnTo>
                <a:lnTo>
                  <a:pt x="335280" y="166116"/>
                </a:lnTo>
                <a:lnTo>
                  <a:pt x="473972" y="166116"/>
                </a:lnTo>
                <a:lnTo>
                  <a:pt x="489723" y="216408"/>
                </a:lnTo>
                <a:lnTo>
                  <a:pt x="321564" y="216408"/>
                </a:lnTo>
                <a:lnTo>
                  <a:pt x="300228" y="292608"/>
                </a:lnTo>
                <a:close/>
              </a:path>
              <a:path w="1590040" h="299085">
                <a:moveTo>
                  <a:pt x="473972" y="166116"/>
                </a:moveTo>
                <a:lnTo>
                  <a:pt x="409956" y="166116"/>
                </a:lnTo>
                <a:lnTo>
                  <a:pt x="384048" y="74676"/>
                </a:lnTo>
                <a:lnTo>
                  <a:pt x="379476" y="47244"/>
                </a:lnTo>
                <a:lnTo>
                  <a:pt x="436743" y="47244"/>
                </a:lnTo>
                <a:lnTo>
                  <a:pt x="473972" y="166116"/>
                </a:lnTo>
                <a:close/>
              </a:path>
              <a:path w="1590040" h="299085">
                <a:moveTo>
                  <a:pt x="513588" y="292608"/>
                </a:moveTo>
                <a:lnTo>
                  <a:pt x="445008" y="292608"/>
                </a:lnTo>
                <a:lnTo>
                  <a:pt x="423672" y="216408"/>
                </a:lnTo>
                <a:lnTo>
                  <a:pt x="489723" y="216408"/>
                </a:lnTo>
                <a:lnTo>
                  <a:pt x="513588" y="292608"/>
                </a:lnTo>
                <a:close/>
              </a:path>
              <a:path w="1590040" h="299085">
                <a:moveTo>
                  <a:pt x="212366" y="242316"/>
                </a:moveTo>
                <a:lnTo>
                  <a:pt x="105156" y="242316"/>
                </a:lnTo>
                <a:lnTo>
                  <a:pt x="126849" y="241220"/>
                </a:lnTo>
                <a:lnTo>
                  <a:pt x="140398" y="236982"/>
                </a:lnTo>
                <a:lnTo>
                  <a:pt x="147375" y="228171"/>
                </a:lnTo>
                <a:lnTo>
                  <a:pt x="149352" y="213360"/>
                </a:lnTo>
                <a:lnTo>
                  <a:pt x="147828" y="200858"/>
                </a:lnTo>
                <a:lnTo>
                  <a:pt x="142875" y="192214"/>
                </a:lnTo>
                <a:lnTo>
                  <a:pt x="133921" y="186142"/>
                </a:lnTo>
                <a:lnTo>
                  <a:pt x="60960" y="160020"/>
                </a:lnTo>
                <a:lnTo>
                  <a:pt x="32789" y="146256"/>
                </a:lnTo>
                <a:lnTo>
                  <a:pt x="13906" y="127635"/>
                </a:lnTo>
                <a:lnTo>
                  <a:pt x="3309" y="103870"/>
                </a:lnTo>
                <a:lnTo>
                  <a:pt x="0" y="74676"/>
                </a:lnTo>
                <a:lnTo>
                  <a:pt x="6191" y="33766"/>
                </a:lnTo>
                <a:lnTo>
                  <a:pt x="25527" y="9144"/>
                </a:lnTo>
                <a:lnTo>
                  <a:pt x="51043" y="0"/>
                </a:lnTo>
                <a:lnTo>
                  <a:pt x="185323" y="0"/>
                </a:lnTo>
                <a:lnTo>
                  <a:pt x="205740" y="4572"/>
                </a:lnTo>
                <a:lnTo>
                  <a:pt x="201325" y="47244"/>
                </a:lnTo>
                <a:lnTo>
                  <a:pt x="108204" y="47244"/>
                </a:lnTo>
                <a:lnTo>
                  <a:pt x="88034" y="47887"/>
                </a:lnTo>
                <a:lnTo>
                  <a:pt x="74866" y="51244"/>
                </a:lnTo>
                <a:lnTo>
                  <a:pt x="67698" y="59459"/>
                </a:lnTo>
                <a:lnTo>
                  <a:pt x="65532" y="74676"/>
                </a:lnTo>
                <a:lnTo>
                  <a:pt x="67079" y="87201"/>
                </a:lnTo>
                <a:lnTo>
                  <a:pt x="72199" y="96012"/>
                </a:lnTo>
                <a:lnTo>
                  <a:pt x="81605" y="102536"/>
                </a:lnTo>
                <a:lnTo>
                  <a:pt x="96012" y="108204"/>
                </a:lnTo>
                <a:lnTo>
                  <a:pt x="152400" y="126492"/>
                </a:lnTo>
                <a:lnTo>
                  <a:pt x="182975" y="141136"/>
                </a:lnTo>
                <a:lnTo>
                  <a:pt x="202691" y="160210"/>
                </a:lnTo>
                <a:lnTo>
                  <a:pt x="213264" y="184142"/>
                </a:lnTo>
                <a:lnTo>
                  <a:pt x="216408" y="213360"/>
                </a:lnTo>
                <a:lnTo>
                  <a:pt x="212366" y="242316"/>
                </a:lnTo>
                <a:close/>
              </a:path>
              <a:path w="1590040" h="299085">
                <a:moveTo>
                  <a:pt x="201167" y="48768"/>
                </a:moveTo>
                <a:lnTo>
                  <a:pt x="180855" y="48530"/>
                </a:lnTo>
                <a:lnTo>
                  <a:pt x="132802" y="47482"/>
                </a:lnTo>
                <a:lnTo>
                  <a:pt x="108204" y="47244"/>
                </a:lnTo>
                <a:lnTo>
                  <a:pt x="201325" y="47244"/>
                </a:lnTo>
                <a:lnTo>
                  <a:pt x="201167" y="48768"/>
                </a:lnTo>
                <a:close/>
              </a:path>
              <a:path w="1590040" h="299085">
                <a:moveTo>
                  <a:pt x="105156" y="298704"/>
                </a:moveTo>
                <a:lnTo>
                  <a:pt x="87272" y="298323"/>
                </a:lnTo>
                <a:lnTo>
                  <a:pt x="63817" y="296799"/>
                </a:lnTo>
                <a:lnTo>
                  <a:pt x="35504" y="293560"/>
                </a:lnTo>
                <a:lnTo>
                  <a:pt x="3048" y="288036"/>
                </a:lnTo>
                <a:lnTo>
                  <a:pt x="7620" y="240792"/>
                </a:lnTo>
                <a:lnTo>
                  <a:pt x="69532" y="242125"/>
                </a:lnTo>
                <a:lnTo>
                  <a:pt x="212366" y="242316"/>
                </a:lnTo>
                <a:lnTo>
                  <a:pt x="210597" y="254984"/>
                </a:lnTo>
                <a:lnTo>
                  <a:pt x="191643" y="281178"/>
                </a:lnTo>
                <a:lnTo>
                  <a:pt x="157257" y="294798"/>
                </a:lnTo>
                <a:lnTo>
                  <a:pt x="105156" y="298704"/>
                </a:lnTo>
                <a:close/>
              </a:path>
            </a:pathLst>
          </a:custGeom>
          <a:solidFill>
            <a:srgbClr val="FDFDFD"/>
          </a:solidFill>
        </p:spPr>
        <p:txBody>
          <a:bodyPr wrap="square" lIns="0" tIns="0" rIns="0" bIns="0" rtlCol="0"/>
          <a:lstStyle/>
          <a:p>
            <a:endParaRPr/>
          </a:p>
        </p:txBody>
      </p:sp>
      <p:sp>
        <p:nvSpPr>
          <p:cNvPr id="16" name="Rectangle 15">
            <a:extLst>
              <a:ext uri="{FF2B5EF4-FFF2-40B4-BE49-F238E27FC236}">
                <a16:creationId xmlns:a16="http://schemas.microsoft.com/office/drawing/2014/main" id="{89BE92B8-165F-F24C-BFB8-DAD77F62AD65}"/>
              </a:ext>
            </a:extLst>
          </p:cNvPr>
          <p:cNvSpPr/>
          <p:nvPr/>
        </p:nvSpPr>
        <p:spPr>
          <a:xfrm>
            <a:off x="5146108" y="6989316"/>
            <a:ext cx="4572000" cy="701731"/>
          </a:xfrm>
          <a:prstGeom prst="rect">
            <a:avLst/>
          </a:prstGeom>
        </p:spPr>
        <p:txBody>
          <a:bodyPr>
            <a:spAutoFit/>
          </a:bodyPr>
          <a:lstStyle/>
          <a:p>
            <a:pPr marL="342900" lvl="0" indent="-342900" algn="ctr" fontAlgn="base">
              <a:lnSpc>
                <a:spcPct val="100000"/>
              </a:lnSpc>
              <a:spcBef>
                <a:spcPct val="20000"/>
              </a:spcBef>
              <a:spcAft>
                <a:spcPct val="0"/>
              </a:spcAft>
              <a:buClr>
                <a:srgbClr val="336666"/>
              </a:buClr>
              <a:buSzPct val="70000"/>
              <a:buNone/>
              <a:defRPr/>
            </a:pPr>
            <a:r>
              <a:rPr lang="en-ZA" altLang="en-US" b="1" kern="0" dirty="0">
                <a:latin typeface="Arial"/>
              </a:rPr>
              <a:t>SANRAL web address:  </a:t>
            </a:r>
            <a:r>
              <a:rPr lang="en-ZA" altLang="en-US" b="1" kern="0" dirty="0">
                <a:latin typeface="Arial"/>
                <a:hlinkClick r:id="rId6">
                  <a:extLst>
                    <a:ext uri="{A12FA001-AC4F-418D-AE19-62706E023703}">
                      <ahyp:hlinkClr xmlns:ahyp="http://schemas.microsoft.com/office/drawing/2018/hyperlinkcolor" val="tx"/>
                    </a:ext>
                  </a:extLst>
                </a:hlinkClick>
              </a:rPr>
              <a:t>www.nra.co.za</a:t>
            </a:r>
            <a:endParaRPr lang="en-ZA" altLang="en-US" b="1" kern="0" dirty="0">
              <a:latin typeface="Arial"/>
            </a:endParaRPr>
          </a:p>
          <a:p>
            <a:pPr marL="342900" lvl="0" indent="-342900" algn="ctr" fontAlgn="base">
              <a:lnSpc>
                <a:spcPct val="100000"/>
              </a:lnSpc>
              <a:spcBef>
                <a:spcPct val="20000"/>
              </a:spcBef>
              <a:spcAft>
                <a:spcPct val="0"/>
              </a:spcAft>
              <a:buClr>
                <a:srgbClr val="336666"/>
              </a:buClr>
              <a:buSzPct val="70000"/>
              <a:buNone/>
              <a:defRPr/>
            </a:pPr>
            <a:r>
              <a:rPr lang="en-ZA" altLang="en-US" b="1" kern="0" dirty="0">
                <a:latin typeface="Arial"/>
              </a:rPr>
              <a:t>SANRAL Fraud Hotline:  0800 204 558</a:t>
            </a:r>
          </a:p>
        </p:txBody>
      </p:sp>
      <p:pic>
        <p:nvPicPr>
          <p:cNvPr id="15" name="Picture 14" descr="Logo, company name&#10;&#10;Description automatically generated">
            <a:extLst>
              <a:ext uri="{FF2B5EF4-FFF2-40B4-BE49-F238E27FC236}">
                <a16:creationId xmlns:a16="http://schemas.microsoft.com/office/drawing/2014/main" id="{8D47408D-78FE-1A5F-99C6-1AC6D06D763F}"/>
              </a:ext>
            </a:extLst>
          </p:cNvPr>
          <p:cNvPicPr>
            <a:picLocks noChangeAspect="1"/>
          </p:cNvPicPr>
          <p:nvPr/>
        </p:nvPicPr>
        <p:blipFill rotWithShape="1">
          <a:blip r:embed="rId7">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1012" y="1657661"/>
            <a:ext cx="7792720" cy="4418582"/>
          </a:xfrm>
          <a:prstGeom prst="rect">
            <a:avLst/>
          </a:prstGeom>
        </p:spPr>
        <p:txBody>
          <a:bodyPr vert="horz" wrap="square" lIns="0" tIns="12700" rIns="0" bIns="0" rtlCol="0">
            <a:spAutoFit/>
          </a:bodyPr>
          <a:lstStyle/>
          <a:p>
            <a:pPr marL="12700" marR="5715" algn="just">
              <a:lnSpc>
                <a:spcPct val="150000"/>
              </a:lnSpc>
              <a:spcBef>
                <a:spcPts val="100"/>
              </a:spcBef>
            </a:pPr>
            <a:r>
              <a:rPr sz="2000" spc="100" dirty="0">
                <a:latin typeface="Arial" panose="020B0604020202020204" pitchFamily="34" charset="0"/>
                <a:cs typeface="Arial" panose="020B0604020202020204" pitchFamily="34" charset="0"/>
              </a:rPr>
              <a:t>The </a:t>
            </a:r>
            <a:r>
              <a:rPr sz="2000" spc="114" dirty="0">
                <a:latin typeface="Arial" panose="020B0604020202020204" pitchFamily="34" charset="0"/>
                <a:cs typeface="Arial" panose="020B0604020202020204" pitchFamily="34" charset="0"/>
              </a:rPr>
              <a:t>onus rests </a:t>
            </a:r>
            <a:r>
              <a:rPr sz="2000" spc="-10" dirty="0">
                <a:latin typeface="Arial" panose="020B0604020202020204" pitchFamily="34" charset="0"/>
                <a:cs typeface="Arial" panose="020B0604020202020204" pitchFamily="34" charset="0"/>
              </a:rPr>
              <a:t>with </a:t>
            </a:r>
            <a:r>
              <a:rPr sz="2000" spc="95" dirty="0">
                <a:latin typeface="Arial" panose="020B0604020202020204" pitchFamily="34" charset="0"/>
                <a:cs typeface="Arial" panose="020B0604020202020204" pitchFamily="34" charset="0"/>
              </a:rPr>
              <a:t>the tenderer </a:t>
            </a:r>
            <a:r>
              <a:rPr sz="2000" spc="50" dirty="0">
                <a:latin typeface="Arial" panose="020B0604020202020204" pitchFamily="34" charset="0"/>
                <a:cs typeface="Arial" panose="020B0604020202020204" pitchFamily="34" charset="0"/>
              </a:rPr>
              <a:t>to </a:t>
            </a:r>
            <a:r>
              <a:rPr sz="2000" spc="130" dirty="0">
                <a:latin typeface="Arial" panose="020B0604020202020204" pitchFamily="34" charset="0"/>
                <a:cs typeface="Arial" panose="020B0604020202020204" pitchFamily="34" charset="0"/>
              </a:rPr>
              <a:t>ensure </a:t>
            </a:r>
            <a:r>
              <a:rPr sz="2000" spc="70" dirty="0">
                <a:latin typeface="Arial" panose="020B0604020202020204" pitchFamily="34" charset="0"/>
                <a:cs typeface="Arial" panose="020B0604020202020204" pitchFamily="34" charset="0"/>
              </a:rPr>
              <a:t>that </a:t>
            </a:r>
            <a:r>
              <a:rPr sz="2000" spc="95" dirty="0">
                <a:latin typeface="Arial" panose="020B0604020202020204" pitchFamily="34" charset="0"/>
                <a:cs typeface="Arial" panose="020B0604020202020204" pitchFamily="34" charset="0"/>
              </a:rPr>
              <a:t>the </a:t>
            </a:r>
            <a:r>
              <a:rPr sz="2000" spc="90" dirty="0">
                <a:latin typeface="Arial" panose="020B0604020202020204" pitchFamily="34" charset="0"/>
                <a:cs typeface="Arial" panose="020B0604020202020204" pitchFamily="34" charset="0"/>
              </a:rPr>
              <a:t>representative </a:t>
            </a:r>
            <a:r>
              <a:rPr sz="2000" spc="80" dirty="0">
                <a:latin typeface="Arial" panose="020B0604020202020204" pitchFamily="34" charset="0"/>
                <a:cs typeface="Arial" panose="020B0604020202020204" pitchFamily="34" charset="0"/>
              </a:rPr>
              <a:t>reading </a:t>
            </a:r>
            <a:r>
              <a:rPr sz="2000" spc="40" dirty="0">
                <a:latin typeface="Arial" panose="020B0604020202020204" pitchFamily="34" charset="0"/>
                <a:cs typeface="Arial" panose="020B0604020202020204" pitchFamily="34" charset="0"/>
              </a:rPr>
              <a:t>or  </a:t>
            </a:r>
            <a:r>
              <a:rPr sz="2000" spc="25" dirty="0">
                <a:latin typeface="Arial" panose="020B0604020202020204" pitchFamily="34" charset="0"/>
                <a:cs typeface="Arial" panose="020B0604020202020204" pitchFamily="34" charset="0"/>
              </a:rPr>
              <a:t>viewing </a:t>
            </a:r>
            <a:r>
              <a:rPr sz="2000" spc="95" dirty="0">
                <a:latin typeface="Arial" panose="020B0604020202020204" pitchFamily="34" charset="0"/>
                <a:cs typeface="Arial" panose="020B0604020202020204" pitchFamily="34" charset="0"/>
              </a:rPr>
              <a:t>th</a:t>
            </a:r>
            <a:r>
              <a:rPr lang="en-US" sz="2000" spc="95" dirty="0">
                <a:latin typeface="Arial" panose="020B0604020202020204" pitchFamily="34" charset="0"/>
                <a:cs typeface="Arial" panose="020B0604020202020204" pitchFamily="34" charset="0"/>
              </a:rPr>
              <a:t>is</a:t>
            </a:r>
            <a:r>
              <a:rPr sz="2000" spc="95"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clarification briefing </a:t>
            </a:r>
            <a:r>
              <a:rPr sz="2000" spc="85" dirty="0">
                <a:latin typeface="Arial" panose="020B0604020202020204" pitchFamily="34" charset="0"/>
                <a:cs typeface="Arial" panose="020B0604020202020204" pitchFamily="34" charset="0"/>
              </a:rPr>
              <a:t>presentation </a:t>
            </a:r>
            <a:r>
              <a:rPr sz="2000" spc="120" dirty="0">
                <a:latin typeface="Arial" panose="020B0604020202020204" pitchFamily="34" charset="0"/>
                <a:cs typeface="Arial" panose="020B0604020202020204" pitchFamily="34" charset="0"/>
              </a:rPr>
              <a:t>and </a:t>
            </a:r>
            <a:r>
              <a:rPr sz="2000" spc="125" dirty="0">
                <a:latin typeface="Arial" panose="020B0604020202020204" pitchFamily="34" charset="0"/>
                <a:cs typeface="Arial" panose="020B0604020202020204" pitchFamily="34" charset="0"/>
              </a:rPr>
              <a:t>are </a:t>
            </a:r>
            <a:r>
              <a:rPr sz="2000" spc="55" dirty="0">
                <a:latin typeface="Arial" panose="020B0604020202020204" pitchFamily="34" charset="0"/>
                <a:cs typeface="Arial" panose="020B0604020202020204" pitchFamily="34" charset="0"/>
              </a:rPr>
              <a:t>appropriately </a:t>
            </a:r>
            <a:r>
              <a:rPr sz="2000" spc="30" dirty="0">
                <a:latin typeface="Arial" panose="020B0604020202020204" pitchFamily="34" charset="0"/>
                <a:cs typeface="Arial" panose="020B0604020202020204" pitchFamily="34" charset="0"/>
              </a:rPr>
              <a:t>qualified  </a:t>
            </a:r>
            <a:r>
              <a:rPr sz="2000" spc="50" dirty="0">
                <a:latin typeface="Arial" panose="020B0604020202020204" pitchFamily="34" charset="0"/>
                <a:cs typeface="Arial" panose="020B0604020202020204" pitchFamily="34" charset="0"/>
              </a:rPr>
              <a:t>to </a:t>
            </a:r>
            <a:r>
              <a:rPr sz="2000" spc="105" dirty="0">
                <a:latin typeface="Arial" panose="020B0604020202020204" pitchFamily="34" charset="0"/>
                <a:cs typeface="Arial" panose="020B0604020202020204" pitchFamily="34" charset="0"/>
              </a:rPr>
              <a:t>understand </a:t>
            </a:r>
            <a:r>
              <a:rPr sz="2000" spc="-10" dirty="0">
                <a:latin typeface="Arial" panose="020B0604020202020204" pitchFamily="34" charset="0"/>
                <a:cs typeface="Arial" panose="020B0604020202020204" pitchFamily="34" charset="0"/>
              </a:rPr>
              <a:t>all </a:t>
            </a:r>
            <a:r>
              <a:rPr sz="2000" spc="55" dirty="0">
                <a:latin typeface="Arial" panose="020B0604020202020204" pitchFamily="34" charset="0"/>
                <a:cs typeface="Arial" panose="020B0604020202020204" pitchFamily="34" charset="0"/>
              </a:rPr>
              <a:t>directives </a:t>
            </a:r>
            <a:r>
              <a:rPr sz="2000" spc="130" dirty="0">
                <a:latin typeface="Arial" panose="020B0604020202020204" pitchFamily="34" charset="0"/>
                <a:cs typeface="Arial" panose="020B0604020202020204" pitchFamily="34" charset="0"/>
              </a:rPr>
              <a:t>and </a:t>
            </a:r>
            <a:r>
              <a:rPr sz="2000" spc="30" dirty="0">
                <a:latin typeface="Arial" panose="020B0604020202020204" pitchFamily="34" charset="0"/>
                <a:cs typeface="Arial" panose="020B0604020202020204" pitchFamily="34" charset="0"/>
              </a:rPr>
              <a:t>clarifications </a:t>
            </a:r>
            <a:r>
              <a:rPr sz="2000" spc="55" dirty="0">
                <a:latin typeface="Arial" panose="020B0604020202020204" pitchFamily="34" charset="0"/>
                <a:cs typeface="Arial" panose="020B0604020202020204" pitchFamily="34" charset="0"/>
              </a:rPr>
              <a:t>given </a:t>
            </a:r>
            <a:r>
              <a:rPr sz="2000" spc="-5" dirty="0">
                <a:latin typeface="Arial" panose="020B0604020202020204" pitchFamily="34" charset="0"/>
                <a:cs typeface="Arial" panose="020B0604020202020204" pitchFamily="34" charset="0"/>
              </a:rPr>
              <a:t>in </a:t>
            </a:r>
            <a:r>
              <a:rPr sz="2000" spc="95" dirty="0">
                <a:latin typeface="Arial" panose="020B0604020202020204" pitchFamily="34" charset="0"/>
                <a:cs typeface="Arial" panose="020B0604020202020204" pitchFamily="34" charset="0"/>
              </a:rPr>
              <a:t>the </a:t>
            </a:r>
            <a:r>
              <a:rPr sz="2000" spc="20" dirty="0">
                <a:latin typeface="Arial" panose="020B0604020202020204" pitchFamily="34" charset="0"/>
                <a:cs typeface="Arial" panose="020B0604020202020204" pitchFamily="34" charset="0"/>
              </a:rPr>
              <a:t>clarification briefing  </a:t>
            </a:r>
            <a:r>
              <a:rPr sz="2000" spc="80" dirty="0">
                <a:latin typeface="Arial" panose="020B0604020202020204" pitchFamily="34" charset="0"/>
                <a:cs typeface="Arial" panose="020B0604020202020204" pitchFamily="34" charset="0"/>
              </a:rPr>
              <a:t>presentation.</a:t>
            </a:r>
            <a:endParaRPr sz="2000" dirty="0">
              <a:latin typeface="Arial" panose="020B0604020202020204" pitchFamily="34" charset="0"/>
              <a:cs typeface="Arial" panose="020B0604020202020204" pitchFamily="34" charset="0"/>
            </a:endParaRPr>
          </a:p>
          <a:p>
            <a:pPr>
              <a:lnSpc>
                <a:spcPct val="100000"/>
              </a:lnSpc>
              <a:spcBef>
                <a:spcPts val="20"/>
              </a:spcBef>
            </a:pPr>
            <a:endParaRPr sz="2000" dirty="0">
              <a:latin typeface="Arial" panose="020B0604020202020204" pitchFamily="34" charset="0"/>
              <a:cs typeface="Arial" panose="020B0604020202020204" pitchFamily="34" charset="0"/>
            </a:endParaRPr>
          </a:p>
          <a:p>
            <a:pPr marL="12700" marR="5080" algn="just">
              <a:lnSpc>
                <a:spcPct val="150000"/>
              </a:lnSpc>
            </a:pPr>
            <a:r>
              <a:rPr sz="2000" spc="100" dirty="0">
                <a:latin typeface="Arial" panose="020B0604020202020204" pitchFamily="34" charset="0"/>
                <a:cs typeface="Arial" panose="020B0604020202020204" pitchFamily="34" charset="0"/>
              </a:rPr>
              <a:t>The </a:t>
            </a:r>
            <a:r>
              <a:rPr sz="2000" spc="80" dirty="0">
                <a:latin typeface="Arial" panose="020B0604020202020204" pitchFamily="34" charset="0"/>
                <a:cs typeface="Arial" panose="020B0604020202020204" pitchFamily="34" charset="0"/>
              </a:rPr>
              <a:t>signature </a:t>
            </a:r>
            <a:r>
              <a:rPr sz="2000" spc="90" dirty="0">
                <a:latin typeface="Arial" panose="020B0604020202020204" pitchFamily="34" charset="0"/>
                <a:cs typeface="Arial" panose="020B0604020202020204" pitchFamily="34" charset="0"/>
              </a:rPr>
              <a:t>on </a:t>
            </a:r>
            <a:r>
              <a:rPr sz="2000" spc="100" dirty="0">
                <a:latin typeface="Arial" panose="020B0604020202020204" pitchFamily="34" charset="0"/>
                <a:cs typeface="Arial" panose="020B0604020202020204" pitchFamily="34" charset="0"/>
              </a:rPr>
              <a:t>the </a:t>
            </a:r>
            <a:r>
              <a:rPr sz="2000" spc="20" dirty="0">
                <a:latin typeface="Arial" panose="020B0604020202020204" pitchFamily="34" charset="0"/>
                <a:cs typeface="Arial" panose="020B0604020202020204" pitchFamily="34" charset="0"/>
              </a:rPr>
              <a:t>duly </a:t>
            </a:r>
            <a:r>
              <a:rPr sz="2000" spc="80" dirty="0">
                <a:latin typeface="Arial" panose="020B0604020202020204" pitchFamily="34" charset="0"/>
                <a:cs typeface="Arial" panose="020B0604020202020204" pitchFamily="34" charset="0"/>
              </a:rPr>
              <a:t>completed </a:t>
            </a:r>
            <a:r>
              <a:rPr sz="2000" spc="120" dirty="0">
                <a:latin typeface="Arial" panose="020B0604020202020204" pitchFamily="34" charset="0"/>
                <a:cs typeface="Arial" panose="020B0604020202020204" pitchFamily="34" charset="0"/>
              </a:rPr>
              <a:t>and </a:t>
            </a:r>
            <a:r>
              <a:rPr sz="2000" spc="95" dirty="0">
                <a:latin typeface="Arial" panose="020B0604020202020204" pitchFamily="34" charset="0"/>
                <a:cs typeface="Arial" panose="020B0604020202020204" pitchFamily="34" charset="0"/>
              </a:rPr>
              <a:t>signed </a:t>
            </a:r>
            <a:r>
              <a:rPr sz="2000" spc="70" dirty="0">
                <a:latin typeface="Arial" panose="020B0604020202020204" pitchFamily="34" charset="0"/>
                <a:cs typeface="Arial" panose="020B0604020202020204" pitchFamily="34" charset="0"/>
              </a:rPr>
              <a:t>Form </a:t>
            </a:r>
            <a:r>
              <a:rPr sz="2000" dirty="0">
                <a:latin typeface="Arial" panose="020B0604020202020204" pitchFamily="34" charset="0"/>
                <a:cs typeface="Arial" panose="020B0604020202020204" pitchFamily="34" charset="0"/>
              </a:rPr>
              <a:t>A1 </a:t>
            </a:r>
            <a:r>
              <a:rPr sz="2000" spc="55" dirty="0">
                <a:latin typeface="Arial" panose="020B0604020202020204" pitchFamily="34" charset="0"/>
                <a:cs typeface="Arial" panose="020B0604020202020204" pitchFamily="34" charset="0"/>
              </a:rPr>
              <a:t>shall </a:t>
            </a:r>
            <a:r>
              <a:rPr sz="2000" spc="140" dirty="0">
                <a:latin typeface="Arial" panose="020B0604020202020204" pitchFamily="34" charset="0"/>
                <a:cs typeface="Arial" panose="020B0604020202020204" pitchFamily="34" charset="0"/>
              </a:rPr>
              <a:t>be  </a:t>
            </a:r>
            <a:r>
              <a:rPr sz="2000" spc="95" dirty="0">
                <a:latin typeface="Arial" panose="020B0604020202020204" pitchFamily="34" charset="0"/>
                <a:cs typeface="Arial" panose="020B0604020202020204" pitchFamily="34" charset="0"/>
              </a:rPr>
              <a:t>considered </a:t>
            </a:r>
            <a:r>
              <a:rPr sz="2000" spc="35" dirty="0">
                <a:latin typeface="Arial" panose="020B0604020202020204" pitchFamily="34" charset="0"/>
                <a:cs typeface="Arial" panose="020B0604020202020204" pitchFamily="34" charset="0"/>
              </a:rPr>
              <a:t>proof </a:t>
            </a:r>
            <a:r>
              <a:rPr sz="2000" spc="70" dirty="0">
                <a:latin typeface="Arial" panose="020B0604020202020204" pitchFamily="34" charset="0"/>
                <a:cs typeface="Arial" panose="020B0604020202020204" pitchFamily="34" charset="0"/>
              </a:rPr>
              <a:t>that </a:t>
            </a:r>
            <a:r>
              <a:rPr sz="2000" spc="95" dirty="0">
                <a:latin typeface="Arial" panose="020B0604020202020204" pitchFamily="34" charset="0"/>
                <a:cs typeface="Arial" panose="020B0604020202020204" pitchFamily="34" charset="0"/>
              </a:rPr>
              <a:t>the tenderer </a:t>
            </a:r>
            <a:r>
              <a:rPr sz="2000" spc="80" dirty="0">
                <a:latin typeface="Arial" panose="020B0604020202020204" pitchFamily="34" charset="0"/>
                <a:cs typeface="Arial" panose="020B0604020202020204" pitchFamily="34" charset="0"/>
              </a:rPr>
              <a:t>read/viewed </a:t>
            </a:r>
            <a:r>
              <a:rPr sz="2000" spc="95" dirty="0">
                <a:latin typeface="Arial" panose="020B0604020202020204" pitchFamily="34" charset="0"/>
                <a:cs typeface="Arial" panose="020B0604020202020204" pitchFamily="34" charset="0"/>
              </a:rPr>
              <a:t>the </a:t>
            </a:r>
            <a:r>
              <a:rPr sz="2000" spc="50" dirty="0">
                <a:latin typeface="Arial" panose="020B0604020202020204" pitchFamily="34" charset="0"/>
                <a:cs typeface="Arial" panose="020B0604020202020204" pitchFamily="34" charset="0"/>
              </a:rPr>
              <a:t>whole </a:t>
            </a:r>
            <a:r>
              <a:rPr sz="2000" spc="20" dirty="0">
                <a:latin typeface="Arial" panose="020B0604020202020204" pitchFamily="34" charset="0"/>
                <a:cs typeface="Arial" panose="020B0604020202020204" pitchFamily="34" charset="0"/>
              </a:rPr>
              <a:t>clarification  briefing </a:t>
            </a:r>
            <a:r>
              <a:rPr sz="2000" spc="90" dirty="0">
                <a:latin typeface="Arial" panose="020B0604020202020204" pitchFamily="34" charset="0"/>
                <a:cs typeface="Arial" panose="020B0604020202020204" pitchFamily="34" charset="0"/>
              </a:rPr>
              <a:t>presentation </a:t>
            </a:r>
            <a:r>
              <a:rPr sz="2000" spc="40" dirty="0">
                <a:latin typeface="Arial" panose="020B0604020202020204" pitchFamily="34" charset="0"/>
                <a:cs typeface="Arial" panose="020B0604020202020204" pitchFamily="34" charset="0"/>
              </a:rPr>
              <a:t>clearly </a:t>
            </a:r>
            <a:r>
              <a:rPr sz="2000" spc="95" dirty="0">
                <a:latin typeface="Arial" panose="020B0604020202020204" pitchFamily="34" charset="0"/>
                <a:cs typeface="Arial" panose="020B0604020202020204" pitchFamily="34" charset="0"/>
              </a:rPr>
              <a:t>understood </a:t>
            </a:r>
            <a:r>
              <a:rPr sz="2000" spc="-10" dirty="0">
                <a:latin typeface="Arial" panose="020B0604020202020204" pitchFamily="34" charset="0"/>
                <a:cs typeface="Arial" panose="020B0604020202020204" pitchFamily="34" charset="0"/>
              </a:rPr>
              <a:t>all </a:t>
            </a:r>
            <a:r>
              <a:rPr sz="2000" spc="55" dirty="0">
                <a:latin typeface="Arial" panose="020B0604020202020204" pitchFamily="34" charset="0"/>
                <a:cs typeface="Arial" panose="020B0604020202020204" pitchFamily="34" charset="0"/>
              </a:rPr>
              <a:t>directives </a:t>
            </a:r>
            <a:r>
              <a:rPr sz="2000" spc="130" dirty="0">
                <a:latin typeface="Arial" panose="020B0604020202020204" pitchFamily="34" charset="0"/>
                <a:cs typeface="Arial" panose="020B0604020202020204" pitchFamily="34" charset="0"/>
              </a:rPr>
              <a:t>and </a:t>
            </a:r>
            <a:r>
              <a:rPr sz="2000" spc="20" dirty="0">
                <a:latin typeface="Arial" panose="020B0604020202020204" pitchFamily="34" charset="0"/>
                <a:cs typeface="Arial" panose="020B0604020202020204" pitchFamily="34" charset="0"/>
              </a:rPr>
              <a:t>clarification </a:t>
            </a:r>
            <a:r>
              <a:rPr sz="2000" spc="55" dirty="0">
                <a:latin typeface="Arial" panose="020B0604020202020204" pitchFamily="34" charset="0"/>
                <a:cs typeface="Arial" panose="020B0604020202020204" pitchFamily="34" charset="0"/>
              </a:rPr>
              <a:t>given  </a:t>
            </a:r>
            <a:r>
              <a:rPr sz="2000" spc="-5" dirty="0">
                <a:latin typeface="Arial" panose="020B0604020202020204" pitchFamily="34" charset="0"/>
                <a:cs typeface="Arial" panose="020B0604020202020204" pitchFamily="34" charset="0"/>
              </a:rPr>
              <a:t>in </a:t>
            </a:r>
            <a:r>
              <a:rPr sz="2000" spc="100" dirty="0">
                <a:latin typeface="Arial" panose="020B0604020202020204" pitchFamily="34" charset="0"/>
                <a:cs typeface="Arial" panose="020B0604020202020204" pitchFamily="34" charset="0"/>
              </a:rPr>
              <a:t>the </a:t>
            </a:r>
            <a:r>
              <a:rPr sz="2000" spc="15" dirty="0">
                <a:latin typeface="Arial" panose="020B0604020202020204" pitchFamily="34" charset="0"/>
                <a:cs typeface="Arial" panose="020B0604020202020204" pitchFamily="34" charset="0"/>
              </a:rPr>
              <a:t>clarification </a:t>
            </a:r>
            <a:r>
              <a:rPr sz="2000" spc="20" dirty="0">
                <a:latin typeface="Arial" panose="020B0604020202020204" pitchFamily="34" charset="0"/>
                <a:cs typeface="Arial" panose="020B0604020202020204" pitchFamily="34" charset="0"/>
              </a:rPr>
              <a:t>briefing</a:t>
            </a:r>
            <a:r>
              <a:rPr sz="2000" spc="105" dirty="0">
                <a:latin typeface="Arial" panose="020B0604020202020204" pitchFamily="34" charset="0"/>
                <a:cs typeface="Arial" panose="020B0604020202020204" pitchFamily="34" charset="0"/>
              </a:rPr>
              <a:t> </a:t>
            </a:r>
            <a:r>
              <a:rPr sz="2000" spc="80" dirty="0">
                <a:latin typeface="Arial" panose="020B0604020202020204" pitchFamily="34" charset="0"/>
                <a:cs typeface="Arial" panose="020B0604020202020204" pitchFamily="34" charset="0"/>
              </a:rPr>
              <a:t>presentation.</a:t>
            </a:r>
            <a:endParaRPr sz="2000" dirty="0">
              <a:latin typeface="Arial" panose="020B0604020202020204" pitchFamily="34" charset="0"/>
              <a:cs typeface="Arial" panose="020B0604020202020204" pitchFamily="34" charset="0"/>
            </a:endParaRPr>
          </a:p>
        </p:txBody>
      </p:sp>
      <p:sp>
        <p:nvSpPr>
          <p:cNvPr id="4" name="object 4"/>
          <p:cNvSpPr txBox="1"/>
          <p:nvPr/>
        </p:nvSpPr>
        <p:spPr>
          <a:xfrm>
            <a:off x="708147" y="6933555"/>
            <a:ext cx="102870" cy="194310"/>
          </a:xfrm>
          <a:prstGeom prst="rect">
            <a:avLst/>
          </a:prstGeom>
        </p:spPr>
        <p:txBody>
          <a:bodyPr vert="horz" wrap="square" lIns="0" tIns="0" rIns="0" bIns="0" rtlCol="0">
            <a:spAutoFit/>
          </a:bodyPr>
          <a:lstStyle/>
          <a:p>
            <a:pPr marL="12700">
              <a:lnSpc>
                <a:spcPts val="1410"/>
              </a:lnSpc>
            </a:pPr>
            <a:r>
              <a:rPr sz="1200" spc="5" dirty="0">
                <a:solidFill>
                  <a:srgbClr val="A5A5A5"/>
                </a:solidFill>
                <a:latin typeface="Times New Roman"/>
                <a:cs typeface="Times New Roman"/>
              </a:rPr>
              <a:t>7</a:t>
            </a:r>
            <a:endParaRPr sz="1200">
              <a:latin typeface="Times New Roman"/>
              <a:cs typeface="Times New Roman"/>
            </a:endParaRPr>
          </a:p>
        </p:txBody>
      </p:sp>
      <p:sp>
        <p:nvSpPr>
          <p:cNvPr id="3" name="object 3"/>
          <p:cNvSpPr txBox="1">
            <a:spLocks noGrp="1"/>
          </p:cNvSpPr>
          <p:nvPr>
            <p:ph type="title"/>
          </p:nvPr>
        </p:nvSpPr>
        <p:spPr>
          <a:xfrm>
            <a:off x="1752600" y="842287"/>
            <a:ext cx="8153400" cy="444352"/>
          </a:xfrm>
          <a:prstGeom prst="rect">
            <a:avLst/>
          </a:prstGeom>
        </p:spPr>
        <p:txBody>
          <a:bodyPr vert="horz" wrap="square" lIns="0" tIns="13335" rIns="0" bIns="0" rtlCol="0">
            <a:spAutoFit/>
          </a:bodyPr>
          <a:lstStyle/>
          <a:p>
            <a:pPr marL="12700">
              <a:lnSpc>
                <a:spcPct val="100000"/>
              </a:lnSpc>
              <a:spcBef>
                <a:spcPts val="105"/>
              </a:spcBef>
            </a:pPr>
            <a:r>
              <a:rPr sz="2800" b="1" spc="155" dirty="0">
                <a:solidFill>
                  <a:srgbClr val="000000"/>
                </a:solidFill>
                <a:latin typeface="Arial" panose="020B0604020202020204" pitchFamily="34" charset="0"/>
                <a:cs typeface="Arial" panose="020B0604020202020204" pitchFamily="34" charset="0"/>
              </a:rPr>
              <a:t>CLARIFICATION </a:t>
            </a:r>
            <a:r>
              <a:rPr sz="2800" b="1" spc="190" dirty="0">
                <a:solidFill>
                  <a:srgbClr val="000000"/>
                </a:solidFill>
                <a:latin typeface="Arial" panose="020B0604020202020204" pitchFamily="34" charset="0"/>
                <a:cs typeface="Arial" panose="020B0604020202020204" pitchFamily="34" charset="0"/>
              </a:rPr>
              <a:t>MEETING</a:t>
            </a:r>
            <a:r>
              <a:rPr sz="2800" b="1" spc="105" dirty="0">
                <a:solidFill>
                  <a:srgbClr val="000000"/>
                </a:solidFill>
                <a:latin typeface="Arial" panose="020B0604020202020204" pitchFamily="34" charset="0"/>
                <a:cs typeface="Arial" panose="020B0604020202020204" pitchFamily="34" charset="0"/>
              </a:rPr>
              <a:t> </a:t>
            </a:r>
            <a:r>
              <a:rPr sz="2800" b="1" spc="200" dirty="0">
                <a:solidFill>
                  <a:srgbClr val="000000"/>
                </a:solidFill>
                <a:latin typeface="Arial" panose="020B0604020202020204" pitchFamily="34" charset="0"/>
                <a:cs typeface="Arial" panose="020B0604020202020204" pitchFamily="34" charset="0"/>
              </a:rPr>
              <a:t>PRESENTATION</a:t>
            </a:r>
            <a:endParaRPr sz="2800"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1540" y="3391972"/>
            <a:ext cx="6480460" cy="874598"/>
          </a:xfrm>
          <a:prstGeom prst="rect">
            <a:avLst/>
          </a:prstGeom>
        </p:spPr>
        <p:txBody>
          <a:bodyPr vert="horz" wrap="square" lIns="0" tIns="12700" rIns="0" bIns="0" rtlCol="0">
            <a:spAutoFit/>
          </a:bodyPr>
          <a:lstStyle/>
          <a:p>
            <a:pPr marL="627063" marR="5080" indent="22225" algn="ctr">
              <a:lnSpc>
                <a:spcPct val="100000"/>
              </a:lnSpc>
              <a:spcBef>
                <a:spcPts val="100"/>
              </a:spcBef>
            </a:pPr>
            <a:r>
              <a:rPr sz="2800" b="1" dirty="0">
                <a:latin typeface="Arial" panose="020B0604020202020204" pitchFamily="34" charset="0"/>
                <a:cs typeface="Arial" panose="020B0604020202020204" pitchFamily="34" charset="0"/>
              </a:rPr>
              <a:t>COMPOSITION OF THE</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TENDER  DOCUMENT</a:t>
            </a:r>
          </a:p>
        </p:txBody>
      </p:sp>
      <p:sp>
        <p:nvSpPr>
          <p:cNvPr id="3" name="object 3"/>
          <p:cNvSpPr txBox="1"/>
          <p:nvPr/>
        </p:nvSpPr>
        <p:spPr>
          <a:xfrm>
            <a:off x="700556" y="6758218"/>
            <a:ext cx="102870" cy="194310"/>
          </a:xfrm>
          <a:prstGeom prst="rect">
            <a:avLst/>
          </a:prstGeom>
        </p:spPr>
        <p:txBody>
          <a:bodyPr vert="horz" wrap="square" lIns="0" tIns="0" rIns="0" bIns="0" rtlCol="0">
            <a:spAutoFit/>
          </a:bodyPr>
          <a:lstStyle/>
          <a:p>
            <a:pPr marL="12700">
              <a:lnSpc>
                <a:spcPts val="1410"/>
              </a:lnSpc>
            </a:pPr>
            <a:r>
              <a:rPr sz="1200" spc="5" dirty="0">
                <a:solidFill>
                  <a:srgbClr val="FFFFFF"/>
                </a:solidFill>
                <a:latin typeface="Times New Roman"/>
                <a:cs typeface="Times New Roman"/>
              </a:rPr>
              <a:t>8</a:t>
            </a:r>
            <a:endParaRPr sz="1200">
              <a:latin typeface="Times New Roman"/>
              <a:cs typeface="Times New Roman"/>
            </a:endParaRPr>
          </a:p>
        </p:txBody>
      </p:sp>
      <p:pic>
        <p:nvPicPr>
          <p:cNvPr id="5" name="Picture 4" descr="Logo, company name&#10;&#10;Description automatically generated">
            <a:extLst>
              <a:ext uri="{FF2B5EF4-FFF2-40B4-BE49-F238E27FC236}">
                <a16:creationId xmlns:a16="http://schemas.microsoft.com/office/drawing/2014/main" id="{870AD9F2-FF56-5F4F-141E-5F6B9F65B35D}"/>
              </a:ext>
            </a:extLst>
          </p:cNvPr>
          <p:cNvPicPr>
            <a:picLocks noChangeAspect="1"/>
          </p:cNvPicPr>
          <p:nvPr/>
        </p:nvPicPr>
        <p:blipFill rotWithShape="1">
          <a:blip r:embed="rId2">
            <a:extLst>
              <a:ext uri="{28A0092B-C50C-407E-A947-70E740481C1C}">
                <a14:useLocalDpi xmlns:a14="http://schemas.microsoft.com/office/drawing/2010/main" val="0"/>
              </a:ext>
            </a:extLst>
          </a:blip>
          <a:srcRect t="21286" b="12010"/>
          <a:stretch/>
        </p:blipFill>
        <p:spPr>
          <a:xfrm>
            <a:off x="914400" y="5907195"/>
            <a:ext cx="2270684" cy="8510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b8889f8-a55b-4295-a47b-da72a786f8cc" xsi:nil="true"/>
    <lcf76f155ced4ddcb4097134ff3c332f xmlns="656a03ec-fa83-46d9-bd83-d911acf4359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79F5413162E949B304F5A9CB047148" ma:contentTypeVersion="15" ma:contentTypeDescription="Create a new document." ma:contentTypeScope="" ma:versionID="1b8ff31d9432920e94d93e01799fd155">
  <xsd:schema xmlns:xsd="http://www.w3.org/2001/XMLSchema" xmlns:xs="http://www.w3.org/2001/XMLSchema" xmlns:p="http://schemas.microsoft.com/office/2006/metadata/properties" xmlns:ns2="656a03ec-fa83-46d9-bd83-d911acf4359a" xmlns:ns3="fb8889f8-a55b-4295-a47b-da72a786f8cc" targetNamespace="http://schemas.microsoft.com/office/2006/metadata/properties" ma:root="true" ma:fieldsID="ceca002abae16803ed0c61c6267e81d4" ns2:_="" ns3:_="">
    <xsd:import namespace="656a03ec-fa83-46d9-bd83-d911acf4359a"/>
    <xsd:import namespace="fb8889f8-a55b-4295-a47b-da72a786f8c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a03ec-fa83-46d9-bd83-d911acf435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c6a3598-77e4-45ef-bfc1-beae25693ada"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889f8-a55b-4295-a47b-da72a786f8c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880f2f4-b451-4898-b720-0d4097c5bc5b}" ma:internalName="TaxCatchAll" ma:showField="CatchAllData" ma:web="fb8889f8-a55b-4295-a47b-da72a786f8c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785933-F83A-4D83-9E62-2DD04033891B}">
  <ds:schemaRefs>
    <ds:schemaRef ds:uri="http://purl.org/dc/terms/"/>
    <ds:schemaRef ds:uri="http://www.w3.org/XML/1998/namespace"/>
    <ds:schemaRef ds:uri="http://purl.org/dc/dcmitype/"/>
    <ds:schemaRef ds:uri="http://schemas.microsoft.com/office/2006/documentManagement/types"/>
    <ds:schemaRef ds:uri="5fa83dae-9fd4-43ed-8879-44298374df0d"/>
    <ds:schemaRef ds:uri="http://schemas.microsoft.com/office/infopath/2007/PartnerControls"/>
    <ds:schemaRef ds:uri="http://purl.org/dc/elements/1.1/"/>
    <ds:schemaRef ds:uri="http://schemas.openxmlformats.org/package/2006/metadata/core-properties"/>
    <ds:schemaRef ds:uri="8be9a3fb-b93e-4dac-b77d-7156ea28e395"/>
    <ds:schemaRef ds:uri="http://schemas.microsoft.com/office/2006/metadata/properties"/>
    <ds:schemaRef ds:uri="202fe042-521c-4427-be00-84b20956b737"/>
    <ds:schemaRef ds:uri="ce144038-f02b-4c94-8007-219d4a59568c"/>
    <ds:schemaRef ds:uri="fb8889f8-a55b-4295-a47b-da72a786f8cc"/>
    <ds:schemaRef ds:uri="656a03ec-fa83-46d9-bd83-d911acf4359a"/>
    <ds:schemaRef ds:uri="698f3f2b-f096-48c2-8e61-631be59fffea"/>
    <ds:schemaRef ds:uri="54150060-7ba4-4097-bae1-f7b75896eed2"/>
  </ds:schemaRefs>
</ds:datastoreItem>
</file>

<file path=customXml/itemProps2.xml><?xml version="1.0" encoding="utf-8"?>
<ds:datastoreItem xmlns:ds="http://schemas.openxmlformats.org/officeDocument/2006/customXml" ds:itemID="{BC2DC10B-8BCD-446C-8B17-CA2989F46927}">
  <ds:schemaRefs>
    <ds:schemaRef ds:uri="http://schemas.microsoft.com/sharepoint/v3/contenttype/forms"/>
  </ds:schemaRefs>
</ds:datastoreItem>
</file>

<file path=customXml/itemProps3.xml><?xml version="1.0" encoding="utf-8"?>
<ds:datastoreItem xmlns:ds="http://schemas.openxmlformats.org/officeDocument/2006/customXml" ds:itemID="{91D9718A-A924-487E-A4BD-7B58BEEBC49E}"/>
</file>

<file path=docProps/app.xml><?xml version="1.0" encoding="utf-8"?>
<Properties xmlns="http://schemas.openxmlformats.org/officeDocument/2006/extended-properties" xmlns:vt="http://schemas.openxmlformats.org/officeDocument/2006/docPropsVTypes">
  <Template/>
  <TotalTime>10619</TotalTime>
  <Words>4785</Words>
  <Application>Microsoft Office PowerPoint</Application>
  <PresentationFormat>Custom</PresentationFormat>
  <Paragraphs>984</Paragraphs>
  <Slides>74</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4" baseType="lpstr">
      <vt:lpstr>Aptos</vt:lpstr>
      <vt:lpstr>Arial</vt:lpstr>
      <vt:lpstr>Arial Black</vt:lpstr>
      <vt:lpstr>Arial Rounded MT Bold</vt:lpstr>
      <vt:lpstr>Calibri</vt:lpstr>
      <vt:lpstr>Courier New</vt:lpstr>
      <vt:lpstr>Symbol</vt:lpstr>
      <vt:lpstr>Times New Roman</vt:lpstr>
      <vt:lpstr>Office Theme</vt:lpstr>
      <vt:lpstr>Document</vt:lpstr>
      <vt:lpstr>CLARIFICATION MEETING PRESENTATION :    SUB-CONTRACT TITLE: GEOTECHNICAL INVESTIGATIONS FOR THE CONCEPT AND PRELIMINARY DESIGN FOR THE REALIGNMENT OF NATIONAL ROUTE 3, SECTIONS 3 AND 4, FROM CHOTA MOTALA INTERCHANGE (KM 12.86) TO CEDARA (KM1.6)</vt:lpstr>
      <vt:lpstr>PowerPoint Presentation</vt:lpstr>
      <vt:lpstr>PowerPoint Presentation</vt:lpstr>
      <vt:lpstr>PowerPoint Presentation</vt:lpstr>
      <vt:lpstr>TENDER NOTICE AND INVITATION TO  TENDER</vt:lpstr>
      <vt:lpstr>PowerPoint Presentation</vt:lpstr>
      <vt:lpstr>PowerPoint Presentation</vt:lpstr>
      <vt:lpstr>CLARIFICATION MEETING PRESENTATION</vt:lpstr>
      <vt:lpstr>COMPOSITION OF THE TENDER  DOCUMENT</vt:lpstr>
      <vt:lpstr>PowerPoint Presentation</vt:lpstr>
      <vt:lpstr>TENDER IS MADE UP OF THE FOLLOWING DOCUMENTS :</vt:lpstr>
      <vt:lpstr>CONDITIONS OF TENDER</vt:lpstr>
      <vt:lpstr>T1.2 CONDITIONS OF TENDER</vt:lpstr>
      <vt:lpstr>SUBMISSION REQUIREMENTS</vt:lpstr>
      <vt:lpstr>SCHEDULE OF TENDER COMPLIANCE</vt:lpstr>
      <vt:lpstr>PART T2: RETURNABLE SCHEDULES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PROCESS </vt:lpstr>
      <vt:lpstr>PowerPoint Presentation</vt:lpstr>
      <vt:lpstr>PowerPoint Presentation</vt:lpstr>
      <vt:lpstr>4.1.1 B-BBEE REQUIREMENTS</vt:lpstr>
      <vt:lpstr>FINANCIAL EVALUATION</vt:lpstr>
      <vt:lpstr>FINANCIAL EVALUATION</vt:lpstr>
      <vt:lpstr>FINANCIAL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CLARIFICATION BRIEFING PRESENTATION_JUNE 2020  N.001-050-2019-1F (VT)  -  Read-Only</dc:title>
  <dc:creator>MapapuA</dc:creator>
  <cp:lastModifiedBy>Avinash Ramroop</cp:lastModifiedBy>
  <cp:revision>22</cp:revision>
  <dcterms:created xsi:type="dcterms:W3CDTF">2020-07-20T08:58:36Z</dcterms:created>
  <dcterms:modified xsi:type="dcterms:W3CDTF">2026-06-08T13:50:34Z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2020-06-26T00:00:00Z</vt:filetime>
  </property>
  <property fmtid="{D5CDD505-2E9C-101B-9397-08002B2CF9AE}" pid="3" name="LastSaved">
    <vt:filetime>2020-07-20T00:00:00Z</vt:filetime>
  </property>
  <property fmtid="{D5CDD505-2E9C-101B-9397-08002B2CF9AE}" pid="4" name="MediaServiceImageTags">
    <vt:lpwstr/>
  </property>
  <property fmtid="{D5CDD505-2E9C-101B-9397-08002B2CF9AE}" pid="5" name="ContentTypeId">
    <vt:lpwstr>0x010100D079F5413162E949B304F5A9CB047148</vt:lpwstr>
  </property>
</Properties>
</file>