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omments/modernComment_17F_79D2132.xml" ContentType="application/vnd.ms-powerpoint.comment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</p:sldMasterIdLst>
  <p:notesMasterIdLst>
    <p:notesMasterId r:id="rId16"/>
  </p:notesMasterIdLst>
  <p:sldIdLst>
    <p:sldId id="357" r:id="rId5"/>
    <p:sldId id="374" r:id="rId6"/>
    <p:sldId id="385" r:id="rId7"/>
    <p:sldId id="370" r:id="rId8"/>
    <p:sldId id="377" r:id="rId9"/>
    <p:sldId id="383" r:id="rId10"/>
    <p:sldId id="372" r:id="rId11"/>
    <p:sldId id="379" r:id="rId12"/>
    <p:sldId id="380" r:id="rId13"/>
    <p:sldId id="376" r:id="rId14"/>
    <p:sldId id="3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294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EB074-0DD4-0B01-0C3F-18D437575B7A}" name="Siyanda Ntebe" initials="SN" userId="S::Siyanda.Ntebe@airports.co.za::88ed2404-e5df-4a0e-b4b2-c5de7ad620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2F2"/>
    <a:srgbClr val="F5770F"/>
    <a:srgbClr val="FCD6B6"/>
    <a:srgbClr val="F8A15A"/>
    <a:srgbClr val="00C683"/>
    <a:srgbClr val="9BBB59"/>
    <a:srgbClr val="59B59E"/>
    <a:srgbClr val="E2F2FF"/>
    <a:srgbClr val="91C1DA"/>
    <a:srgbClr val="006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EE448-4C26-4B02-99EA-B4F6FE346EAC}" v="3" dt="2026-02-18T07:55:19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681"/>
  </p:normalViewPr>
  <p:slideViewPr>
    <p:cSldViewPr snapToGrid="0">
      <p:cViewPr varScale="1">
        <p:scale>
          <a:sx n="59" d="100"/>
          <a:sy n="59" d="100"/>
        </p:scale>
        <p:origin x="1144" y="52"/>
      </p:cViewPr>
      <p:guideLst>
        <p:guide pos="4294"/>
        <p:guide pos="483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omments/modernComment_17F_79D213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0A6B9A-106E-49EE-B136-86973BE6AAED}" authorId="{6C7EB074-0DD4-0B01-0C3F-18D437575B7A}" created="2025-12-04T12:01:56.96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7738162" sldId="383"/>
      <ac:spMk id="3" creationId="{490159A1-5387-5F0F-CF99-74A94B376938}"/>
    </ac:deMkLst>
    <p188:txBody>
      <a:bodyPr/>
      <a:lstStyle/>
      <a:p>
        <a:r>
          <a:rPr lang="en-ZA"/>
          <a:t>Please see if happy ? Chirp wood is cheaper however durability may be compromised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03765-EB50-0046-912A-C0C16A0CD43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E2C68-F233-DB47-859C-22D37E2E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E2C68-F233-DB47-859C-22D37E2E3B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9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2A8A93-EDEE-BE5F-5A9F-9A6A25BC5D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0731" cy="2794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4C9DA7-EE66-93A3-2B1B-54DF62447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6163" y="2642938"/>
            <a:ext cx="9144000" cy="2387600"/>
          </a:xfrm>
        </p:spPr>
        <p:txBody>
          <a:bodyPr rIns="0" anchor="b">
            <a:normAutofit/>
          </a:bodyPr>
          <a:lstStyle>
            <a:lvl1pPr algn="r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6A7C4-5AB5-74AA-24AF-3DE597885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4608905"/>
            <a:ext cx="5670526" cy="72338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DA31C2A-0D92-626F-7B2A-6902EBE9E1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338"/>
          <a:stretch>
            <a:fillRect/>
          </a:stretch>
        </p:blipFill>
        <p:spPr>
          <a:xfrm>
            <a:off x="1" y="1993612"/>
            <a:ext cx="12192000" cy="137631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BFD8320-F8FD-7A7A-C294-9F476039A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1858" y="5322013"/>
            <a:ext cx="2308305" cy="11024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4CE610-A1E7-F3F4-CDAB-5EB89AE41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0731" cy="279457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223B8BB-94C0-79BC-EBAC-4905B17AAE8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338"/>
          <a:stretch>
            <a:fillRect/>
          </a:stretch>
        </p:blipFill>
        <p:spPr>
          <a:xfrm>
            <a:off x="1" y="1993612"/>
            <a:ext cx="12192000" cy="137631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A2B1D31-5D2E-BB5C-A851-F671270304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1858" y="5322013"/>
            <a:ext cx="2308305" cy="11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4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1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3200" cy="4977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/>
        </p:nvSpPr>
        <p:spPr>
          <a:xfrm>
            <a:off x="-1" y="-12701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01550"/>
            <a:ext cx="8995664" cy="2533240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7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50DB4B-57C3-FE37-64CD-32CEBD408B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8120" y="3805033"/>
            <a:ext cx="348123" cy="348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D54B2-FBE2-B4B1-7575-AC1E8C70C4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3200" cy="49777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8C8B39-0D0C-69AF-E301-1D594003AA1E}"/>
              </a:ext>
            </a:extLst>
          </p:cNvPr>
          <p:cNvSpPr/>
          <p:nvPr userDrawn="1"/>
        </p:nvSpPr>
        <p:spPr>
          <a:xfrm>
            <a:off x="-1" y="-12701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8C26FEB-279C-B4E9-5323-8B0AE6EBD8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0211288-D309-03BD-116E-9A315ECB2290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124E64E-F7CA-EFE5-6677-AB72DDA5F0B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8120" y="3805033"/>
            <a:ext cx="348123" cy="3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4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3200" cy="4979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/>
        </p:nvSpPr>
        <p:spPr>
          <a:xfrm>
            <a:off x="0" y="-12701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20000"/>
            <a:ext cx="8995664" cy="2534682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8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0F2DFF9-6D91-8F5E-6D71-ED53CCC4E2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1968" y="3749247"/>
            <a:ext cx="461241" cy="271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C33E5B-6F96-E27A-F464-3283F9C944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3200" cy="49798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6B9AE5-7018-44C9-80F7-998FEECBF5EC}"/>
              </a:ext>
            </a:extLst>
          </p:cNvPr>
          <p:cNvSpPr/>
          <p:nvPr userDrawn="1"/>
        </p:nvSpPr>
        <p:spPr>
          <a:xfrm>
            <a:off x="0" y="-12701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8E2DFB3-79D1-D26F-1111-64771ECEC5F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8097917-B39F-DC10-D1EC-EFC1E2F06D40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559CD46-4D3A-9027-0FFE-3A9B7D1A31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1968" y="3749247"/>
            <a:ext cx="461241" cy="2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3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3200" cy="4979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/>
        </p:nvSpPr>
        <p:spPr>
          <a:xfrm>
            <a:off x="0" y="3912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07300"/>
            <a:ext cx="8995664" cy="2527490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9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F882F74-AAFF-8AC7-FBAA-8490B19B09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2658" y="3784344"/>
            <a:ext cx="337557" cy="355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BEB9B-658C-0E9A-54EF-F8C056922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3200" cy="49798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379DD48-5317-BC1F-CDFA-7495D67147F8}"/>
              </a:ext>
            </a:extLst>
          </p:cNvPr>
          <p:cNvSpPr/>
          <p:nvPr userDrawn="1"/>
        </p:nvSpPr>
        <p:spPr>
          <a:xfrm>
            <a:off x="0" y="3912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FFA8388-672A-DB8E-6287-CEB3D4A949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F664966-C1CF-C1F8-BBE7-010259D67AF4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96F8F86-CEC6-D415-AC48-8467C8138E6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2658" y="3784344"/>
            <a:ext cx="337557" cy="3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40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D777-F0C0-441F-C76A-8406BD37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D55DA-87BB-8FA4-974D-2F89EA210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B6003-D8BF-118A-A03F-672A636D6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C95A0-8924-AB34-775E-515A144E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5A30-07D2-E74E-91AC-6B8EFEDDDBA6}" type="datetime1">
              <a:rPr lang="en-ZA" smtClean="0"/>
              <a:t>2026/05/07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396FE-8494-DDB8-0BCC-041D55A9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7CBC4-5E72-5E79-FFC9-89133036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A491-8FD3-97B6-C504-4C27C21E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2B5F5-3C98-DFEC-7499-9D9DFFFD7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55A91-E76C-85FD-01DC-B535177EA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743AF-374F-0C98-F6EE-93C5ED2DC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ACE67-5B6D-EE8D-E7EF-64054D697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78EC0-60DA-29E8-7D15-5C8D5440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C4F9-08E3-274F-BE6C-5F8C50ADC31F}" type="datetime1">
              <a:rPr lang="en-ZA" smtClean="0"/>
              <a:t>2026/05/07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3DB8A-7A8C-BCD4-2BFD-AA893E15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1D375-AC61-E9A2-4655-9DC26959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4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EAF1-3E92-9406-58BD-5BD033D84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6B79E-5B74-D941-C20A-99639475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7A66-B7F2-9245-90FD-39F63F70A1B2}" type="datetime1">
              <a:rPr lang="en-ZA" smtClean="0"/>
              <a:t>2026/05/07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9F917-956C-49E3-FFDF-662B4A9D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C1923-D248-71F9-62DB-8FD5C767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29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68A95-4E95-D881-B6EA-6C90D0D7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11C9-B6CA-CE4F-BAD0-2C07663CD8E8}" type="datetime1">
              <a:rPr lang="en-ZA" smtClean="0"/>
              <a:t>2026/05/07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7E538-E9EA-EC0C-FB90-0CD87FAC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52A97-2171-DCE3-B17D-E6A2B75B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45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44D0-EE1A-BFD5-CA4F-962177A3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7DC5-B39C-D7BE-2769-C09355805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F82D5-39D0-97A3-500C-5463B3D64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6DE54-752A-409B-5E2A-87DA0F0F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F020-3BDD-684D-BCCF-84BF63086B75}" type="datetime1">
              <a:rPr lang="en-ZA" smtClean="0"/>
              <a:t>2026/05/07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8D197-1130-9586-917A-9E1BF960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9355A-9924-6946-1B11-38AA7E26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1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C4CC-9556-22AE-E8F2-274DC9C9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0E870-67D8-215A-699D-FB694884E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4EA24-1FA7-765B-CF6A-C6C72A99D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E2B6E-728B-C17E-C7C2-9F20FDD3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12B7-74FA-1443-AD4E-8DE39A132FA4}" type="datetime1">
              <a:rPr lang="en-ZA" smtClean="0"/>
              <a:t>2026/05/07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9E601-5140-F1FD-E4FD-744F5D75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6AE07-F28C-27F6-520F-65FD823D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95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3B5E-90B4-6C90-F9FA-5AA56882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9F513-A7DD-1178-E553-B2E9DD847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1C1A9-FA9A-8C20-D9CB-DA542E1A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33C1-7365-CD42-89DF-28D6CCD556D3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23B60-39E9-3EEF-9A16-38F23CFD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088A2-9DDF-8506-F8DD-7D3C57D3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5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0C1A80-EC83-29D6-197D-D0AAAB9CA340}"/>
              </a:ext>
            </a:extLst>
          </p:cNvPr>
          <p:cNvSpPr/>
          <p:nvPr/>
        </p:nvSpPr>
        <p:spPr>
          <a:xfrm>
            <a:off x="-3461" y="1452854"/>
            <a:ext cx="12192000" cy="5405145"/>
          </a:xfrm>
          <a:prstGeom prst="rect">
            <a:avLst/>
          </a:prstGeom>
          <a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7755" r="-774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4E6248-762F-FCF9-0F27-A3415EFAA72A}"/>
              </a:ext>
            </a:extLst>
          </p:cNvPr>
          <p:cNvSpPr/>
          <p:nvPr/>
        </p:nvSpPr>
        <p:spPr>
          <a:xfrm>
            <a:off x="3461" y="1452854"/>
            <a:ext cx="12192000" cy="5405146"/>
          </a:xfrm>
          <a:prstGeom prst="rect">
            <a:avLst/>
          </a:prstGeom>
          <a:gradFill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F075F-BE5A-14A5-A386-AB579A24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AD18D-0278-18FC-9C86-88693518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222A-C774-134F-AD34-CF6D6E828C74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978D8-10D2-2383-B478-070927C1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C66833-4985-BE3C-A982-EA79F1FF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7379" y="6260097"/>
            <a:ext cx="479426" cy="365125"/>
          </a:xfrm>
        </p:spPr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F813D7-0AED-3D72-AB39-88EA56A2C96D}"/>
              </a:ext>
            </a:extLst>
          </p:cNvPr>
          <p:cNvSpPr/>
          <p:nvPr/>
        </p:nvSpPr>
        <p:spPr>
          <a:xfrm>
            <a:off x="11451127" y="6194480"/>
            <a:ext cx="482600" cy="482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03E0B4-7F59-B99C-15FE-E6429F899D8C}"/>
              </a:ext>
            </a:extLst>
          </p:cNvPr>
          <p:cNvSpPr txBox="1">
            <a:spLocks/>
          </p:cNvSpPr>
          <p:nvPr/>
        </p:nvSpPr>
        <p:spPr>
          <a:xfrm>
            <a:off x="11451127" y="6253747"/>
            <a:ext cx="47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B1F88D-6704-914E-BD79-D4447938BD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8EF4BA-217D-0820-9EDB-1F6BB0290B46}"/>
              </a:ext>
            </a:extLst>
          </p:cNvPr>
          <p:cNvSpPr/>
          <p:nvPr userDrawn="1"/>
        </p:nvSpPr>
        <p:spPr>
          <a:xfrm>
            <a:off x="-3461" y="1452854"/>
            <a:ext cx="12192000" cy="5405145"/>
          </a:xfrm>
          <a:prstGeom prst="rect">
            <a:avLst/>
          </a:prstGeom>
          <a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7755" r="-774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FFF9A8-FCDA-71A9-5F35-5DBE0655D3A6}"/>
              </a:ext>
            </a:extLst>
          </p:cNvPr>
          <p:cNvSpPr/>
          <p:nvPr userDrawn="1"/>
        </p:nvSpPr>
        <p:spPr>
          <a:xfrm>
            <a:off x="3461" y="1452854"/>
            <a:ext cx="12192000" cy="5405146"/>
          </a:xfrm>
          <a:prstGeom prst="rect">
            <a:avLst/>
          </a:prstGeom>
          <a:gradFill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FA0880-9B8C-02B4-E788-D37E65CECA3F}"/>
              </a:ext>
            </a:extLst>
          </p:cNvPr>
          <p:cNvSpPr/>
          <p:nvPr userDrawn="1"/>
        </p:nvSpPr>
        <p:spPr>
          <a:xfrm>
            <a:off x="11451127" y="6194480"/>
            <a:ext cx="482600" cy="482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B35608-189E-4B7D-589B-09C4D2E908CF}"/>
              </a:ext>
            </a:extLst>
          </p:cNvPr>
          <p:cNvSpPr txBox="1">
            <a:spLocks/>
          </p:cNvSpPr>
          <p:nvPr userDrawn="1"/>
        </p:nvSpPr>
        <p:spPr>
          <a:xfrm>
            <a:off x="11451127" y="6253747"/>
            <a:ext cx="47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B1F88D-6704-914E-BD79-D4447938BD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4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AA12E-5271-7F22-4C55-DC2A3251D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5BD53-DFC8-29A4-AB4C-4A2F6B1AB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650B1-54B7-B548-0B0C-8B0093DA9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7E5E-E58D-0942-8B17-6888C6AC777F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256D3-8FCB-9CAB-9270-3EBE1BF3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11334-09A6-A68F-EF69-FA792552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93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E8A9E0-F7D4-DB6A-55EA-1D8188F7C4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0400" y="-1089300"/>
            <a:ext cx="12247455" cy="385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4C9DA7-EE66-93A3-2B1B-54DF62447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6163" y="2642938"/>
            <a:ext cx="9144000" cy="2387600"/>
          </a:xfrm>
        </p:spPr>
        <p:txBody>
          <a:bodyPr rIns="0" anchor="b">
            <a:normAutofit/>
          </a:bodyPr>
          <a:lstStyle>
            <a:lvl1pPr algn="r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6A7C4-5AB5-74AA-24AF-3DE597885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4608905"/>
            <a:ext cx="5670526" cy="72338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DA31C2A-0D92-626F-7B2A-6902EBE9E1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338"/>
          <a:stretch>
            <a:fillRect/>
          </a:stretch>
        </p:blipFill>
        <p:spPr>
          <a:xfrm>
            <a:off x="1" y="1993612"/>
            <a:ext cx="12192000" cy="137631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BFD8320-F8FD-7A7A-C294-9F476039A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1858" y="5322013"/>
            <a:ext cx="2308305" cy="11024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5B149F-9536-B792-B62D-41BAD7FA9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0400" y="-1089300"/>
            <a:ext cx="12247455" cy="3859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8022486-7C50-D228-DB23-E3BCA3C1917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338"/>
          <a:stretch>
            <a:fillRect/>
          </a:stretch>
        </p:blipFill>
        <p:spPr>
          <a:xfrm>
            <a:off x="1" y="1993612"/>
            <a:ext cx="12192000" cy="137631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483F868-8B5D-6259-7098-8CD21A92CC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1858" y="5322013"/>
            <a:ext cx="2308305" cy="11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66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1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0C1A80-EC83-29D6-197D-D0AAAB9CA340}"/>
              </a:ext>
            </a:extLst>
          </p:cNvPr>
          <p:cNvSpPr/>
          <p:nvPr userDrawn="1"/>
        </p:nvSpPr>
        <p:spPr>
          <a:xfrm>
            <a:off x="-3461" y="1452854"/>
            <a:ext cx="12192000" cy="5405145"/>
          </a:xfrm>
          <a:prstGeom prst="rect">
            <a:avLst/>
          </a:prstGeom>
          <a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7755" r="-774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4E6248-762F-FCF9-0F27-A3415EFAA72A}"/>
              </a:ext>
            </a:extLst>
          </p:cNvPr>
          <p:cNvSpPr/>
          <p:nvPr userDrawn="1"/>
        </p:nvSpPr>
        <p:spPr>
          <a:xfrm>
            <a:off x="3461" y="1452854"/>
            <a:ext cx="12192000" cy="5405146"/>
          </a:xfrm>
          <a:prstGeom prst="rect">
            <a:avLst/>
          </a:prstGeom>
          <a:gradFill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F075F-BE5A-14A5-A386-AB579A24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AD18D-0278-18FC-9C86-88693518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222A-C774-134F-AD34-CF6D6E828C74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978D8-10D2-2383-B478-070927C1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C66833-4985-BE3C-A982-EA79F1FF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7379" y="6260097"/>
            <a:ext cx="479426" cy="365125"/>
          </a:xfrm>
        </p:spPr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F813D7-0AED-3D72-AB39-88EA56A2C96D}"/>
              </a:ext>
            </a:extLst>
          </p:cNvPr>
          <p:cNvSpPr/>
          <p:nvPr userDrawn="1"/>
        </p:nvSpPr>
        <p:spPr>
          <a:xfrm>
            <a:off x="11451127" y="6194480"/>
            <a:ext cx="482600" cy="482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03E0B4-7F59-B99C-15FE-E6429F899D8C}"/>
              </a:ext>
            </a:extLst>
          </p:cNvPr>
          <p:cNvSpPr txBox="1">
            <a:spLocks/>
          </p:cNvSpPr>
          <p:nvPr userDrawn="1"/>
        </p:nvSpPr>
        <p:spPr>
          <a:xfrm>
            <a:off x="11451127" y="6253747"/>
            <a:ext cx="47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B1F88D-6704-914E-BD79-D4447938BD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85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730" cy="4972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 userDrawn="1"/>
        </p:nvSpPr>
        <p:spPr>
          <a:xfrm>
            <a:off x="-17284" y="0"/>
            <a:ext cx="12192000" cy="49720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07300"/>
            <a:ext cx="8995664" cy="2527490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D21D55F-5252-DFBA-85FB-660EE0D20B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3" t="-30793" r="-8822" b="-22774"/>
          <a:stretch>
            <a:fillRect/>
          </a:stretch>
        </p:blipFill>
        <p:spPr>
          <a:xfrm>
            <a:off x="4120436" y="3785871"/>
            <a:ext cx="585326" cy="41653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50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w of chairs in a room with windows&#10;&#10;AI-generated content may be incorrect.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8"/>
          <a:stretch>
            <a:fillRect/>
          </a:stretch>
        </p:blipFill>
        <p:spPr>
          <a:xfrm>
            <a:off x="0" y="0"/>
            <a:ext cx="12192000" cy="4972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 userDrawn="1"/>
        </p:nvSpPr>
        <p:spPr>
          <a:xfrm>
            <a:off x="0" y="0"/>
            <a:ext cx="12192000" cy="49720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07300"/>
            <a:ext cx="8995664" cy="2527490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D21D55F-5252-DFBA-85FB-660EE0D20B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4695" y="3776615"/>
            <a:ext cx="425256" cy="35438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17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>
            <a:fillRect/>
          </a:stretch>
        </p:blipFill>
        <p:spPr>
          <a:xfrm>
            <a:off x="0" y="0"/>
            <a:ext cx="12190730" cy="4972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 userDrawn="1"/>
        </p:nvSpPr>
        <p:spPr>
          <a:xfrm>
            <a:off x="-1270" y="0"/>
            <a:ext cx="12192000" cy="4972050"/>
          </a:xfrm>
          <a:prstGeom prst="rect">
            <a:avLst/>
          </a:prstGeom>
          <a:gradFill>
            <a:gsLst>
              <a:gs pos="27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20000"/>
            <a:ext cx="8995664" cy="2514790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2AADFEC-B40E-4AE7-C47A-F8048AF773B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1411" y="3706276"/>
            <a:ext cx="422275" cy="4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1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730" cy="4972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 userDrawn="1"/>
        </p:nvSpPr>
        <p:spPr>
          <a:xfrm>
            <a:off x="0" y="6351"/>
            <a:ext cx="12192000" cy="4972050"/>
          </a:xfrm>
          <a:prstGeom prst="rect">
            <a:avLst/>
          </a:prstGeom>
          <a:gradFill>
            <a:gsLst>
              <a:gs pos="24000">
                <a:srgbClr val="006A83">
                  <a:alpha val="85000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07300"/>
            <a:ext cx="8995664" cy="2527490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B05FDBC-0330-001C-C333-8B9C243273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2161" y="3781897"/>
            <a:ext cx="398552" cy="3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24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623" cy="4972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 userDrawn="1"/>
        </p:nvSpPr>
        <p:spPr>
          <a:xfrm>
            <a:off x="0" y="0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672748"/>
            <a:ext cx="8995664" cy="2562042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0022C98-574B-3E5F-1EE6-D0BD8A224B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5062" y="3714736"/>
            <a:ext cx="412750" cy="5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8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3200" cy="49775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 userDrawn="1"/>
        </p:nvSpPr>
        <p:spPr>
          <a:xfrm>
            <a:off x="-1" y="-12701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01826"/>
            <a:ext cx="8995664" cy="2532964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6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09C44A4-C2AE-2541-E503-BEBAF0ECF6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142" y="3780515"/>
            <a:ext cx="402590" cy="4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56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3200" cy="4977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 userDrawn="1"/>
        </p:nvSpPr>
        <p:spPr>
          <a:xfrm>
            <a:off x="-1" y="-12701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01550"/>
            <a:ext cx="8995664" cy="2533240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7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50DB4B-57C3-FE37-64CD-32CEBD408B1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8120" y="3805033"/>
            <a:ext cx="348123" cy="3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7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075F-BE5A-14A5-A386-AB579A242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8696-D215-6E25-2507-E8D8BEC5E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AD18D-0278-18FC-9C86-88693518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222A-C774-134F-AD34-CF6D6E828C74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978D8-10D2-2383-B478-070927C1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914D-CF85-0AC5-9E05-578FD9CB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54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3200" cy="4979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 userDrawn="1"/>
        </p:nvSpPr>
        <p:spPr>
          <a:xfrm>
            <a:off x="0" y="-12701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20000"/>
            <a:ext cx="8995664" cy="2534682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8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0F2DFF9-6D91-8F5E-6D71-ED53CCC4E2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1968" y="3749247"/>
            <a:ext cx="461241" cy="2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6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3200" cy="4979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 userDrawn="1"/>
        </p:nvSpPr>
        <p:spPr>
          <a:xfrm>
            <a:off x="0" y="3912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07300"/>
            <a:ext cx="8995664" cy="2527490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9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F882F74-AAFF-8AC7-FBAA-8490B19B09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2658" y="3784344"/>
            <a:ext cx="337557" cy="3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7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730" cy="4972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/>
        </p:nvSpPr>
        <p:spPr>
          <a:xfrm>
            <a:off x="-17284" y="0"/>
            <a:ext cx="12192000" cy="49720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07300"/>
            <a:ext cx="8995664" cy="2527490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D21D55F-5252-DFBA-85FB-660EE0D20B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3" t="-30793" r="-8822" b="-22774"/>
          <a:stretch>
            <a:fillRect/>
          </a:stretch>
        </p:blipFill>
        <p:spPr>
          <a:xfrm>
            <a:off x="4120436" y="3785871"/>
            <a:ext cx="585326" cy="41653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0D1E3-9717-68ED-CF91-B7EB8CD4A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730" cy="4972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46993C-2E1C-DB3E-AE11-FA930A5466B1}"/>
              </a:ext>
            </a:extLst>
          </p:cNvPr>
          <p:cNvSpPr/>
          <p:nvPr userDrawn="1"/>
        </p:nvSpPr>
        <p:spPr>
          <a:xfrm>
            <a:off x="-17284" y="0"/>
            <a:ext cx="12192000" cy="49720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285B629-8D3E-82F3-D18A-77AB7ECB95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63AB27A-E0C3-57FA-11CC-D6DEF1650BA1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AE2FEB9-6148-D40F-9182-4154A6AC6D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3" t="-30793" r="-8822" b="-22774"/>
          <a:stretch>
            <a:fillRect/>
          </a:stretch>
        </p:blipFill>
        <p:spPr>
          <a:xfrm>
            <a:off x="4120436" y="3785871"/>
            <a:ext cx="585326" cy="41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w of chairs in a room with windows&#10;&#10;AI-generated content may be incorrect.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8"/>
          <a:stretch>
            <a:fillRect/>
          </a:stretch>
        </p:blipFill>
        <p:spPr>
          <a:xfrm>
            <a:off x="0" y="0"/>
            <a:ext cx="12192000" cy="4972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/>
        </p:nvSpPr>
        <p:spPr>
          <a:xfrm>
            <a:off x="0" y="0"/>
            <a:ext cx="12192000" cy="49720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07300"/>
            <a:ext cx="8995664" cy="2527490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D21D55F-5252-DFBA-85FB-660EE0D20B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4695" y="3776615"/>
            <a:ext cx="425256" cy="35438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pic>
        <p:nvPicPr>
          <p:cNvPr id="7" name="Picture 6" descr="A row of chairs in a room with windows&#10;&#10;AI-generated content may be incorrect.">
            <a:extLst>
              <a:ext uri="{FF2B5EF4-FFF2-40B4-BE49-F238E27FC236}">
                <a16:creationId xmlns:a16="http://schemas.microsoft.com/office/drawing/2014/main" id="{4E564295-2BB4-4B60-A1E3-E2D44BEB9A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8"/>
          <a:stretch>
            <a:fillRect/>
          </a:stretch>
        </p:blipFill>
        <p:spPr>
          <a:xfrm>
            <a:off x="0" y="0"/>
            <a:ext cx="12192000" cy="4972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F5A332-A6FB-39C5-6472-9D1F7486D863}"/>
              </a:ext>
            </a:extLst>
          </p:cNvPr>
          <p:cNvSpPr/>
          <p:nvPr userDrawn="1"/>
        </p:nvSpPr>
        <p:spPr>
          <a:xfrm>
            <a:off x="0" y="0"/>
            <a:ext cx="12192000" cy="49720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14E8120-296A-8FCD-9C00-EAD2D84C25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A15FCE0-994B-9A1C-12AC-299B4F632B20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D2A39F2-2C26-35F2-C413-EF6C3540E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4695" y="3776615"/>
            <a:ext cx="425256" cy="3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4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>
            <a:fillRect/>
          </a:stretch>
        </p:blipFill>
        <p:spPr>
          <a:xfrm>
            <a:off x="0" y="0"/>
            <a:ext cx="12190730" cy="4972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/>
        </p:nvSpPr>
        <p:spPr>
          <a:xfrm>
            <a:off x="-1270" y="0"/>
            <a:ext cx="12192000" cy="4972050"/>
          </a:xfrm>
          <a:prstGeom prst="rect">
            <a:avLst/>
          </a:prstGeom>
          <a:gradFill>
            <a:gsLst>
              <a:gs pos="27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20000"/>
            <a:ext cx="8995664" cy="2514790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2AADFEC-B40E-4AE7-C47A-F8048AF773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1411" y="3706276"/>
            <a:ext cx="422275" cy="447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A34DD7-7610-C08D-E5E6-712ECF0AB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>
            <a:fillRect/>
          </a:stretch>
        </p:blipFill>
        <p:spPr>
          <a:xfrm>
            <a:off x="0" y="0"/>
            <a:ext cx="12190730" cy="49720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06A7C-8262-74F2-9870-872461B1D585}"/>
              </a:ext>
            </a:extLst>
          </p:cNvPr>
          <p:cNvSpPr/>
          <p:nvPr userDrawn="1"/>
        </p:nvSpPr>
        <p:spPr>
          <a:xfrm>
            <a:off x="-1270" y="0"/>
            <a:ext cx="12192000" cy="4972050"/>
          </a:xfrm>
          <a:prstGeom prst="rect">
            <a:avLst/>
          </a:prstGeom>
          <a:gradFill>
            <a:gsLst>
              <a:gs pos="27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91D0306-DA23-76B4-B94F-EBFFB8A4564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50E83FD-9A50-F1AF-08D6-269A1BD3A764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A2C07DA-D618-CE94-4692-85703CB318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1411" y="3706276"/>
            <a:ext cx="422275" cy="4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730" cy="4972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/>
        </p:nvSpPr>
        <p:spPr>
          <a:xfrm>
            <a:off x="0" y="6351"/>
            <a:ext cx="12192000" cy="4972050"/>
          </a:xfrm>
          <a:prstGeom prst="rect">
            <a:avLst/>
          </a:prstGeom>
          <a:gradFill>
            <a:gsLst>
              <a:gs pos="24000">
                <a:srgbClr val="006A83">
                  <a:alpha val="85000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07300"/>
            <a:ext cx="8995664" cy="2527490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B05FDBC-0330-001C-C333-8B9C243273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2161" y="3781897"/>
            <a:ext cx="398552" cy="398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D2AA1B-D7D1-1A3A-EDB1-1BF942385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730" cy="4972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31707A-7D4A-8811-D90E-E0293BA57FA3}"/>
              </a:ext>
            </a:extLst>
          </p:cNvPr>
          <p:cNvSpPr/>
          <p:nvPr userDrawn="1"/>
        </p:nvSpPr>
        <p:spPr>
          <a:xfrm>
            <a:off x="0" y="6351"/>
            <a:ext cx="12192000" cy="4972050"/>
          </a:xfrm>
          <a:prstGeom prst="rect">
            <a:avLst/>
          </a:prstGeom>
          <a:gradFill>
            <a:gsLst>
              <a:gs pos="24000">
                <a:srgbClr val="006A83">
                  <a:alpha val="85000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A8E2E78-3BE5-5736-416C-9E804782C9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DF0C4C3-1811-F8B7-6CC6-37C50F69DBC0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A4254F7-1EB9-5DDF-8343-5E8150A769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2161" y="3781897"/>
            <a:ext cx="398552" cy="3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623" cy="4972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/>
        </p:nvSpPr>
        <p:spPr>
          <a:xfrm>
            <a:off x="0" y="0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672748"/>
            <a:ext cx="8995664" cy="2562042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0022C98-574B-3E5F-1EE6-D0BD8A224B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5062" y="3714736"/>
            <a:ext cx="412750" cy="534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23B19-50EB-8222-2841-5A2F36C29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623" cy="49720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D25200-62A9-6286-2608-B6E285456736}"/>
              </a:ext>
            </a:extLst>
          </p:cNvPr>
          <p:cNvSpPr/>
          <p:nvPr userDrawn="1"/>
        </p:nvSpPr>
        <p:spPr>
          <a:xfrm>
            <a:off x="0" y="0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2B01382-6EE1-B5EF-D77F-D5AD9493A4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5BCEC34-AB96-0DA6-F91D-BD5A2F8DFF68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08C8162-55DC-AFC4-BAE5-C8CAF2FC628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5062" y="3714736"/>
            <a:ext cx="412750" cy="5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5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0F72C-6367-6473-1554-422B9D10DF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3200" cy="49775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19FFB-8D8C-A5B4-64B7-C484AA9E5A52}"/>
              </a:ext>
            </a:extLst>
          </p:cNvPr>
          <p:cNvSpPr/>
          <p:nvPr/>
        </p:nvSpPr>
        <p:spPr>
          <a:xfrm>
            <a:off x="-1" y="-12701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C376-08E4-5947-F374-4C0DFB69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10" y="2946400"/>
            <a:ext cx="8952090" cy="553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348D-92B6-C02B-520E-B46C9291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7F4-B37C-C64E-B6AA-51DB5047F21D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74E4-528E-CAC7-BC4A-DAB99E0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AECFE-8527-D5BD-FDB8-3922E3F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2675-5294-384D-FF87-9792C0B4DB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3726A-C4E0-78AC-919C-BC09A07E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6336" y="701826"/>
            <a:ext cx="8995664" cy="2532964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HERE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EFAA14-6C1A-0656-1B62-17474E278EAE}"/>
              </a:ext>
            </a:extLst>
          </p:cNvPr>
          <p:cNvSpPr/>
          <p:nvPr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92EEE-977C-5AF6-233B-92E3E857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001" y="720000"/>
            <a:ext cx="2170755" cy="25147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6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09C44A4-C2AE-2541-E503-BEBAF0ECF6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142" y="3780515"/>
            <a:ext cx="402590" cy="402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60A6D7-55C9-8FA6-A8F2-AC8BB7C6F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3200" cy="49775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5571F8-14A9-4912-A7B4-1D2B0D8EA104}"/>
              </a:ext>
            </a:extLst>
          </p:cNvPr>
          <p:cNvSpPr/>
          <p:nvPr userDrawn="1"/>
        </p:nvSpPr>
        <p:spPr>
          <a:xfrm>
            <a:off x="-1" y="-12701"/>
            <a:ext cx="12192000" cy="4972050"/>
          </a:xfrm>
          <a:prstGeom prst="rect">
            <a:avLst/>
          </a:prstGeom>
          <a:gradFill>
            <a:gsLst>
              <a:gs pos="31000">
                <a:srgbClr val="006A83">
                  <a:alpha val="84281"/>
                </a:srgbClr>
              </a:gs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7002EF-8964-6C08-90AA-CA49775D0E0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9824" y="3530252"/>
            <a:ext cx="5239766" cy="2813397"/>
          </a:xfrm>
          <a:prstGeom prst="rect">
            <a:avLst/>
          </a:prstGeom>
          <a:effectLst>
            <a:glow rad="95881">
              <a:schemeClr val="accent1">
                <a:satMod val="175000"/>
                <a:alpha val="30744"/>
              </a:schemeClr>
            </a:glo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876414E-FB19-2957-9CD1-6192D9655729}"/>
              </a:ext>
            </a:extLst>
          </p:cNvPr>
          <p:cNvSpPr/>
          <p:nvPr userDrawn="1"/>
        </p:nvSpPr>
        <p:spPr>
          <a:xfrm>
            <a:off x="4077112" y="3667485"/>
            <a:ext cx="628650" cy="628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BEC2B34-1F39-24C8-C802-3D4048C92B5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142" y="3780515"/>
            <a:ext cx="402590" cy="4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9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ECFE1EF-FB3F-EE5B-802F-5B7F655709A1}"/>
              </a:ext>
            </a:extLst>
          </p:cNvPr>
          <p:cNvSpPr/>
          <p:nvPr/>
        </p:nvSpPr>
        <p:spPr>
          <a:xfrm>
            <a:off x="11447379" y="6200830"/>
            <a:ext cx="482600" cy="482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D59531-418D-4D1B-6C85-012188F5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111096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5A8F9-7FFD-7752-2911-D3A4BADD6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9" y="1571625"/>
            <a:ext cx="11096679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D6337-B34B-8B3A-9315-7248407B8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04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771687-0951-0449-8A74-2ABEC995AEE5}" type="datetime1">
              <a:rPr lang="en-ZA" smtClean="0"/>
              <a:t>2026/05/07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1A5C7-A3AA-5598-03D0-A3FF34AEB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9A0C8-1CB2-B1EC-4E2F-54669EE9B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379" y="6260097"/>
            <a:ext cx="479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B1F88D-6704-914E-BD79-D4447938BD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CB256EE-D51C-8022-7AF7-2D6B334E83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57506" r="20420"/>
          <a:stretch>
            <a:fillRect/>
          </a:stretch>
        </p:blipFill>
        <p:spPr>
          <a:xfrm>
            <a:off x="10519611" y="672015"/>
            <a:ext cx="1672389" cy="9321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501CA26-7F9E-9D97-0FFF-D1E50C8BDF2C}"/>
              </a:ext>
            </a:extLst>
          </p:cNvPr>
          <p:cNvSpPr/>
          <p:nvPr userDrawn="1"/>
        </p:nvSpPr>
        <p:spPr>
          <a:xfrm>
            <a:off x="11447379" y="6200830"/>
            <a:ext cx="482600" cy="482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B59B15-9A85-32D0-9410-B6282C5460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57506" r="20420"/>
          <a:stretch>
            <a:fillRect/>
          </a:stretch>
        </p:blipFill>
        <p:spPr>
          <a:xfrm>
            <a:off x="10519611" y="672015"/>
            <a:ext cx="1672389" cy="9321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035661-6AD1-CCE2-3DE6-FD697531D87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83263" y="63500"/>
            <a:ext cx="6540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ZA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CB677C-FA69-F574-5F42-5FC38C31746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503025" y="6642100"/>
            <a:ext cx="6540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ZA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092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650" r:id="rId22"/>
    <p:sldLayoutId id="2147483651" r:id="rId23"/>
    <p:sldLayoutId id="2147483660" r:id="rId24"/>
    <p:sldLayoutId id="2147483661" r:id="rId25"/>
    <p:sldLayoutId id="2147483662" r:id="rId26"/>
    <p:sldLayoutId id="2147483663" r:id="rId27"/>
    <p:sldLayoutId id="2147483664" r:id="rId28"/>
    <p:sldLayoutId id="2147483665" r:id="rId29"/>
    <p:sldLayoutId id="2147483666" r:id="rId30"/>
    <p:sldLayoutId id="2147483667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microsoft.com/office/2018/10/relationships/comments" Target="../comments/modernComment_17F_79D213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83F06-B72E-A2D1-81AD-2497A16AC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EAA1D-07D1-A4DF-9654-DFDFB4EC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latin typeface="Aptos Narrow" panose="020B0004020202020204" pitchFamily="34" charset="0"/>
              </a:rPr>
              <a:t>Office furniture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53872-8622-7B29-03BF-E30C5B4C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FBCA1-8587-89BC-20D6-E60B7178F7B5}"/>
              </a:ext>
            </a:extLst>
          </p:cNvPr>
          <p:cNvSpPr txBox="1"/>
          <p:nvPr/>
        </p:nvSpPr>
        <p:spPr>
          <a:xfrm>
            <a:off x="540000" y="1774371"/>
            <a:ext cx="10907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sz="1200" b="0" i="0" u="none" strike="noStrike" baseline="0" dirty="0">
                <a:latin typeface="+mj-lt"/>
              </a:rPr>
              <a:t>This document was produced to describe the proposed design elements and create a pallet for</a:t>
            </a:r>
          </a:p>
          <a:p>
            <a:pPr algn="l"/>
            <a:r>
              <a:rPr lang="en-ZA" sz="1200" b="0" i="0" u="none" strike="noStrike" baseline="0" dirty="0">
                <a:latin typeface="+mj-lt"/>
              </a:rPr>
              <a:t>each function. As a standardised pallet to ensure that a uniform precedent can be set across the</a:t>
            </a:r>
          </a:p>
          <a:p>
            <a:pPr algn="l"/>
            <a:r>
              <a:rPr lang="en-ZA" sz="1200" b="0" i="0" u="none" strike="noStrike" baseline="0" dirty="0">
                <a:latin typeface="+mj-lt"/>
              </a:rPr>
              <a:t>ACSA hierarchy, with a standardised approach to all new and refurbished offices projects.</a:t>
            </a:r>
            <a:endParaRPr lang="en-ZA" sz="1200" b="1" i="0" u="none" strike="noStrike" baseline="0" dirty="0">
              <a:latin typeface="+mj-lt"/>
            </a:endParaRPr>
          </a:p>
          <a:p>
            <a:pPr algn="l"/>
            <a:r>
              <a:rPr lang="en-ZA" sz="1200" b="0" i="0" u="none" strike="noStrike" baseline="0" dirty="0">
                <a:latin typeface="+mj-lt"/>
              </a:rPr>
              <a:t>Bidders are encouraged to use the Government Gazette (Vol. 483, September, No.27985) on norms and standards for office space planning  These norms and standards are considered to be a good measure for internal space planning, providing sufficient space for the full range of office types and its associated accommodations.</a:t>
            </a:r>
            <a:endParaRPr lang="en-ZA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0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1BAB-AACB-3D27-DF9B-14D23646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Staff rest room chairs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684EC-3576-D051-AE00-C3B70216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5D2ADB-60ED-69E3-8494-439AD3F29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400" y="2259226"/>
            <a:ext cx="2921150" cy="30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2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916EA-DD4C-F5E3-948B-6BD85BBD6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575F-66DE-E07D-81F8-69F312FD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Electrical Appliances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CAA2C-926D-28A3-7C10-FE12DEC7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8B66D-C443-7A9F-F4C3-8B5C21212C5D}"/>
              </a:ext>
            </a:extLst>
          </p:cNvPr>
          <p:cNvSpPr txBox="1"/>
          <p:nvPr/>
        </p:nvSpPr>
        <p:spPr>
          <a:xfrm>
            <a:off x="540000" y="1436914"/>
            <a:ext cx="109073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Commercial microwave  - Heavy-duty commercial microwaves (about 2000 - 3000+ watts)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Fridges 500 - 560L  with water dispenser ;  Energy Rating: A - Dimensions - Height:190.1 (CM), Width:91.2 (CM), Length:65.4(CM)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Bar Fridge (90L), Capacity: 90 Liters, Dimensions: H 850mm x W 480mm x D 450mm, LED illumination, Integrated handle, Reversible door, Adjustable levelling feet, Sealed crisper, Icebox, 2 shelves, 3 door 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Four plate electrical stoves with oven. Must have a hob ,With 10 year guarantee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4 -Slice Sandwich Press ,2000 W. Floating hinge power and ready indicator lights, Non-stick plates. Auto thermostat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Industrial washing machine ,Capacity | 20KG, Designed Life | 30'000 Cycle , Extraction | 450 G, Pocket Valve | Standard, Dimensions | 95x97x141 cm, Weight | 354KG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Water boilers for all kitchen areas, Including any required plumbing and electrical connection complete. Litres: 5</a:t>
            </a:r>
            <a:r>
              <a:rPr lang="en-ZA"/>
              <a:t>, all </a:t>
            </a:r>
            <a:r>
              <a:rPr lang="en-ZA" dirty="0"/>
              <a:t>mounted, Stainless steel or white epoxy casing, Instant boiling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785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DCC8-0E59-C4EA-A40B-566B6ABF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Boardroom &amp; Office desk chairs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389DDB-3951-A776-1CE4-53E3DD480B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6069" y="1997766"/>
            <a:ext cx="3930852" cy="400705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7AFDE-FB74-7B46-8C6E-D804D2188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4029" y="1828799"/>
            <a:ext cx="6879771" cy="4348163"/>
          </a:xfrm>
        </p:spPr>
        <p:txBody>
          <a:bodyPr/>
          <a:lstStyle/>
          <a:p>
            <a:r>
              <a:rPr lang="en-ZA" dirty="0"/>
              <a:t>Office Desk chair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3A380-0FCB-C999-F006-6FA1C7B2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B7B14D-6F52-14C4-BA84-1A2DBEBAF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122" y="2100052"/>
            <a:ext cx="3873699" cy="40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4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97AA8-74ED-8113-BD7E-A2B83C76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Boardroom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DBB98-5AA3-284F-CE3C-B86DECF59F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Power Dock for Admin  Boardroom table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F605CC-01F0-25DD-7F8C-459A5CB168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0602" y="2473335"/>
            <a:ext cx="5181600" cy="28817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AC96F-9101-8E3A-795B-F24CB437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4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459A-C8F7-3248-7BFE-2299BC5F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Tiles for kitchen/pause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009A4-5308-1346-8B4C-E25403DD3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87686" cy="4351338"/>
          </a:xfrm>
        </p:spPr>
        <p:txBody>
          <a:bodyPr>
            <a:normAutofit/>
          </a:bodyPr>
          <a:lstStyle/>
          <a:p>
            <a:r>
              <a:rPr lang="en-ZA" dirty="0"/>
              <a:t>Kitchens and kitchenettes in pause areas will be finished in tile for a more hygienic and practical implementation.</a:t>
            </a:r>
          </a:p>
          <a:p>
            <a:r>
              <a:rPr lang="en-ZA" dirty="0"/>
              <a:t>Pause areas can have a more playful design approach for seating areas. This will distinguish area types from one another. Specific floor finishes selection will be done to avoid finished floor level variances where possible</a:t>
            </a:r>
          </a:p>
          <a:p>
            <a:endParaRPr lang="en-ZA" dirty="0"/>
          </a:p>
          <a:p>
            <a:r>
              <a:rPr lang="en-ZA" dirty="0"/>
              <a:t>Tiles must be suitable for a high traffic area.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6A0B3-38A1-6D95-2D36-686CB494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DAB79BD-CCE7-5052-E0B9-C2E4CC413E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5779" y="2916285"/>
            <a:ext cx="5181600" cy="17530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257D26-933B-2D6C-67C1-79579FC80476}"/>
              </a:ext>
            </a:extLst>
          </p:cNvPr>
          <p:cNvSpPr txBox="1"/>
          <p:nvPr/>
        </p:nvSpPr>
        <p:spPr>
          <a:xfrm>
            <a:off x="6291943" y="2492829"/>
            <a:ext cx="329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Tile specification</a:t>
            </a:r>
          </a:p>
        </p:txBody>
      </p:sp>
    </p:spTree>
    <p:extLst>
      <p:ext uri="{BB962C8B-B14F-4D97-AF65-F5344CB8AC3E}">
        <p14:creationId xmlns:p14="http://schemas.microsoft.com/office/powerpoint/2010/main" val="393777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99536-76FB-35CC-CD36-D4AA13D8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11109600" cy="1325563"/>
          </a:xfrm>
        </p:spPr>
        <p:txBody>
          <a:bodyPr anchor="b">
            <a:normAutofit/>
          </a:bodyPr>
          <a:lstStyle/>
          <a:p>
            <a:r>
              <a:rPr lang="en-ZA" dirty="0"/>
              <a:t>Wall tiles/Splash back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7497AE-D7CA-08B0-8D7A-F61B8B4E4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" b="15672"/>
          <a:stretch>
            <a:fillRect/>
          </a:stretch>
        </p:blipFill>
        <p:spPr>
          <a:xfrm>
            <a:off x="4443821" y="3102429"/>
            <a:ext cx="7192857" cy="2820533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C715E-D249-E158-5B35-546B3C7D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7379" y="6260097"/>
            <a:ext cx="4794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B1F88D-6704-914E-BD79-D4447938BD7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BF0613-FFF1-1BC6-F89B-4FC3CFBA0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30" t="11661" r="20377" b="29365"/>
          <a:stretch>
            <a:fillRect/>
          </a:stretch>
        </p:blipFill>
        <p:spPr>
          <a:xfrm>
            <a:off x="1338943" y="2360961"/>
            <a:ext cx="2597402" cy="25376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7775BC-A075-B6AF-7F48-93C64387C09F}"/>
              </a:ext>
            </a:extLst>
          </p:cNvPr>
          <p:cNvSpPr txBox="1"/>
          <p:nvPr/>
        </p:nvSpPr>
        <p:spPr>
          <a:xfrm>
            <a:off x="740229" y="5617029"/>
            <a:ext cx="319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Proposed colours Grey /Aria green/white/ light grey</a:t>
            </a:r>
          </a:p>
        </p:txBody>
      </p:sp>
    </p:spTree>
    <p:extLst>
      <p:ext uri="{BB962C8B-B14F-4D97-AF65-F5344CB8AC3E}">
        <p14:creationId xmlns:p14="http://schemas.microsoft.com/office/powerpoint/2010/main" val="43315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6CBD-C7B2-9B4D-1F83-40BF9379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Kitchen top &amp; wood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159A1-5387-5F0F-CF99-74A94B3769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/>
              <a:t>laminate countertops</a:t>
            </a:r>
          </a:p>
          <a:p>
            <a:r>
              <a:rPr lang="en-ZA" dirty="0">
                <a:highlight>
                  <a:srgbClr val="F1F2F2"/>
                </a:highlight>
              </a:rPr>
              <a:t>Cedar/Pine Wood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148C61-81DF-869D-4D57-FB311D4906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7887" y="1640179"/>
            <a:ext cx="4256313" cy="46199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8CA4E-9315-8D4E-F0E3-6876CB96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81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D657C-88E3-FEC5-A7B5-C84291442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Open plan offices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D757F6C-F545-4D07-5127-8B810D7680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06" b="1006"/>
          <a:stretch/>
        </p:blipFill>
        <p:spPr>
          <a:xfrm>
            <a:off x="6511519" y="1948542"/>
            <a:ext cx="5175573" cy="408667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09281-5842-3E06-F397-AD08E4229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32314"/>
            <a:ext cx="4973183" cy="3136674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1EC7A-FDAC-2673-E787-B3131D30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A93A70-4C11-DD07-F452-D60E72679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26" y="2814481"/>
            <a:ext cx="4788146" cy="30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3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911D-3D9A-4DCE-9823-EFFB8440B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Storage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D607C01-7FE2-5E1D-B37B-452E6F1929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277" r="4277"/>
          <a:stretch/>
        </p:blipFill>
        <p:spPr>
          <a:xfrm>
            <a:off x="729342" y="2787797"/>
            <a:ext cx="3768045" cy="29752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65E57-0199-9328-F6D6-FC80D4FCA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ZA" dirty="0"/>
              <a:t>ROLLER DOOR CREDENZAS</a:t>
            </a:r>
          </a:p>
          <a:p>
            <a:r>
              <a:rPr lang="en-ZA" dirty="0"/>
              <a:t>Cabinets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2AB93-BB3D-676A-17C2-E30C1D1F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A94AF1-5D41-EF3B-A0BB-B943C5042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617" y="1426028"/>
            <a:ext cx="4930543" cy="45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1C7B-C283-9736-A782-C2F61C36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Office furniture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A3FFF7-BCFC-6814-5026-F49BEC7289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686" y="2847335"/>
            <a:ext cx="3600030" cy="225806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208A34-224A-7715-9254-2BEA2D6C32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32257" y="1411812"/>
            <a:ext cx="3906644" cy="28710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E0300-AB49-ED67-4020-71E8D6B0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F88D-6704-914E-BD79-D4447938BD74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196132-781D-B44D-5101-DBD234185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7" y="4341080"/>
            <a:ext cx="3987904" cy="2210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40B67-D0AE-20F4-3910-17D4E2CBEA17}"/>
              </a:ext>
            </a:extLst>
          </p:cNvPr>
          <p:cNvSpPr txBox="1"/>
          <p:nvPr/>
        </p:nvSpPr>
        <p:spPr>
          <a:xfrm>
            <a:off x="8020162" y="2362200"/>
            <a:ext cx="274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Technicians Desks</a:t>
            </a:r>
          </a:p>
        </p:txBody>
      </p:sp>
    </p:spTree>
    <p:extLst>
      <p:ext uri="{BB962C8B-B14F-4D97-AF65-F5344CB8AC3E}">
        <p14:creationId xmlns:p14="http://schemas.microsoft.com/office/powerpoint/2010/main" val="4281841652"/>
      </p:ext>
    </p:extLst>
  </p:cSld>
  <p:clrMapOvr>
    <a:masterClrMapping/>
  </p:clrMapOvr>
</p:sld>
</file>

<file path=ppt/theme/theme1.xml><?xml version="1.0" encoding="utf-8"?>
<a:theme xmlns:a="http://schemas.openxmlformats.org/drawingml/2006/main" name="ACSA">
  <a:themeElements>
    <a:clrScheme name="Custom 3">
      <a:dk1>
        <a:srgbClr val="000000"/>
      </a:dk1>
      <a:lt1>
        <a:srgbClr val="FFFFFF"/>
      </a:lt1>
      <a:dk2>
        <a:srgbClr val="006A83"/>
      </a:dk2>
      <a:lt2>
        <a:srgbClr val="E8E8E8"/>
      </a:lt2>
      <a:accent1>
        <a:srgbClr val="006880"/>
      </a:accent1>
      <a:accent2>
        <a:srgbClr val="F58221"/>
      </a:accent2>
      <a:accent3>
        <a:srgbClr val="06AAD3"/>
      </a:accent3>
      <a:accent4>
        <a:srgbClr val="FDAF17"/>
      </a:accent4>
      <a:accent5>
        <a:srgbClr val="59B59E"/>
      </a:accent5>
      <a:accent6>
        <a:srgbClr val="A7A9AC"/>
      </a:accent6>
      <a:hlink>
        <a:srgbClr val="006983"/>
      </a:hlink>
      <a:folHlink>
        <a:srgbClr val="F4821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SA" id="{7A1ACB5C-7B19-3740-997C-E390D74BC30A}" vid="{3E3FBC67-146C-DE4A-AA91-AE58B90BE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69692190DEB46AE09E6B160629FED" ma:contentTypeVersion="17" ma:contentTypeDescription="Create a new document." ma:contentTypeScope="" ma:versionID="b07f29b18de6893526282a42d03df3ed">
  <xsd:schema xmlns:xsd="http://www.w3.org/2001/XMLSchema" xmlns:xs="http://www.w3.org/2001/XMLSchema" xmlns:p="http://schemas.microsoft.com/office/2006/metadata/properties" xmlns:ns3="2bec0659-9fcc-4b86-bbcd-bd440343f4e6" xmlns:ns4="ffd8e430-940f-4412-b6ac-288319775b59" targetNamespace="http://schemas.microsoft.com/office/2006/metadata/properties" ma:root="true" ma:fieldsID="0ea97a7b97b1638f5986eeeca5cc8129" ns3:_="" ns4:_="">
    <xsd:import namespace="2bec0659-9fcc-4b86-bbcd-bd440343f4e6"/>
    <xsd:import namespace="ffd8e430-940f-4412-b6ac-288319775b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c0659-9fcc-4b86-bbcd-bd440343f4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8e430-940f-4412-b6ac-288319775b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bec0659-9fcc-4b86-bbcd-bd440343f4e6" xsi:nil="true"/>
  </documentManagement>
</p:properties>
</file>

<file path=customXml/itemProps1.xml><?xml version="1.0" encoding="utf-8"?>
<ds:datastoreItem xmlns:ds="http://schemas.openxmlformats.org/officeDocument/2006/customXml" ds:itemID="{C8626070-7541-43CE-8D27-64A3BB317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ec0659-9fcc-4b86-bbcd-bd440343f4e6"/>
    <ds:schemaRef ds:uri="ffd8e430-940f-4412-b6ac-288319775b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505E72-DBFA-4F4A-83BF-0BA57461C1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C01DE4-CFA6-43B1-BACD-9B608D7792A1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ffd8e430-940f-4412-b6ac-288319775b59"/>
    <ds:schemaRef ds:uri="http://schemas.openxmlformats.org/package/2006/metadata/core-properties"/>
    <ds:schemaRef ds:uri="2bec0659-9fcc-4b86-bbcd-bd440343f4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5219</TotalTime>
  <Words>448</Words>
  <Application>Microsoft Office PowerPoint</Application>
  <PresentationFormat>Widescreen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Narrow</vt:lpstr>
      <vt:lpstr>Arial</vt:lpstr>
      <vt:lpstr>Calibri</vt:lpstr>
      <vt:lpstr>ACSA</vt:lpstr>
      <vt:lpstr>Office furniture  </vt:lpstr>
      <vt:lpstr>Boardroom &amp; Office desk chairs</vt:lpstr>
      <vt:lpstr>Boardroom</vt:lpstr>
      <vt:lpstr>Tiles for kitchen/pause area</vt:lpstr>
      <vt:lpstr>Wall tiles/Splash back</vt:lpstr>
      <vt:lpstr>Kitchen top &amp; wood</vt:lpstr>
      <vt:lpstr>Open plan offices</vt:lpstr>
      <vt:lpstr>Storage</vt:lpstr>
      <vt:lpstr>Office furniture</vt:lpstr>
      <vt:lpstr>Staff rest room chairs</vt:lpstr>
      <vt:lpstr>Electrical Appliances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Esther Prehn</dc:creator>
  <cp:lastModifiedBy>Zamokuhle Dlamini</cp:lastModifiedBy>
  <cp:revision>67</cp:revision>
  <dcterms:created xsi:type="dcterms:W3CDTF">2025-08-13T08:58:44Z</dcterms:created>
  <dcterms:modified xsi:type="dcterms:W3CDTF">2026-05-07T11:54:58Z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1864d1-c16a-45ad-949f-bdea3b8c9e66_Enabled">
    <vt:lpwstr>true</vt:lpwstr>
  </property>
  <property fmtid="{D5CDD505-2E9C-101B-9397-08002B2CF9AE}" pid="3" name="MSIP_Label_a11864d1-c16a-45ad-949f-bdea3b8c9e66_SetDate">
    <vt:lpwstr>2025-08-24T09:13:08Z</vt:lpwstr>
  </property>
  <property fmtid="{D5CDD505-2E9C-101B-9397-08002B2CF9AE}" pid="4" name="MSIP_Label_a11864d1-c16a-45ad-949f-bdea3b8c9e66_Method">
    <vt:lpwstr>Standard</vt:lpwstr>
  </property>
  <property fmtid="{D5CDD505-2E9C-101B-9397-08002B2CF9AE}" pid="5" name="MSIP_Label_a11864d1-c16a-45ad-949f-bdea3b8c9e66_Name">
    <vt:lpwstr>Confidential</vt:lpwstr>
  </property>
  <property fmtid="{D5CDD505-2E9C-101B-9397-08002B2CF9AE}" pid="6" name="MSIP_Label_a11864d1-c16a-45ad-949f-bdea3b8c9e66_SiteId">
    <vt:lpwstr>fb62d46e-e86e-4673-ba82-b27b61d8202b</vt:lpwstr>
  </property>
  <property fmtid="{D5CDD505-2E9C-101B-9397-08002B2CF9AE}" pid="7" name="MSIP_Label_a11864d1-c16a-45ad-949f-bdea3b8c9e66_ActionId">
    <vt:lpwstr>dcf9bbdf-fd83-443f-8862-0dd6224d61f7</vt:lpwstr>
  </property>
  <property fmtid="{D5CDD505-2E9C-101B-9397-08002B2CF9AE}" pid="8" name="MSIP_Label_a11864d1-c16a-45ad-949f-bdea3b8c9e66_ContentBits">
    <vt:lpwstr>3</vt:lpwstr>
  </property>
  <property fmtid="{D5CDD505-2E9C-101B-9397-08002B2CF9AE}" pid="9" name="MSIP_Label_a11864d1-c16a-45ad-949f-bdea3b8c9e66_Tag">
    <vt:lpwstr>10, 3, 0, 1</vt:lpwstr>
  </property>
  <property fmtid="{D5CDD505-2E9C-101B-9397-08002B2CF9AE}" pid="10" name="ClassificationContentMarkingFooterLocations">
    <vt:lpwstr>ACSA:14</vt:lpwstr>
  </property>
  <property fmtid="{D5CDD505-2E9C-101B-9397-08002B2CF9AE}" pid="11" name="ClassificationContentMarkingFooterText">
    <vt:lpwstr>Confidential</vt:lpwstr>
  </property>
  <property fmtid="{D5CDD505-2E9C-101B-9397-08002B2CF9AE}" pid="12" name="ClassificationContentMarkingHeaderLocations">
    <vt:lpwstr>ACSA:11</vt:lpwstr>
  </property>
  <property fmtid="{D5CDD505-2E9C-101B-9397-08002B2CF9AE}" pid="13" name="ClassificationContentMarkingHeaderText">
    <vt:lpwstr>Confidential</vt:lpwstr>
  </property>
  <property fmtid="{D5CDD505-2E9C-101B-9397-08002B2CF9AE}" pid="14" name="ContentTypeId">
    <vt:lpwstr>0x010100B4A69692190DEB46AE09E6B160629FED</vt:lpwstr>
  </property>
</Properties>
</file>