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5"/>
  </p:sldMasterIdLst>
  <p:notesMasterIdLst>
    <p:notesMasterId r:id="rId22"/>
  </p:notesMasterIdLst>
  <p:sldIdLst>
    <p:sldId id="2050" r:id="rId6"/>
    <p:sldId id="322" r:id="rId7"/>
    <p:sldId id="342" r:id="rId8"/>
    <p:sldId id="344" r:id="rId9"/>
    <p:sldId id="1811" r:id="rId10"/>
    <p:sldId id="1812" r:id="rId11"/>
    <p:sldId id="2145709517" r:id="rId12"/>
    <p:sldId id="2145709511" r:id="rId13"/>
    <p:sldId id="1631" r:id="rId14"/>
    <p:sldId id="2145709518" r:id="rId15"/>
    <p:sldId id="390" r:id="rId16"/>
    <p:sldId id="2145709521" r:id="rId17"/>
    <p:sldId id="2145709522" r:id="rId18"/>
    <p:sldId id="2145709523" r:id="rId19"/>
    <p:sldId id="2145709524"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9875" autoAdjust="0"/>
  </p:normalViewPr>
  <p:slideViewPr>
    <p:cSldViewPr snapToGrid="0">
      <p:cViewPr varScale="1">
        <p:scale>
          <a:sx n="57" d="100"/>
          <a:sy n="57" d="100"/>
        </p:scale>
        <p:origin x="103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9822B-E948-458E-ADE4-9EF797D08F61}" type="datetimeFigureOut">
              <a:rPr lang="en-ZA" smtClean="0"/>
              <a:t>2026/04/09</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02CBD-F92D-4139-90F1-11816927E036}" type="slidenum">
              <a:rPr lang="en-ZA" smtClean="0"/>
              <a:t>‹#›</a:t>
            </a:fld>
            <a:endParaRPr lang="en-ZA" dirty="0"/>
          </a:p>
        </p:txBody>
      </p:sp>
    </p:spTree>
    <p:extLst>
      <p:ext uri="{BB962C8B-B14F-4D97-AF65-F5344CB8AC3E}">
        <p14:creationId xmlns:p14="http://schemas.microsoft.com/office/powerpoint/2010/main" val="84814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602CBD-F92D-4139-90F1-11816927E036}" type="slidenum">
              <a:rPr lang="en-ZA" smtClean="0"/>
              <a:t>1</a:t>
            </a:fld>
            <a:endParaRPr lang="en-ZA" dirty="0"/>
          </a:p>
        </p:txBody>
      </p:sp>
    </p:spTree>
    <p:extLst>
      <p:ext uri="{BB962C8B-B14F-4D97-AF65-F5344CB8AC3E}">
        <p14:creationId xmlns:p14="http://schemas.microsoft.com/office/powerpoint/2010/main" val="390813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8B91682-3632-6F6F-585B-0BC60F408313}"/>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7E3FA7C8-407C-3A1F-CD62-28585F2631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
        <p:nvSpPr>
          <p:cNvPr id="4" name="Slide Number Placeholder 3">
            <a:extLst>
              <a:ext uri="{FF2B5EF4-FFF2-40B4-BE49-F238E27FC236}">
                <a16:creationId xmlns:a16="http://schemas.microsoft.com/office/drawing/2014/main" id="{5F4CF524-D793-A8A1-31B7-3E7038829699}"/>
              </a:ext>
            </a:extLst>
          </p:cNvPr>
          <p:cNvSpPr>
            <a:spLocks noGrp="1"/>
          </p:cNvSpPr>
          <p:nvPr>
            <p:ph type="sldNum" sz="quarter" idx="5"/>
          </p:nvPr>
        </p:nvSpPr>
        <p:spPr/>
        <p:txBody>
          <a:bodyPr/>
          <a:lstStyle/>
          <a:p>
            <a:pPr eaLnBrk="1" fontAlgn="auto" hangingPunct="1">
              <a:spcBef>
                <a:spcPts val="0"/>
              </a:spcBef>
              <a:spcAft>
                <a:spcPts val="0"/>
              </a:spcAft>
              <a:defRPr/>
            </a:pPr>
            <a:fld id="{341C0F4A-D50E-4184-A0CA-225FD941B589}" type="slidenum">
              <a:rPr lang="en-GB" smtClean="0">
                <a:solidFill>
                  <a:prstClr val="black"/>
                </a:solidFill>
                <a:latin typeface="Calibri" panose="020F0502020204030204"/>
                <a:cs typeface="+mn-cs"/>
              </a:rPr>
              <a:pPr eaLnBrk="1" fontAlgn="auto" hangingPunct="1">
                <a:spcBef>
                  <a:spcPts val="0"/>
                </a:spcBef>
                <a:spcAft>
                  <a:spcPts val="0"/>
                </a:spcAft>
                <a:defRPr/>
              </a:pPr>
              <a:t>3</a:t>
            </a:fld>
            <a:endParaRPr lang="en-GB" dirty="0">
              <a:solidFill>
                <a:prstClr val="black"/>
              </a:solidFill>
              <a:latin typeface="Calibri"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602CBD-F92D-4139-90F1-11816927E036}" type="slidenum">
              <a:rPr lang="en-ZA" smtClean="0"/>
              <a:t>8</a:t>
            </a:fld>
            <a:endParaRPr lang="en-ZA" dirty="0"/>
          </a:p>
        </p:txBody>
      </p:sp>
    </p:spTree>
    <p:extLst>
      <p:ext uri="{BB962C8B-B14F-4D97-AF65-F5344CB8AC3E}">
        <p14:creationId xmlns:p14="http://schemas.microsoft.com/office/powerpoint/2010/main" val="31168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601CDC4-0E36-3F43-64BB-B31D469E97FB}"/>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9B44A556-9496-2694-9870-159D035361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
        <p:nvSpPr>
          <p:cNvPr id="16388" name="Slide Number Placeholder 3">
            <a:extLst>
              <a:ext uri="{FF2B5EF4-FFF2-40B4-BE49-F238E27FC236}">
                <a16:creationId xmlns:a16="http://schemas.microsoft.com/office/drawing/2014/main" id="{F6FA5EA5-B024-FE37-F7BE-00B0316B827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8FD572D-6554-45BE-877A-BAB1B0551CB8}" type="slidenum">
              <a:rPr lang="en-ZA" altLang="en-US" smtClean="0">
                <a:latin typeface="Arial" panose="020B0604020202020204" pitchFamily="34" charset="0"/>
              </a:rPr>
              <a:pPr/>
              <a:t>9</a:t>
            </a:fld>
            <a:endParaRPr lang="en-ZA"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AF2AC-DF8C-88C4-7186-BB858633A9A2}"/>
            </a:ext>
          </a:extLst>
        </p:cNvPr>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D624746-EFBE-E7B4-5A50-621800A28F6C}"/>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360242DC-CECD-42D0-A035-1C71260594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
        <p:nvSpPr>
          <p:cNvPr id="16388" name="Slide Number Placeholder 3">
            <a:extLst>
              <a:ext uri="{FF2B5EF4-FFF2-40B4-BE49-F238E27FC236}">
                <a16:creationId xmlns:a16="http://schemas.microsoft.com/office/drawing/2014/main" id="{00F66059-81AF-5A0E-DEF2-7E349A064A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8FD572D-6554-45BE-877A-BAB1B0551CB8}" type="slidenum">
              <a:rPr lang="en-ZA" altLang="en-US" smtClean="0">
                <a:latin typeface="Arial" panose="020B0604020202020204" pitchFamily="34" charset="0"/>
              </a:rPr>
              <a:pPr/>
              <a:t>12</a:t>
            </a:fld>
            <a:endParaRPr lang="en-ZA" altLang="en-US">
              <a:latin typeface="Arial" panose="020B0604020202020204" pitchFamily="34" charset="0"/>
            </a:endParaRPr>
          </a:p>
        </p:txBody>
      </p:sp>
    </p:spTree>
    <p:extLst>
      <p:ext uri="{BB962C8B-B14F-4D97-AF65-F5344CB8AC3E}">
        <p14:creationId xmlns:p14="http://schemas.microsoft.com/office/powerpoint/2010/main" val="242384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6584E-AB50-6212-EFC6-D40E74A78881}"/>
            </a:ext>
          </a:extLst>
        </p:cNvPr>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2F213F0-9B44-9960-974F-2BC26E21894D}"/>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1B2483AF-B181-EF7F-B085-01881F4DF5F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
        <p:nvSpPr>
          <p:cNvPr id="16388" name="Slide Number Placeholder 3">
            <a:extLst>
              <a:ext uri="{FF2B5EF4-FFF2-40B4-BE49-F238E27FC236}">
                <a16:creationId xmlns:a16="http://schemas.microsoft.com/office/drawing/2014/main" id="{1646C5B9-84AC-50C5-6429-7A07321D54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8FD572D-6554-45BE-877A-BAB1B0551CB8}" type="slidenum">
              <a:rPr lang="en-ZA" altLang="en-US" smtClean="0">
                <a:latin typeface="Arial" panose="020B0604020202020204" pitchFamily="34" charset="0"/>
              </a:rPr>
              <a:pPr/>
              <a:t>13</a:t>
            </a:fld>
            <a:endParaRPr lang="en-ZA" altLang="en-US">
              <a:latin typeface="Arial" panose="020B0604020202020204" pitchFamily="34" charset="0"/>
            </a:endParaRPr>
          </a:p>
        </p:txBody>
      </p:sp>
    </p:spTree>
    <p:extLst>
      <p:ext uri="{BB962C8B-B14F-4D97-AF65-F5344CB8AC3E}">
        <p14:creationId xmlns:p14="http://schemas.microsoft.com/office/powerpoint/2010/main" val="419565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96A89-8D80-5CEE-AD0E-4F87515947E2}"/>
            </a:ext>
          </a:extLst>
        </p:cNvPr>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EA620F4-99CD-29BA-BCB1-86E4477DC514}"/>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D5F871A-DB92-A94E-EEE9-7B5DB9D380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
        <p:nvSpPr>
          <p:cNvPr id="16388" name="Slide Number Placeholder 3">
            <a:extLst>
              <a:ext uri="{FF2B5EF4-FFF2-40B4-BE49-F238E27FC236}">
                <a16:creationId xmlns:a16="http://schemas.microsoft.com/office/drawing/2014/main" id="{CD15C304-5B17-85BA-20D8-5C5EBAE020B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8FD572D-6554-45BE-877A-BAB1B0551CB8}" type="slidenum">
              <a:rPr lang="en-ZA" altLang="en-US" smtClean="0">
                <a:latin typeface="Arial" panose="020B0604020202020204" pitchFamily="34" charset="0"/>
              </a:rPr>
              <a:pPr/>
              <a:t>14</a:t>
            </a:fld>
            <a:endParaRPr lang="en-ZA" altLang="en-US">
              <a:latin typeface="Arial" panose="020B0604020202020204" pitchFamily="34" charset="0"/>
            </a:endParaRPr>
          </a:p>
        </p:txBody>
      </p:sp>
    </p:spTree>
    <p:extLst>
      <p:ext uri="{BB962C8B-B14F-4D97-AF65-F5344CB8AC3E}">
        <p14:creationId xmlns:p14="http://schemas.microsoft.com/office/powerpoint/2010/main" val="343899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DAF89-DA19-D8D5-072C-0813F256009B}"/>
            </a:ext>
          </a:extLst>
        </p:cNvPr>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28DD008-31F6-26CD-15ED-2BFBB9C2EEA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37B6FA2D-29B0-8808-2AF0-2FEE27535D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
        <p:nvSpPr>
          <p:cNvPr id="16388" name="Slide Number Placeholder 3">
            <a:extLst>
              <a:ext uri="{FF2B5EF4-FFF2-40B4-BE49-F238E27FC236}">
                <a16:creationId xmlns:a16="http://schemas.microsoft.com/office/drawing/2014/main" id="{095B53A3-DFEA-C61E-F1A1-8A1D48C3FE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8FD572D-6554-45BE-877A-BAB1B0551CB8}" type="slidenum">
              <a:rPr lang="en-ZA" altLang="en-US" smtClean="0">
                <a:latin typeface="Arial" panose="020B0604020202020204" pitchFamily="34" charset="0"/>
              </a:rPr>
              <a:pPr/>
              <a:t>15</a:t>
            </a:fld>
            <a:endParaRPr lang="en-ZA" altLang="en-US">
              <a:latin typeface="Arial" panose="020B0604020202020204" pitchFamily="34" charset="0"/>
            </a:endParaRPr>
          </a:p>
        </p:txBody>
      </p:sp>
    </p:spTree>
    <p:extLst>
      <p:ext uri="{BB962C8B-B14F-4D97-AF65-F5344CB8AC3E}">
        <p14:creationId xmlns:p14="http://schemas.microsoft.com/office/powerpoint/2010/main" val="3574173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jpg"/><Relationship Id="rId5" Type="http://schemas.openxmlformats.org/officeDocument/2006/relationships/image" Target="../media/image6.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2960201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1" name="object 8">
            <a:extLst>
              <a:ext uri="{FF2B5EF4-FFF2-40B4-BE49-F238E27FC236}">
                <a16:creationId xmlns:a16="http://schemas.microsoft.com/office/drawing/2014/main" id="{EDA1C25F-7D43-4095-A0B8-45700D5B151C}"/>
              </a:ext>
            </a:extLst>
          </p:cNvPr>
          <p:cNvSpPr/>
          <p:nvPr userDrawn="1"/>
        </p:nvSpPr>
        <p:spPr>
          <a:xfrm>
            <a:off x="8499929" y="4854262"/>
            <a:ext cx="3250324" cy="16944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3329183" cy="3902732"/>
          </a:xfrm>
          <a:prstGeom prst="rect">
            <a:avLst/>
          </a:prstGeom>
        </p:spPr>
        <p:txBody>
          <a:bodyPr/>
          <a:lstStyle>
            <a:lvl1pPr marL="7521" marR="361381" indent="-189904" algn="l">
              <a:lnSpc>
                <a:spcPct val="165300"/>
              </a:lnSpc>
              <a:spcBef>
                <a:spcPts val="56"/>
              </a:spcBef>
              <a:buNone/>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dirty="0">
                <a:solidFill>
                  <a:schemeClr val="accent5"/>
                </a:solidFill>
              </a:rPr>
              <a:t>Section heading here</a:t>
            </a:r>
          </a:p>
          <a:p>
            <a:r>
              <a:rPr lang="en-GB" sz="1800" dirty="0"/>
              <a:t>Normal text here and here and here and here</a:t>
            </a:r>
            <a:endParaRPr lang="en-GB" sz="2400" dirty="0"/>
          </a:p>
        </p:txBody>
      </p:sp>
      <p:pic>
        <p:nvPicPr>
          <p:cNvPr id="8" name="Picture 7">
            <a:extLst>
              <a:ext uri="{FF2B5EF4-FFF2-40B4-BE49-F238E27FC236}">
                <a16:creationId xmlns:a16="http://schemas.microsoft.com/office/drawing/2014/main" id="{4B2875A8-5858-41C5-9133-0B72927E38A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546762" y="16185"/>
            <a:ext cx="1148040" cy="1151110"/>
          </a:xfrm>
          <a:prstGeom prst="rect">
            <a:avLst/>
          </a:prstGeom>
        </p:spPr>
      </p:pic>
    </p:spTree>
    <p:extLst>
      <p:ext uri="{BB962C8B-B14F-4D97-AF65-F5344CB8AC3E}">
        <p14:creationId xmlns:p14="http://schemas.microsoft.com/office/powerpoint/2010/main" val="33899655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amp; Graph slide 2">
    <p:spTree>
      <p:nvGrpSpPr>
        <p:cNvPr id="1" name=""/>
        <p:cNvGrpSpPr/>
        <p:nvPr/>
      </p:nvGrpSpPr>
      <p:grpSpPr>
        <a:xfrm>
          <a:off x="0" y="0"/>
          <a:ext cx="0" cy="0"/>
          <a:chOff x="0" y="0"/>
          <a:chExt cx="0" cy="0"/>
        </a:xfrm>
      </p:grpSpPr>
      <p:graphicFrame>
        <p:nvGraphicFramePr>
          <p:cNvPr id="4" name="Object 6" hidden="1"/>
          <p:cNvGraphicFramePr>
            <a:graphicFrameLocks noChangeAspect="1"/>
          </p:cNvGraphicFramePr>
          <p:nvPr>
            <p:custDataLst>
              <p:tags r:id="rId1"/>
            </p:custDataLst>
          </p:nvPr>
        </p:nvGraphicFramePr>
        <p:xfrm>
          <a:off x="1956" y="1591"/>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4"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91"/>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Titles PAGE2.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3751" y="0"/>
            <a:ext cx="12188249" cy="6858000"/>
          </a:xfrm>
          <a:prstGeom prst="rect">
            <a:avLst/>
          </a:prstGeom>
        </p:spPr>
      </p:pic>
      <p:cxnSp>
        <p:nvCxnSpPr>
          <p:cNvPr id="8" name="Straight Connector 7"/>
          <p:cNvCxnSpPr/>
          <p:nvPr userDrawn="1"/>
        </p:nvCxnSpPr>
        <p:spPr>
          <a:xfrm>
            <a:off x="696976" y="6527033"/>
            <a:ext cx="10773508"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11204" y="453073"/>
            <a:ext cx="10238214" cy="0"/>
          </a:xfrm>
          <a:prstGeom prst="line">
            <a:avLst/>
          </a:prstGeom>
          <a:ln w="190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userDrawn="1"/>
        </p:nvPicPr>
        <p:blipFill>
          <a:blip r:embed="rId6" cstate="print"/>
          <a:stretch>
            <a:fillRect/>
          </a:stretch>
        </p:blipFill>
        <p:spPr>
          <a:xfrm>
            <a:off x="10182508" y="71120"/>
            <a:ext cx="1688123" cy="647700"/>
          </a:xfrm>
          <a:prstGeom prst="rect">
            <a:avLst/>
          </a:prstGeom>
        </p:spPr>
      </p:pic>
      <p:sp>
        <p:nvSpPr>
          <p:cNvPr id="14" name="TextBox 13"/>
          <p:cNvSpPr txBox="1"/>
          <p:nvPr userDrawn="1"/>
        </p:nvSpPr>
        <p:spPr>
          <a:xfrm>
            <a:off x="587329" y="6616442"/>
            <a:ext cx="5180695" cy="215444"/>
          </a:xfrm>
          <a:prstGeom prst="rect">
            <a:avLst/>
          </a:prstGeom>
          <a:noFill/>
        </p:spPr>
        <p:txBody>
          <a:bodyPr wrap="square" rtlCol="0">
            <a:spAutoFit/>
          </a:bodyPr>
          <a:lstStyle/>
          <a:p>
            <a:pPr rtl="0"/>
            <a:r>
              <a:rPr lang="en-US" sz="1200" b="0" i="0" u="none" strike="noStrike" kern="1200" baseline="30000" dirty="0">
                <a:solidFill>
                  <a:srgbClr val="E6292B"/>
                </a:solidFill>
                <a:latin typeface="ApexSans-Book"/>
                <a:ea typeface="ＭＳ Ｐゴシック" charset="0"/>
                <a:cs typeface="ApexSans-Book"/>
              </a:rPr>
              <a:t>Results Announcement </a:t>
            </a:r>
            <a:r>
              <a:rPr lang="en-US" sz="1200" b="0" i="0" u="none" strike="noStrike" kern="1200" baseline="30000" dirty="0">
                <a:solidFill>
                  <a:srgbClr val="E6292B"/>
                </a:solidFill>
                <a:latin typeface="ApexSans-Bold"/>
                <a:ea typeface="ＭＳ Ｐゴシック" charset="0"/>
                <a:cs typeface="ApexSans-Bold"/>
              </a:rPr>
              <a:t>2016</a:t>
            </a:r>
          </a:p>
        </p:txBody>
      </p:sp>
    </p:spTree>
    <p:extLst>
      <p:ext uri="{BB962C8B-B14F-4D97-AF65-F5344CB8AC3E}">
        <p14:creationId xmlns:p14="http://schemas.microsoft.com/office/powerpoint/2010/main" val="283793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86956505"/>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7" y="2085874"/>
            <a:ext cx="2995808"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a:lnSpc>
                <a:spcPct val="100600"/>
              </a:lnSpc>
            </a:pPr>
            <a:endParaRPr lang="en-GB" sz="1600" dirty="0"/>
          </a:p>
        </p:txBody>
      </p:sp>
      <p:sp>
        <p:nvSpPr>
          <p:cNvPr id="11" name="object 8">
            <a:extLst>
              <a:ext uri="{FF2B5EF4-FFF2-40B4-BE49-F238E27FC236}">
                <a16:creationId xmlns:a16="http://schemas.microsoft.com/office/drawing/2014/main" id="{B7093058-1C72-42EE-AFD4-C6A337F2FC13}"/>
              </a:ext>
            </a:extLst>
          </p:cNvPr>
          <p:cNvSpPr/>
          <p:nvPr userDrawn="1"/>
        </p:nvSpPr>
        <p:spPr>
          <a:xfrm>
            <a:off x="8580474" y="3407791"/>
            <a:ext cx="3205788" cy="309018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8" name="Picture 7">
            <a:extLst>
              <a:ext uri="{FF2B5EF4-FFF2-40B4-BE49-F238E27FC236}">
                <a16:creationId xmlns:a16="http://schemas.microsoft.com/office/drawing/2014/main" id="{B1DAEEFD-DCFE-4D14-85F4-4BB3537514E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546762" y="16185"/>
            <a:ext cx="1148040" cy="1151110"/>
          </a:xfrm>
          <a:prstGeom prst="rect">
            <a:avLst/>
          </a:prstGeom>
        </p:spPr>
      </p:pic>
    </p:spTree>
    <p:extLst>
      <p:ext uri="{BB962C8B-B14F-4D97-AF65-F5344CB8AC3E}">
        <p14:creationId xmlns:p14="http://schemas.microsoft.com/office/powerpoint/2010/main" val="67625750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40417611"/>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2967233"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indent="-189904">
              <a:lnSpc>
                <a:spcPct val="100600"/>
              </a:lnSpc>
              <a:spcBef>
                <a:spcPts val="56"/>
              </a:spcBef>
            </a:pPr>
            <a:endParaRPr lang="en-GB" sz="16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object 8">
            <a:extLst>
              <a:ext uri="{FF2B5EF4-FFF2-40B4-BE49-F238E27FC236}">
                <a16:creationId xmlns:a16="http://schemas.microsoft.com/office/drawing/2014/main" id="{558145CC-D3BC-4C88-AA7C-565A0C5BCABE}"/>
              </a:ext>
            </a:extLst>
          </p:cNvPr>
          <p:cNvSpPr/>
          <p:nvPr userDrawn="1"/>
        </p:nvSpPr>
        <p:spPr>
          <a:xfrm>
            <a:off x="8189297" y="4958505"/>
            <a:ext cx="3821367" cy="15191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9" name="Picture 8">
            <a:extLst>
              <a:ext uri="{FF2B5EF4-FFF2-40B4-BE49-F238E27FC236}">
                <a16:creationId xmlns:a16="http://schemas.microsoft.com/office/drawing/2014/main" id="{87852083-73B7-4C88-A80A-3A49B3A5C48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546762" y="16185"/>
            <a:ext cx="1148040" cy="1151110"/>
          </a:xfrm>
          <a:prstGeom prst="rect">
            <a:avLst/>
          </a:prstGeom>
        </p:spPr>
      </p:pic>
    </p:spTree>
    <p:extLst>
      <p:ext uri="{BB962C8B-B14F-4D97-AF65-F5344CB8AC3E}">
        <p14:creationId xmlns:p14="http://schemas.microsoft.com/office/powerpoint/2010/main" val="19722180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SLID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36691219"/>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sz="2800" b="1">
                <a:solidFill>
                  <a:schemeClr val="tx1">
                    <a:lumMod val="50000"/>
                    <a:lumOff val="50000"/>
                  </a:schemeClr>
                </a:solidFill>
              </a:defRPr>
            </a:lvl1pPr>
          </a:lstStyle>
          <a:p>
            <a:r>
              <a:rPr lang="en-US" dirty="0"/>
              <a:t>CLICK TO ADD TITLE</a:t>
            </a:r>
            <a:br>
              <a:rPr lang="en-US" dirty="0"/>
            </a:br>
            <a:r>
              <a:rPr lang="en-US" dirty="0"/>
              <a:t>ON TWO LINES IF NECESSARY</a:t>
            </a:r>
            <a:endParaRPr lang="en-ZA" dirty="0"/>
          </a:p>
        </p:txBody>
      </p:sp>
    </p:spTree>
    <p:extLst>
      <p:ext uri="{BB962C8B-B14F-4D97-AF65-F5344CB8AC3E}">
        <p14:creationId xmlns:p14="http://schemas.microsoft.com/office/powerpoint/2010/main" val="72434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p:txBody>
          <a:bodyPr/>
          <a:lstStyle>
            <a:lvl1pPr>
              <a:defRPr/>
            </a:lvl1pPr>
          </a:lstStyle>
          <a:p>
            <a:r>
              <a:rPr lang="en-US" dirty="0"/>
              <a:t>CLICK TO EDIT CUSTOM SLIDE</a:t>
            </a:r>
            <a:endParaRPr lang="en-GB" dirty="0"/>
          </a:p>
        </p:txBody>
      </p:sp>
    </p:spTree>
    <p:extLst>
      <p:ext uri="{BB962C8B-B14F-4D97-AF65-F5344CB8AC3E}">
        <p14:creationId xmlns:p14="http://schemas.microsoft.com/office/powerpoint/2010/main" val="207024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89E258-1D79-4E25-B592-51F1147856D6}"/>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 GOES HERE</a:t>
            </a:r>
            <a:br>
              <a:rPr lang="en-US" dirty="0"/>
            </a:br>
            <a:r>
              <a:rPr lang="en-US" dirty="0"/>
              <a:t>ON TWO LINES IF NECESSARY</a:t>
            </a:r>
          </a:p>
        </p:txBody>
      </p:sp>
      <p:sp>
        <p:nvSpPr>
          <p:cNvPr id="7" name="Text Placeholder 2">
            <a:extLst>
              <a:ext uri="{FF2B5EF4-FFF2-40B4-BE49-F238E27FC236}">
                <a16:creationId xmlns:a16="http://schemas.microsoft.com/office/drawing/2014/main" id="{87644EA8-7028-42E5-833F-BAD05B8F4B77}"/>
              </a:ext>
            </a:extLst>
          </p:cNvPr>
          <p:cNvSpPr>
            <a:spLocks noGrp="1"/>
          </p:cNvSpPr>
          <p:nvPr>
            <p:ph idx="1"/>
          </p:nvPr>
        </p:nvSpPr>
        <p:spPr>
          <a:xfrm>
            <a:off x="568328" y="1201381"/>
            <a:ext cx="11055343" cy="5299629"/>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object 11">
            <a:extLst>
              <a:ext uri="{FF2B5EF4-FFF2-40B4-BE49-F238E27FC236}">
                <a16:creationId xmlns:a16="http://schemas.microsoft.com/office/drawing/2014/main" id="{235ED689-9638-443C-9A10-E043942A6629}"/>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spTree>
    <p:extLst>
      <p:ext uri="{BB962C8B-B14F-4D97-AF65-F5344CB8AC3E}">
        <p14:creationId xmlns:p14="http://schemas.microsoft.com/office/powerpoint/2010/main" val="382625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Picture 2" descr="A train tracks with cars and a sunset&#10;&#10;Description automatically generated with medium confidence">
            <a:extLst>
              <a:ext uri="{FF2B5EF4-FFF2-40B4-BE49-F238E27FC236}">
                <a16:creationId xmlns:a16="http://schemas.microsoft.com/office/drawing/2014/main" id="{3147F54D-D543-4196-B594-B003C2E8DA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367"/>
          <a:stretch/>
        </p:blipFill>
        <p:spPr>
          <a:xfrm>
            <a:off x="-1" y="-1"/>
            <a:ext cx="12192000" cy="6858001"/>
          </a:xfrm>
          <a:prstGeom prst="rect">
            <a:avLst/>
          </a:prstGeom>
        </p:spPr>
      </p:pic>
      <p:pic>
        <p:nvPicPr>
          <p:cNvPr id="4" name="Picture 3">
            <a:extLst>
              <a:ext uri="{FF2B5EF4-FFF2-40B4-BE49-F238E27FC236}">
                <a16:creationId xmlns:a16="http://schemas.microsoft.com/office/drawing/2014/main" id="{4DCE2317-9465-B44C-889D-A5E7352B42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12192000" cy="6857519"/>
          </a:xfrm>
          <a:prstGeom prst="rect">
            <a:avLst/>
          </a:prstGeom>
        </p:spPr>
      </p:pic>
      <p:sp>
        <p:nvSpPr>
          <p:cNvPr id="31" name="object 4">
            <a:extLst>
              <a:ext uri="{FF2B5EF4-FFF2-40B4-BE49-F238E27FC236}">
                <a16:creationId xmlns:a16="http://schemas.microsoft.com/office/drawing/2014/main" id="{61CF7A6D-5685-6042-A629-3C5635BBC234}"/>
              </a:ext>
            </a:extLst>
          </p:cNvPr>
          <p:cNvSpPr/>
          <p:nvPr userDrawn="1"/>
        </p:nvSpPr>
        <p:spPr>
          <a:xfrm>
            <a:off x="635835" y="2664176"/>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1092" dirty="0"/>
          </a:p>
        </p:txBody>
      </p:sp>
      <p:pic>
        <p:nvPicPr>
          <p:cNvPr id="34" name="Picture 33" descr="A logo with red and green triangles&#10;&#10;Description automatically generated">
            <a:extLst>
              <a:ext uri="{FF2B5EF4-FFF2-40B4-BE49-F238E27FC236}">
                <a16:creationId xmlns:a16="http://schemas.microsoft.com/office/drawing/2014/main" id="{6444630C-4069-4300-B12E-119C448A38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11097" y="292171"/>
            <a:ext cx="1306287" cy="1149532"/>
          </a:xfrm>
          <a:prstGeom prst="rect">
            <a:avLst/>
          </a:prstGeom>
        </p:spPr>
      </p:pic>
    </p:spTree>
    <p:extLst>
      <p:ext uri="{BB962C8B-B14F-4D97-AF65-F5344CB8AC3E}">
        <p14:creationId xmlns:p14="http://schemas.microsoft.com/office/powerpoint/2010/main" val="29884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pic>
        <p:nvPicPr>
          <p:cNvPr id="3" name="Picture Placeholder 115">
            <a:extLst>
              <a:ext uri="{FF2B5EF4-FFF2-40B4-BE49-F238E27FC236}">
                <a16:creationId xmlns:a16="http://schemas.microsoft.com/office/drawing/2014/main" id="{8ABCC69D-851C-32AF-7D03-CAE41ECB7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82880"/>
            <a:ext cx="12192000" cy="704088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6" name="Text Placeholder 18"/>
          <p:cNvSpPr>
            <a:spLocks noGrp="1"/>
          </p:cNvSpPr>
          <p:nvPr>
            <p:ph type="body" sz="quarter" idx="13"/>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lvl="0"/>
            <a:r>
              <a:rPr lang="en-US"/>
              <a:t>Click to edit Master text styles</a:t>
            </a:r>
          </a:p>
        </p:txBody>
      </p:sp>
      <p:sp>
        <p:nvSpPr>
          <p:cNvPr id="2" name="Title 1"/>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pic>
        <p:nvPicPr>
          <p:cNvPr id="5" name="Picture 4" descr="A white logo on a black background&#10;&#10;Description automatically generated">
            <a:extLst>
              <a:ext uri="{FF2B5EF4-FFF2-40B4-BE49-F238E27FC236}">
                <a16:creationId xmlns:a16="http://schemas.microsoft.com/office/drawing/2014/main" id="{13F64139-80ED-4CA4-92BF-CCDE96992F5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5966" y="134910"/>
            <a:ext cx="1580608" cy="1390935"/>
          </a:xfrm>
          <a:prstGeom prst="rect">
            <a:avLst/>
          </a:prstGeom>
        </p:spPr>
      </p:pic>
    </p:spTree>
    <p:extLst>
      <p:ext uri="{BB962C8B-B14F-4D97-AF65-F5344CB8AC3E}">
        <p14:creationId xmlns:p14="http://schemas.microsoft.com/office/powerpoint/2010/main" val="127142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799640693"/>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421" imgH="420" progId="TCLayout.ActiveDocument.1">
                  <p:embed/>
                </p:oleObj>
              </mc:Choice>
              <mc:Fallback>
                <p:oleObj name="think-cell Slide" r:id="rId3" imgW="421" imgH="42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547499" y="152915"/>
            <a:ext cx="10068389" cy="720105"/>
          </a:xfrm>
          <a:prstGeom prst="rect">
            <a:avLst/>
          </a:prstGeom>
        </p:spPr>
        <p:txBody>
          <a:bodyPr/>
          <a:lstStyle>
            <a:lvl1pPr>
              <a:defRPr/>
            </a:lvl1pPr>
          </a:lstStyle>
          <a:p>
            <a:r>
              <a:rPr lang="en-US" dirty="0"/>
              <a:t> Click to edit Master title style</a:t>
            </a:r>
            <a:endParaRPr lang="en-ZA" dirty="0"/>
          </a:p>
        </p:txBody>
      </p:sp>
      <p:sp>
        <p:nvSpPr>
          <p:cNvPr id="3" name="Content Placeholder 2"/>
          <p:cNvSpPr>
            <a:spLocks noGrp="1"/>
          </p:cNvSpPr>
          <p:nvPr>
            <p:ph idx="1"/>
          </p:nvPr>
        </p:nvSpPr>
        <p:spPr>
          <a:xfrm>
            <a:off x="547499" y="1200482"/>
            <a:ext cx="10971067" cy="52996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73832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2"/>
            </p:custDataLst>
            <p:extLst>
              <p:ext uri="{D42A27DB-BD31-4B8C-83A1-F6EECF244321}">
                <p14:modId xmlns:p14="http://schemas.microsoft.com/office/powerpoint/2010/main" val="914880257"/>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13" imgW="421" imgH="420" progId="TCLayout.ActiveDocument.1">
                  <p:embed/>
                </p:oleObj>
              </mc:Choice>
              <mc:Fallback>
                <p:oleObj name="think-cell Slide" r:id="rId13" imgW="421" imgH="420" progId="TCLayout.ActiveDocument.1">
                  <p:embed/>
                  <p:pic>
                    <p:nvPicPr>
                      <p:cNvPr id="4" name="Object 3" hidden="1"/>
                      <p:cNvPicPr/>
                      <p:nvPr/>
                    </p:nvPicPr>
                    <p:blipFill>
                      <a:blip r:embed="rId14"/>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18755" y="276058"/>
            <a:ext cx="10457775" cy="720105"/>
          </a:xfrm>
          <a:prstGeom prst="rect">
            <a:avLst/>
          </a:prstGeom>
        </p:spPr>
        <p:txBody>
          <a:bodyPr vert="horz" lIns="0" tIns="0" rIns="0" bIns="0" rtlCol="0" anchor="ctr">
            <a:noAutofit/>
          </a:bodyPr>
          <a:lstStyle/>
          <a:p>
            <a:r>
              <a:rPr lang="en-US" dirty="0"/>
              <a:t>CLICK TO EDIT MASTER SLIDE</a:t>
            </a:r>
            <a:endParaRPr lang="en-ZA" dirty="0"/>
          </a:p>
        </p:txBody>
      </p:sp>
      <p:sp>
        <p:nvSpPr>
          <p:cNvPr id="3" name="Text Placeholder 2"/>
          <p:cNvSpPr>
            <a:spLocks noGrp="1"/>
          </p:cNvSpPr>
          <p:nvPr>
            <p:ph type="body" idx="1"/>
          </p:nvPr>
        </p:nvSpPr>
        <p:spPr>
          <a:xfrm>
            <a:off x="568329" y="1200483"/>
            <a:ext cx="11055343" cy="5299629"/>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Rectangle 6"/>
          <p:cNvSpPr/>
          <p:nvPr userDrawn="1"/>
        </p:nvSpPr>
        <p:spPr>
          <a:xfrm>
            <a:off x="443786" y="62927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tx1">
                    <a:lumMod val="50000"/>
                    <a:lumOff val="50000"/>
                  </a:schemeClr>
                </a:solidFill>
                <a:latin typeface="Tahoma"/>
              </a:rPr>
              <a:pPr algn="r" fontAlgn="auto">
                <a:spcBef>
                  <a:spcPts val="0"/>
                </a:spcBef>
                <a:spcAft>
                  <a:spcPts val="0"/>
                </a:spcAft>
              </a:pPr>
              <a:t>‹#›</a:t>
            </a:fld>
            <a:endParaRPr lang="en-ZA" sz="767" b="1" dirty="0">
              <a:solidFill>
                <a:schemeClr val="tx1">
                  <a:lumMod val="50000"/>
                  <a:lumOff val="50000"/>
                </a:schemeClr>
              </a:solidFill>
              <a:latin typeface="Tahoma"/>
            </a:endParaRPr>
          </a:p>
        </p:txBody>
      </p:sp>
      <p:sp>
        <p:nvSpPr>
          <p:cNvPr id="13" name="object 6">
            <a:extLst>
              <a:ext uri="{FF2B5EF4-FFF2-40B4-BE49-F238E27FC236}">
                <a16:creationId xmlns:a16="http://schemas.microsoft.com/office/drawing/2014/main" id="{C94C95BE-8722-4D8D-93E0-75343B78F809}"/>
              </a:ext>
            </a:extLst>
          </p:cNvPr>
          <p:cNvSpPr/>
          <p:nvPr userDrawn="1"/>
        </p:nvSpPr>
        <p:spPr>
          <a:xfrm>
            <a:off x="568328" y="1121575"/>
            <a:ext cx="11055343" cy="45719"/>
          </a:xfrm>
          <a:custGeom>
            <a:avLst/>
            <a:gdLst/>
            <a:ahLst/>
            <a:cxnLst/>
            <a:rect l="l" t="t" r="r" b="b"/>
            <a:pathLst>
              <a:path w="18230215">
                <a:moveTo>
                  <a:pt x="0" y="0"/>
                </a:moveTo>
                <a:lnTo>
                  <a:pt x="18229780" y="0"/>
                </a:lnTo>
              </a:path>
            </a:pathLst>
          </a:custGeom>
          <a:ln w="20941">
            <a:solidFill>
              <a:srgbClr val="8B8E91"/>
            </a:solidFill>
          </a:ln>
        </p:spPr>
        <p:txBody>
          <a:bodyPr wrap="square" lIns="0" tIns="0" rIns="0" bIns="0" rtlCol="0"/>
          <a:lstStyle/>
          <a:p>
            <a:endParaRPr sz="637" b="0" i="0" dirty="0">
              <a:latin typeface="Tahoma Regular"/>
            </a:endParaRPr>
          </a:p>
        </p:txBody>
      </p:sp>
      <p:sp>
        <p:nvSpPr>
          <p:cNvPr id="14" name="object 11">
            <a:extLst>
              <a:ext uri="{FF2B5EF4-FFF2-40B4-BE49-F238E27FC236}">
                <a16:creationId xmlns:a16="http://schemas.microsoft.com/office/drawing/2014/main" id="{8828F517-37FB-4E03-B217-C275D9590891}"/>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pic>
        <p:nvPicPr>
          <p:cNvPr id="5" name="Picture 4">
            <a:extLst>
              <a:ext uri="{FF2B5EF4-FFF2-40B4-BE49-F238E27FC236}">
                <a16:creationId xmlns:a16="http://schemas.microsoft.com/office/drawing/2014/main" id="{FD0567A0-C0A7-4B1B-AE7B-212F10FDF1C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546762" y="16185"/>
            <a:ext cx="1148040" cy="1151110"/>
          </a:xfrm>
          <a:prstGeom prst="rect">
            <a:avLst/>
          </a:prstGeom>
        </p:spPr>
      </p:pic>
    </p:spTree>
    <p:extLst>
      <p:ext uri="{BB962C8B-B14F-4D97-AF65-F5344CB8AC3E}">
        <p14:creationId xmlns:p14="http://schemas.microsoft.com/office/powerpoint/2010/main" val="98853351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4" r:id="rId7"/>
    <p:sldLayoutId id="2147483804" r:id="rId8"/>
    <p:sldLayoutId id="2147483805" r:id="rId9"/>
    <p:sldLayoutId id="2147483806" r:id="rId10"/>
  </p:sldLayoutIdLst>
  <p:hf hdr="0" ftr="0" dt="0"/>
  <p:txStyles>
    <p:title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p15:clr>
            <a:srgbClr val="F26B43"/>
          </p15:clr>
        </p15:guide>
        <p15:guide id="4" orient="horz" pos="4156">
          <p15:clr>
            <a:srgbClr val="F26B43"/>
          </p15:clr>
        </p15:guide>
        <p15:guide id="5" orient="horz" pos="2432">
          <p15:clr>
            <a:srgbClr val="F26B43"/>
          </p15:clr>
        </p15:guide>
        <p15:guide id="7" orient="horz" pos="70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9.xml"/><Relationship Id="rId6" Type="http://schemas.openxmlformats.org/officeDocument/2006/relationships/image" Target="../media/image20.emf"/><Relationship Id="rId5" Type="http://schemas.openxmlformats.org/officeDocument/2006/relationships/image" Target="../media/image3.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image" Target="../media/image21.emf"/><Relationship Id="rId5" Type="http://schemas.openxmlformats.org/officeDocument/2006/relationships/image" Target="../media/image3.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1.xml"/><Relationship Id="rId5" Type="http://schemas.openxmlformats.org/officeDocument/2006/relationships/image" Target="../media/image3.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2.xml"/><Relationship Id="rId5" Type="http://schemas.openxmlformats.org/officeDocument/2006/relationships/image" Target="../media/image3.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14B454B-CB1D-648B-83F6-BBB8A99D24D0}"/>
              </a:ext>
            </a:extLst>
          </p:cNvPr>
          <p:cNvSpPr/>
          <p:nvPr/>
        </p:nvSpPr>
        <p:spPr>
          <a:xfrm>
            <a:off x="11522075" y="6475413"/>
            <a:ext cx="669925" cy="382587"/>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fontAlgn="auto" hangingPunct="1">
              <a:lnSpc>
                <a:spcPct val="110000"/>
              </a:lnSpc>
              <a:spcBef>
                <a:spcPts val="92"/>
              </a:spcBef>
              <a:spcAft>
                <a:spcPts val="92"/>
              </a:spcAft>
              <a:defRPr/>
            </a:pPr>
            <a:endParaRPr lang="en-US" sz="923" dirty="0">
              <a:solidFill>
                <a:schemeClr val="tx1"/>
              </a:solidFill>
            </a:endParaRPr>
          </a:p>
        </p:txBody>
      </p:sp>
      <p:sp>
        <p:nvSpPr>
          <p:cNvPr id="3" name="Rectangle 2">
            <a:extLst>
              <a:ext uri="{FF2B5EF4-FFF2-40B4-BE49-F238E27FC236}">
                <a16:creationId xmlns:a16="http://schemas.microsoft.com/office/drawing/2014/main" id="{7FF35B6E-91B4-9023-CCDF-683A26C6DB4F}"/>
              </a:ext>
            </a:extLst>
          </p:cNvPr>
          <p:cNvSpPr/>
          <p:nvPr/>
        </p:nvSpPr>
        <p:spPr>
          <a:xfrm>
            <a:off x="11588750" y="6534150"/>
            <a:ext cx="520700" cy="214313"/>
          </a:xfrm>
          <a:prstGeom prst="rect">
            <a:avLst/>
          </a:prstGeom>
        </p:spPr>
        <p:txBody>
          <a:bodyPr lIns="0" tIns="0" rIns="0" bIns="46012" anchor="b"/>
          <a:lstStyle/>
          <a:p>
            <a:pPr algn="r" eaLnBrk="1" fontAlgn="auto" hangingPunct="1">
              <a:spcBef>
                <a:spcPts val="0"/>
              </a:spcBef>
              <a:spcAft>
                <a:spcPts val="0"/>
              </a:spcAft>
              <a:defRPr/>
            </a:pPr>
            <a:fld id="{13165505-8E3C-43F6-B9F1-1A10D06E55D2}" type="slidenum">
              <a:rPr lang="en-ZA" sz="900" b="1">
                <a:solidFill>
                  <a:schemeClr val="bg1"/>
                </a:solidFill>
                <a:latin typeface="Tahoma"/>
              </a:rPr>
              <a:pPr algn="r" eaLnBrk="1" fontAlgn="auto" hangingPunct="1">
                <a:spcBef>
                  <a:spcPts val="0"/>
                </a:spcBef>
                <a:spcAft>
                  <a:spcPts val="0"/>
                </a:spcAft>
                <a:defRPr/>
              </a:pPr>
              <a:t>1</a:t>
            </a:fld>
            <a:endParaRPr lang="en-ZA" sz="767" b="1" dirty="0">
              <a:solidFill>
                <a:schemeClr val="bg1"/>
              </a:solidFill>
              <a:latin typeface="Tahoma"/>
            </a:endParaRPr>
          </a:p>
        </p:txBody>
      </p:sp>
      <p:pic>
        <p:nvPicPr>
          <p:cNvPr id="5" name="Picture 4">
            <a:extLst>
              <a:ext uri="{FF2B5EF4-FFF2-40B4-BE49-F238E27FC236}">
                <a16:creationId xmlns:a16="http://schemas.microsoft.com/office/drawing/2014/main" id="{F7415758-6CD6-49E2-89A8-6CB8B2CDA07D}"/>
              </a:ext>
            </a:extLst>
          </p:cNvPr>
          <p:cNvPicPr>
            <a:picLocks noChangeAspect="1"/>
          </p:cNvPicPr>
          <p:nvPr/>
        </p:nvPicPr>
        <p:blipFill>
          <a:blip r:embed="rId3">
            <a:alphaModFix amt="77000"/>
            <a:extLst>
              <a:ext uri="{28A0092B-C50C-407E-A947-70E740481C1C}">
                <a14:useLocalDpi xmlns:a14="http://schemas.microsoft.com/office/drawing/2010/main" val="0"/>
              </a:ext>
            </a:extLst>
          </a:blip>
          <a:srcRect/>
          <a:stretch/>
        </p:blipFill>
        <p:spPr>
          <a:xfrm>
            <a:off x="21997" y="4807974"/>
            <a:ext cx="6246068" cy="582579"/>
          </a:xfrm>
          <a:prstGeom prst="rect">
            <a:avLst/>
          </a:prstGeom>
          <a:effectLst>
            <a:outerShdw blurRad="50800" dist="50800" dir="5400000" algn="ctr" rotWithShape="0">
              <a:srgbClr val="000000">
                <a:alpha val="0"/>
              </a:srgbClr>
            </a:outerShdw>
          </a:effectLst>
        </p:spPr>
      </p:pic>
      <p:sp>
        <p:nvSpPr>
          <p:cNvPr id="47112" name="Text Placeholder 521">
            <a:extLst>
              <a:ext uri="{FF2B5EF4-FFF2-40B4-BE49-F238E27FC236}">
                <a16:creationId xmlns:a16="http://schemas.microsoft.com/office/drawing/2014/main" id="{837DF1C1-1761-8393-89C5-4D959401EB0F}"/>
              </a:ext>
            </a:extLst>
          </p:cNvPr>
          <p:cNvSpPr>
            <a:spLocks noGrp="1" noChangeArrowheads="1"/>
          </p:cNvSpPr>
          <p:nvPr>
            <p:ph type="body" sz="quarter" idx="13"/>
          </p:nvPr>
        </p:nvSpPr>
        <p:spPr bwMode="auto">
          <a:xfrm>
            <a:off x="382149" y="2612571"/>
            <a:ext cx="13529666" cy="42477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rIns="91440" bIns="45720" numCol="1" anchor="t" anchorCtr="0" compatLnSpc="1">
            <a:prstTxWarp prst="textNoShape">
              <a:avLst/>
            </a:prstTxWarp>
          </a:bodyPr>
          <a:lstStyle/>
          <a:p>
            <a:pPr algn="l"/>
            <a:r>
              <a:rPr lang="en-US" b="1" kern="0" spc="10" dirty="0">
                <a:solidFill>
                  <a:schemeClr val="tx1"/>
                </a:solidFill>
                <a:highlight>
                  <a:srgbClr val="00FFFF"/>
                </a:highlight>
                <a:latin typeface="+mj-lt"/>
              </a:rPr>
              <a:t>BRIEFING SESSION PRESENTATION</a:t>
            </a:r>
          </a:p>
          <a:p>
            <a:pPr algn="l"/>
            <a:r>
              <a:rPr lang="en-ZA" b="1" dirty="0">
                <a:solidFill>
                  <a:schemeClr val="tx1"/>
                </a:solidFill>
                <a:highlight>
                  <a:srgbClr val="00FFFF"/>
                </a:highlight>
                <a:latin typeface="+mj-lt"/>
              </a:rPr>
              <a:t>HOAC-VAR-56962 </a:t>
            </a:r>
            <a:r>
              <a:rPr lang="en-US" b="1" kern="0" spc="10" dirty="0">
                <a:solidFill>
                  <a:schemeClr val="tx1"/>
                </a:solidFill>
                <a:highlight>
                  <a:srgbClr val="00FFFF"/>
                </a:highlight>
                <a:latin typeface="+mj-lt"/>
              </a:rPr>
              <a:t> </a:t>
            </a:r>
          </a:p>
          <a:p>
            <a:pPr algn="l"/>
            <a:r>
              <a:rPr lang="en-US" b="1" kern="0" spc="10" dirty="0">
                <a:solidFill>
                  <a:schemeClr val="tx1"/>
                </a:solidFill>
                <a:highlight>
                  <a:srgbClr val="00FFFF"/>
                </a:highlight>
                <a:latin typeface="+mj-lt"/>
              </a:rPr>
              <a:t>FOR</a:t>
            </a:r>
            <a:r>
              <a:rPr lang="en-US" b="1" dirty="0">
                <a:solidFill>
                  <a:schemeClr val="tx1"/>
                </a:solidFill>
                <a:highlight>
                  <a:srgbClr val="00FFFF"/>
                </a:highlight>
              </a:rPr>
              <a:t> </a:t>
            </a:r>
            <a:r>
              <a:rPr lang="en-US" b="1" dirty="0">
                <a:solidFill>
                  <a:schemeClr val="tx1"/>
                </a:solidFill>
                <a:highlight>
                  <a:srgbClr val="00FFFF"/>
                </a:highlight>
                <a:latin typeface="+mj-lt"/>
              </a:rPr>
              <a:t>THE SUPPLY AND DELIVERY OF ELECTRICAL MAINTENANCE TOOLS AND EQUIPMENT FOR RAIL </a:t>
            </a:r>
          </a:p>
          <a:p>
            <a:pPr algn="l"/>
            <a:r>
              <a:rPr lang="en-US" b="1" dirty="0">
                <a:solidFill>
                  <a:schemeClr val="tx1"/>
                </a:solidFill>
                <a:highlight>
                  <a:srgbClr val="00FFFF"/>
                </a:highlight>
                <a:latin typeface="+mj-lt"/>
              </a:rPr>
              <a:t>NETWORK DEPOTS FOR A PERIOD OF THREE (3)YEARS ON AN AS-AND WHEN REQUIRED BASIS </a:t>
            </a:r>
          </a:p>
          <a:p>
            <a:pPr algn="l"/>
            <a:endParaRPr lang="en-US" b="1" dirty="0">
              <a:solidFill>
                <a:schemeClr val="tx1"/>
              </a:solidFill>
              <a:highlight>
                <a:srgbClr val="00FFFF"/>
              </a:highlight>
              <a:latin typeface="+mj-lt"/>
            </a:endParaRPr>
          </a:p>
          <a:p>
            <a:pPr algn="l"/>
            <a:r>
              <a:rPr lang="en-US" b="1" dirty="0">
                <a:solidFill>
                  <a:schemeClr val="tx1"/>
                </a:solidFill>
                <a:highlight>
                  <a:srgbClr val="00FFFF"/>
                </a:highlight>
                <a:latin typeface="+mj-lt"/>
              </a:rPr>
              <a:t>TENDER CLOSING DATE: 24 APRIL 2026</a:t>
            </a:r>
            <a:endParaRPr lang="en-ZA" dirty="0">
              <a:highlight>
                <a:srgbClr val="00FFFF"/>
              </a:highlight>
            </a:endParaRPr>
          </a:p>
          <a:p>
            <a:r>
              <a:rPr lang="en-US" dirty="0">
                <a:highlight>
                  <a:srgbClr val="00FFFF"/>
                </a:highlight>
              </a:rPr>
              <a:t> </a:t>
            </a:r>
            <a:endParaRPr lang="en-US" b="1" dirty="0">
              <a:solidFill>
                <a:schemeClr val="tx1"/>
              </a:solidFill>
              <a:highlight>
                <a:srgbClr val="00FFFF"/>
              </a:highlight>
              <a:latin typeface="+mj-lt"/>
            </a:endParaRPr>
          </a:p>
          <a:p>
            <a:pPr algn="l"/>
            <a:r>
              <a:rPr lang="en-US" altLang="en-US" b="1" kern="0" spc="10" dirty="0">
                <a:solidFill>
                  <a:schemeClr val="tx1"/>
                </a:solidFill>
                <a:highlight>
                  <a:srgbClr val="00FFFF"/>
                </a:highlight>
                <a:latin typeface="+mj-lt"/>
                <a:ea typeface="Apex New Medium"/>
                <a:cs typeface="Apex New Medium"/>
              </a:rPr>
              <a:t>DATE OF BRIEFING SESSION: 10 APRIL 2026</a:t>
            </a:r>
            <a:br>
              <a:rPr lang="en-US" b="1" dirty="0">
                <a:highlight>
                  <a:srgbClr val="00FF00"/>
                </a:highlight>
                <a:latin typeface="+mj-lt"/>
              </a:rPr>
            </a:br>
            <a:r>
              <a:rPr lang="en-US" sz="1400" b="1" dirty="0">
                <a:highlight>
                  <a:srgbClr val="333333"/>
                </a:highlight>
                <a:latin typeface="+mj-lt"/>
              </a:rPr>
              <a:t> </a:t>
            </a:r>
            <a:br>
              <a:rPr lang="en-ZA" sz="1400" b="1" dirty="0">
                <a:highlight>
                  <a:srgbClr val="333333"/>
                </a:highlight>
                <a:latin typeface="+mj-lt"/>
              </a:rPr>
            </a:br>
            <a:endParaRPr lang="en-ZA" altLang="en-US" sz="1400" b="1" dirty="0">
              <a:solidFill>
                <a:schemeClr val="bg1"/>
              </a:solidFill>
              <a:highlight>
                <a:srgbClr val="333333"/>
              </a:highlight>
              <a:latin typeface="Tahoma" panose="020B0604030504040204" pitchFamily="34" charset="0"/>
              <a:ea typeface="Apex New Medium"/>
              <a:cs typeface="Apex New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405CD-CE93-BC4B-5F1A-C4690F251524}"/>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8D2E83A4-658F-2BBD-8DD4-B8B0863D9154}"/>
              </a:ext>
            </a:extLst>
          </p:cNvPr>
          <p:cNvSpPr/>
          <p:nvPr/>
        </p:nvSpPr>
        <p:spPr>
          <a:xfrm>
            <a:off x="11522075" y="6475413"/>
            <a:ext cx="669925" cy="382587"/>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fontAlgn="auto" hangingPunct="1">
              <a:lnSpc>
                <a:spcPct val="110000"/>
              </a:lnSpc>
              <a:spcBef>
                <a:spcPts val="92"/>
              </a:spcBef>
              <a:spcAft>
                <a:spcPts val="92"/>
              </a:spcAft>
              <a:defRPr/>
            </a:pPr>
            <a:endParaRPr lang="en-US" sz="923" dirty="0">
              <a:solidFill>
                <a:schemeClr val="tx1"/>
              </a:solidFill>
            </a:endParaRPr>
          </a:p>
        </p:txBody>
      </p:sp>
      <p:sp>
        <p:nvSpPr>
          <p:cNvPr id="3" name="Rectangle 2">
            <a:extLst>
              <a:ext uri="{FF2B5EF4-FFF2-40B4-BE49-F238E27FC236}">
                <a16:creationId xmlns:a16="http://schemas.microsoft.com/office/drawing/2014/main" id="{DBEF8AE3-EBDD-4F4B-8987-3B043CAC64AA}"/>
              </a:ext>
            </a:extLst>
          </p:cNvPr>
          <p:cNvSpPr/>
          <p:nvPr/>
        </p:nvSpPr>
        <p:spPr>
          <a:xfrm>
            <a:off x="11588750" y="6534150"/>
            <a:ext cx="520700" cy="214313"/>
          </a:xfrm>
          <a:prstGeom prst="rect">
            <a:avLst/>
          </a:prstGeom>
        </p:spPr>
        <p:txBody>
          <a:bodyPr lIns="0" tIns="0" rIns="0" bIns="46012" anchor="b"/>
          <a:lstStyle/>
          <a:p>
            <a:pPr algn="r" eaLnBrk="1" fontAlgn="auto" hangingPunct="1">
              <a:spcBef>
                <a:spcPts val="0"/>
              </a:spcBef>
              <a:spcAft>
                <a:spcPts val="0"/>
              </a:spcAft>
              <a:defRPr/>
            </a:pPr>
            <a:fld id="{13165505-8E3C-43F6-B9F1-1A10D06E55D2}" type="slidenum">
              <a:rPr lang="en-ZA" sz="900" b="1">
                <a:solidFill>
                  <a:schemeClr val="bg1"/>
                </a:solidFill>
                <a:latin typeface="Tahoma"/>
              </a:rPr>
              <a:pPr algn="r" eaLnBrk="1" fontAlgn="auto" hangingPunct="1">
                <a:spcBef>
                  <a:spcPts val="0"/>
                </a:spcBef>
                <a:spcAft>
                  <a:spcPts val="0"/>
                </a:spcAft>
                <a:defRPr/>
              </a:pPr>
              <a:t>10</a:t>
            </a:fld>
            <a:endParaRPr lang="en-ZA" sz="767" b="1" dirty="0">
              <a:solidFill>
                <a:schemeClr val="bg1"/>
              </a:solidFill>
              <a:latin typeface="Tahoma"/>
            </a:endParaRPr>
          </a:p>
        </p:txBody>
      </p:sp>
      <p:pic>
        <p:nvPicPr>
          <p:cNvPr id="5" name="Picture 4">
            <a:extLst>
              <a:ext uri="{FF2B5EF4-FFF2-40B4-BE49-F238E27FC236}">
                <a16:creationId xmlns:a16="http://schemas.microsoft.com/office/drawing/2014/main" id="{AD61FAAC-6736-7A32-578A-9755B401E394}"/>
              </a:ext>
            </a:extLst>
          </p:cNvPr>
          <p:cNvPicPr>
            <a:picLocks noChangeAspect="1"/>
          </p:cNvPicPr>
          <p:nvPr/>
        </p:nvPicPr>
        <p:blipFill>
          <a:blip r:embed="rId2">
            <a:alphaModFix amt="77000"/>
            <a:extLst>
              <a:ext uri="{28A0092B-C50C-407E-A947-70E740481C1C}">
                <a14:useLocalDpi xmlns:a14="http://schemas.microsoft.com/office/drawing/2010/main" val="0"/>
              </a:ext>
            </a:extLst>
          </a:blip>
          <a:srcRect/>
          <a:stretch/>
        </p:blipFill>
        <p:spPr>
          <a:xfrm>
            <a:off x="21997" y="4807974"/>
            <a:ext cx="6246068" cy="582579"/>
          </a:xfrm>
          <a:prstGeom prst="rect">
            <a:avLst/>
          </a:prstGeom>
          <a:effectLst>
            <a:outerShdw blurRad="50800" dist="50800" dir="5400000" algn="ctr" rotWithShape="0">
              <a:srgbClr val="000000">
                <a:alpha val="0"/>
              </a:srgbClr>
            </a:outerShdw>
          </a:effectLst>
        </p:spPr>
      </p:pic>
      <p:sp>
        <p:nvSpPr>
          <p:cNvPr id="47112" name="Text Placeholder 521">
            <a:extLst>
              <a:ext uri="{FF2B5EF4-FFF2-40B4-BE49-F238E27FC236}">
                <a16:creationId xmlns:a16="http://schemas.microsoft.com/office/drawing/2014/main" id="{4596105E-C2DA-A388-5C40-C2879C181C84}"/>
              </a:ext>
            </a:extLst>
          </p:cNvPr>
          <p:cNvSpPr>
            <a:spLocks noGrp="1" noChangeArrowheads="1"/>
          </p:cNvSpPr>
          <p:nvPr>
            <p:ph type="body" sz="quarter" idx="13"/>
          </p:nvPr>
        </p:nvSpPr>
        <p:spPr bwMode="auto">
          <a:xfrm>
            <a:off x="382150" y="2548767"/>
            <a:ext cx="7193636" cy="6514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rIns="91440" bIns="45720" numCol="1" anchor="t" anchorCtr="0" compatLnSpc="1">
            <a:prstTxWarp prst="textNoShape">
              <a:avLst/>
            </a:prstTxWarp>
          </a:bodyPr>
          <a:lstStyle/>
          <a:p>
            <a:pPr algn="l"/>
            <a:r>
              <a:rPr lang="en-US" altLang="en-US" sz="3000" b="1" kern="0" spc="10" dirty="0">
                <a:solidFill>
                  <a:schemeClr val="bg1"/>
                </a:solidFill>
                <a:latin typeface="+mj-lt"/>
                <a:ea typeface="Apex New Medium"/>
                <a:cs typeface="Apex New Medium"/>
              </a:rPr>
              <a:t>LOCAL CONTENT AND PRODUCTION</a:t>
            </a:r>
            <a:endParaRPr lang="en-ZA" altLang="en-US" sz="3000" b="1" dirty="0">
              <a:solidFill>
                <a:schemeClr val="bg1"/>
              </a:solidFill>
              <a:latin typeface="Tahoma" panose="020B0604030504040204" pitchFamily="34" charset="0"/>
              <a:ea typeface="Apex New Medium"/>
              <a:cs typeface="Apex New Medium"/>
            </a:endParaRPr>
          </a:p>
        </p:txBody>
      </p:sp>
    </p:spTree>
    <p:extLst>
      <p:ext uri="{BB962C8B-B14F-4D97-AF65-F5344CB8AC3E}">
        <p14:creationId xmlns:p14="http://schemas.microsoft.com/office/powerpoint/2010/main" val="232716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6636" y="1"/>
            <a:ext cx="8125812" cy="646331"/>
          </a:xfrm>
          <a:prstGeom prst="rect">
            <a:avLst/>
          </a:prstGeom>
          <a:noFill/>
        </p:spPr>
        <p:txBody>
          <a:bodyPr wrap="square" rtlCol="0">
            <a:spAutoFit/>
          </a:bodyPr>
          <a:lstStyle/>
          <a:p>
            <a:r>
              <a:rPr lang="en-ZA" b="1" dirty="0">
                <a:solidFill>
                  <a:srgbClr val="C00000"/>
                </a:solidFill>
                <a:cs typeface="ApexSans-Bold"/>
              </a:rPr>
              <a:t>EXAMPLE OF A FULLY COMPLETED ANNEXURE C</a:t>
            </a:r>
          </a:p>
          <a:p>
            <a:endParaRPr lang="en-ZA" dirty="0">
              <a:solidFill>
                <a:srgbClr val="FF0000"/>
              </a:solidFill>
              <a:latin typeface="ApexSans-Bold"/>
              <a:cs typeface="ApexSans-Bold"/>
            </a:endParaRPr>
          </a:p>
        </p:txBody>
      </p:sp>
      <p:sp>
        <p:nvSpPr>
          <p:cNvPr id="4" name="TextBox 3"/>
          <p:cNvSpPr txBox="1"/>
          <p:nvPr/>
        </p:nvSpPr>
        <p:spPr>
          <a:xfrm>
            <a:off x="1676400" y="6536267"/>
            <a:ext cx="1737294" cy="369332"/>
          </a:xfrm>
          <a:prstGeom prst="rect">
            <a:avLst/>
          </a:prstGeom>
          <a:solidFill>
            <a:schemeClr val="bg1"/>
          </a:solidFill>
        </p:spPr>
        <p:txBody>
          <a:bodyPr wrap="square" rtlCol="0">
            <a:spAutoFit/>
          </a:bodyPr>
          <a:lstStyle/>
          <a:p>
            <a:endParaRPr lang="en-ZA" dirty="0">
              <a:solidFill>
                <a:prstClr val="black"/>
              </a:solidFill>
            </a:endParaRPr>
          </a:p>
        </p:txBody>
      </p:sp>
      <p:pic>
        <p:nvPicPr>
          <p:cNvPr id="7" name="Picture 6"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94491" y="898386"/>
            <a:ext cx="8113109" cy="5019815"/>
          </a:xfrm>
          <a:prstGeom prst="rect">
            <a:avLst/>
          </a:prstGeom>
        </p:spPr>
      </p:pic>
      <p:sp>
        <p:nvSpPr>
          <p:cNvPr id="2" name="Hexagon 1"/>
          <p:cNvSpPr/>
          <p:nvPr/>
        </p:nvSpPr>
        <p:spPr>
          <a:xfrm>
            <a:off x="8775700" y="4851400"/>
            <a:ext cx="1346200" cy="952500"/>
          </a:xfrm>
          <a:prstGeom prst="hexagon">
            <a:avLst/>
          </a:prstGeom>
          <a:noFill/>
          <a:ln>
            <a:solidFill>
              <a:srgbClr val="E62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exagon 7"/>
          <p:cNvSpPr/>
          <p:nvPr/>
        </p:nvSpPr>
        <p:spPr>
          <a:xfrm>
            <a:off x="6743700" y="3619500"/>
            <a:ext cx="711200" cy="927100"/>
          </a:xfrm>
          <a:prstGeom prst="hexagon">
            <a:avLst/>
          </a:prstGeom>
          <a:noFill/>
          <a:ln>
            <a:solidFill>
              <a:srgbClr val="E62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Down Arrow 8"/>
          <p:cNvSpPr/>
          <p:nvPr/>
        </p:nvSpPr>
        <p:spPr>
          <a:xfrm rot="3703595">
            <a:off x="4571115" y="4007644"/>
            <a:ext cx="472873" cy="1687512"/>
          </a:xfrm>
          <a:prstGeom prst="downArrow">
            <a:avLst/>
          </a:prstGeom>
          <a:noFill/>
          <a:ln>
            <a:solidFill>
              <a:srgbClr val="E62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11916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F9FFF-1540-DBD5-5DEF-CCDE0222667A}"/>
            </a:ext>
          </a:extLst>
        </p:cNvPr>
        <p:cNvGrpSpPr/>
        <p:nvPr/>
      </p:nvGrpSpPr>
      <p:grpSpPr>
        <a:xfrm>
          <a:off x="0" y="0"/>
          <a:ext cx="0" cy="0"/>
          <a:chOff x="0" y="0"/>
          <a:chExt cx="0" cy="0"/>
        </a:xfrm>
      </p:grpSpPr>
      <p:graphicFrame>
        <p:nvGraphicFramePr>
          <p:cNvPr id="15362" name="Object 2" hidden="1">
            <a:extLst>
              <a:ext uri="{FF2B5EF4-FFF2-40B4-BE49-F238E27FC236}">
                <a16:creationId xmlns:a16="http://schemas.microsoft.com/office/drawing/2014/main" id="{5E837152-B2C7-741F-C48F-80B7F8E3E440}"/>
              </a:ext>
            </a:extLst>
          </p:cNvPr>
          <p:cNvGraphicFramePr>
            <a:graphicFrameLocks noChangeAspect="1"/>
          </p:cNvGraphicFramePr>
          <p:nvPr>
            <p:custDataLst>
              <p:tags r:id="rId1"/>
            </p:custDataLst>
          </p:nvPr>
        </p:nvGraphicFramePr>
        <p:xfrm>
          <a:off x="2382839" y="85883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5362" name="Object 2" hidden="1">
                        <a:extLst>
                          <a:ext uri="{FF2B5EF4-FFF2-40B4-BE49-F238E27FC236}">
                            <a16:creationId xmlns:a16="http://schemas.microsoft.com/office/drawing/2014/main" id="{1959ADB2-700E-E752-745B-857B47761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83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a:extLst>
              <a:ext uri="{FF2B5EF4-FFF2-40B4-BE49-F238E27FC236}">
                <a16:creationId xmlns:a16="http://schemas.microsoft.com/office/drawing/2014/main" id="{B9BA6B82-D5F7-F89E-4A8A-9C6FCAC53D5E}"/>
              </a:ext>
            </a:extLst>
          </p:cNvPr>
          <p:cNvSpPr>
            <a:spLocks noGrp="1"/>
          </p:cNvSpPr>
          <p:nvPr>
            <p:ph type="title"/>
          </p:nvPr>
        </p:nvSpPr>
        <p:spPr>
          <a:xfrm>
            <a:off x="866400" y="336669"/>
            <a:ext cx="10068389" cy="1271151"/>
          </a:xfrm>
        </p:spPr>
        <p:txBody>
          <a:bodyPr/>
          <a:lstStyle/>
          <a:p>
            <a:pPr>
              <a:defRPr/>
            </a:pPr>
            <a:br>
              <a:rPr lang="en-ZA" sz="1350" dirty="0">
                <a:ea typeface="Tahoma" panose="020B0604030504040204" pitchFamily="34" charset="0"/>
                <a:cs typeface="Tahoma" panose="020B0604030504040204" pitchFamily="34" charset="0"/>
              </a:rPr>
            </a:br>
            <a:r>
              <a:rPr lang="en-ZA" sz="1350" dirty="0">
                <a:ea typeface="Tahoma" panose="020B0604030504040204" pitchFamily="34" charset="0"/>
                <a:cs typeface="Tahoma" panose="020B0604030504040204" pitchFamily="34" charset="0"/>
              </a:rPr>
              <a:t>				</a:t>
            </a: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r>
              <a:rPr lang="en-ZA" sz="1350" dirty="0">
                <a:ea typeface="Tahoma" panose="020B0604030504040204" pitchFamily="34" charset="0"/>
                <a:cs typeface="Tahoma" panose="020B0604030504040204" pitchFamily="34" charset="0"/>
              </a:rPr>
              <a:t>				</a:t>
            </a: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endParaRPr lang="en-ZA" sz="1350" dirty="0"/>
          </a:p>
        </p:txBody>
      </p:sp>
      <p:pic>
        <p:nvPicPr>
          <p:cNvPr id="11" name="Content Placeholder 10">
            <a:extLst>
              <a:ext uri="{FF2B5EF4-FFF2-40B4-BE49-F238E27FC236}">
                <a16:creationId xmlns:a16="http://schemas.microsoft.com/office/drawing/2014/main" id="{C92D8FC6-2918-2B1A-6BFB-8E6147BD220A}"/>
              </a:ext>
            </a:extLst>
          </p:cNvPr>
          <p:cNvPicPr>
            <a:picLocks noGrp="1" noChangeAspect="1"/>
          </p:cNvPicPr>
          <p:nvPr>
            <p:ph idx="1"/>
          </p:nvPr>
        </p:nvPicPr>
        <p:blipFill>
          <a:blip r:embed="rId6"/>
          <a:stretch>
            <a:fillRect/>
          </a:stretch>
        </p:blipFill>
        <p:spPr>
          <a:xfrm>
            <a:off x="2374233" y="561474"/>
            <a:ext cx="7700210" cy="6234054"/>
          </a:xfrm>
        </p:spPr>
      </p:pic>
    </p:spTree>
    <p:extLst>
      <p:ext uri="{BB962C8B-B14F-4D97-AF65-F5344CB8AC3E}">
        <p14:creationId xmlns:p14="http://schemas.microsoft.com/office/powerpoint/2010/main" val="131646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628CB-6BF7-1C55-7727-D17C48EBC392}"/>
            </a:ext>
          </a:extLst>
        </p:cNvPr>
        <p:cNvGrpSpPr/>
        <p:nvPr/>
      </p:nvGrpSpPr>
      <p:grpSpPr>
        <a:xfrm>
          <a:off x="0" y="0"/>
          <a:ext cx="0" cy="0"/>
          <a:chOff x="0" y="0"/>
          <a:chExt cx="0" cy="0"/>
        </a:xfrm>
      </p:grpSpPr>
      <p:graphicFrame>
        <p:nvGraphicFramePr>
          <p:cNvPr id="15362" name="Object 2" hidden="1">
            <a:extLst>
              <a:ext uri="{FF2B5EF4-FFF2-40B4-BE49-F238E27FC236}">
                <a16:creationId xmlns:a16="http://schemas.microsoft.com/office/drawing/2014/main" id="{9744BB86-77B0-32D0-C84F-2A06C73F7247}"/>
              </a:ext>
            </a:extLst>
          </p:cNvPr>
          <p:cNvGraphicFramePr>
            <a:graphicFrameLocks noChangeAspect="1"/>
          </p:cNvGraphicFramePr>
          <p:nvPr>
            <p:custDataLst>
              <p:tags r:id="rId1"/>
            </p:custDataLst>
          </p:nvPr>
        </p:nvGraphicFramePr>
        <p:xfrm>
          <a:off x="2382839" y="85883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5362" name="Object 2" hidden="1">
                        <a:extLst>
                          <a:ext uri="{FF2B5EF4-FFF2-40B4-BE49-F238E27FC236}">
                            <a16:creationId xmlns:a16="http://schemas.microsoft.com/office/drawing/2014/main" id="{1959ADB2-700E-E752-745B-857B47761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83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a:extLst>
              <a:ext uri="{FF2B5EF4-FFF2-40B4-BE49-F238E27FC236}">
                <a16:creationId xmlns:a16="http://schemas.microsoft.com/office/drawing/2014/main" id="{4E3E5AC5-0F76-F096-3B0B-803A0285AF6E}"/>
              </a:ext>
            </a:extLst>
          </p:cNvPr>
          <p:cNvPicPr>
            <a:picLocks noChangeAspect="1"/>
          </p:cNvPicPr>
          <p:nvPr/>
        </p:nvPicPr>
        <p:blipFill>
          <a:blip r:embed="rId6"/>
          <a:stretch>
            <a:fillRect/>
          </a:stretch>
        </p:blipFill>
        <p:spPr>
          <a:xfrm>
            <a:off x="1515979" y="1010653"/>
            <a:ext cx="9160042" cy="5710989"/>
          </a:xfrm>
          <a:prstGeom prst="rect">
            <a:avLst/>
          </a:prstGeom>
        </p:spPr>
      </p:pic>
    </p:spTree>
    <p:extLst>
      <p:ext uri="{BB962C8B-B14F-4D97-AF65-F5344CB8AC3E}">
        <p14:creationId xmlns:p14="http://schemas.microsoft.com/office/powerpoint/2010/main" val="10614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AC710-6C97-7E0C-D74B-38AFE8B61D6E}"/>
            </a:ext>
          </a:extLst>
        </p:cNvPr>
        <p:cNvGrpSpPr/>
        <p:nvPr/>
      </p:nvGrpSpPr>
      <p:grpSpPr>
        <a:xfrm>
          <a:off x="0" y="0"/>
          <a:ext cx="0" cy="0"/>
          <a:chOff x="0" y="0"/>
          <a:chExt cx="0" cy="0"/>
        </a:xfrm>
      </p:grpSpPr>
      <p:graphicFrame>
        <p:nvGraphicFramePr>
          <p:cNvPr id="15362" name="Object 2" hidden="1">
            <a:extLst>
              <a:ext uri="{FF2B5EF4-FFF2-40B4-BE49-F238E27FC236}">
                <a16:creationId xmlns:a16="http://schemas.microsoft.com/office/drawing/2014/main" id="{E177A266-48C7-1848-9AF1-7DEE3D372254}"/>
              </a:ext>
            </a:extLst>
          </p:cNvPr>
          <p:cNvGraphicFramePr>
            <a:graphicFrameLocks noChangeAspect="1"/>
          </p:cNvGraphicFramePr>
          <p:nvPr>
            <p:custDataLst>
              <p:tags r:id="rId1"/>
            </p:custDataLst>
          </p:nvPr>
        </p:nvGraphicFramePr>
        <p:xfrm>
          <a:off x="2382839" y="85883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5362" name="Object 2" hidden="1">
                        <a:extLst>
                          <a:ext uri="{FF2B5EF4-FFF2-40B4-BE49-F238E27FC236}">
                            <a16:creationId xmlns:a16="http://schemas.microsoft.com/office/drawing/2014/main" id="{1959ADB2-700E-E752-745B-857B47761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83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a:extLst>
              <a:ext uri="{FF2B5EF4-FFF2-40B4-BE49-F238E27FC236}">
                <a16:creationId xmlns:a16="http://schemas.microsoft.com/office/drawing/2014/main" id="{16CEF33B-A5A9-F845-768B-9E914CD5AF01}"/>
              </a:ext>
            </a:extLst>
          </p:cNvPr>
          <p:cNvSpPr>
            <a:spLocks noGrp="1"/>
          </p:cNvSpPr>
          <p:nvPr>
            <p:ph type="title"/>
          </p:nvPr>
        </p:nvSpPr>
        <p:spPr>
          <a:xfrm>
            <a:off x="866400" y="336669"/>
            <a:ext cx="10068389" cy="1271151"/>
          </a:xfrm>
        </p:spPr>
        <p:txBody>
          <a:bodyPr/>
          <a:lstStyle/>
          <a:p>
            <a:pPr>
              <a:defRPr/>
            </a:pPr>
            <a:br>
              <a:rPr lang="en-ZA" sz="1350" dirty="0">
                <a:ea typeface="Tahoma" panose="020B0604030504040204" pitchFamily="34" charset="0"/>
                <a:cs typeface="Tahoma" panose="020B0604030504040204" pitchFamily="34" charset="0"/>
              </a:rPr>
            </a:br>
            <a:r>
              <a:rPr lang="en-ZA" sz="1350" dirty="0">
                <a:ea typeface="Tahoma" panose="020B0604030504040204" pitchFamily="34" charset="0"/>
                <a:cs typeface="Tahoma" panose="020B0604030504040204" pitchFamily="34" charset="0"/>
              </a:rPr>
              <a:t>	</a:t>
            </a:r>
            <a:r>
              <a:rPr kumimoji="0" lang="en-US" altLang="en-US" sz="2200" b="1" i="0" u="none" strike="noStrike" kern="1200" cap="none" spc="0" normalizeH="0" baseline="0" noProof="0" dirty="0">
                <a:ln>
                  <a:noFill/>
                </a:ln>
                <a:solidFill>
                  <a:srgbClr val="808000"/>
                </a:solidFill>
                <a:effectLst/>
                <a:uLnTx/>
                <a:uFillTx/>
                <a:latin typeface="Tahoma" pitchFamily="34" charset="0"/>
                <a:ea typeface="+mj-ea"/>
                <a:cs typeface="+mj-cs"/>
              </a:rPr>
              <a:t> THE DTIC EXEMPTION PROCESS </a:t>
            </a:r>
            <a:r>
              <a:rPr lang="en-ZA" sz="1350" dirty="0">
                <a:ea typeface="Tahoma" panose="020B0604030504040204" pitchFamily="34" charset="0"/>
                <a:cs typeface="Tahoma" panose="020B0604030504040204" pitchFamily="34" charset="0"/>
              </a:rPr>
              <a:t>			</a:t>
            </a: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endParaRPr lang="en-ZA" sz="1350" dirty="0"/>
          </a:p>
        </p:txBody>
      </p:sp>
      <p:sp>
        <p:nvSpPr>
          <p:cNvPr id="3" name="Content Placeholder 2">
            <a:extLst>
              <a:ext uri="{FF2B5EF4-FFF2-40B4-BE49-F238E27FC236}">
                <a16:creationId xmlns:a16="http://schemas.microsoft.com/office/drawing/2014/main" id="{06693EDF-F9B9-8147-476D-607539F162E4}"/>
              </a:ext>
            </a:extLst>
          </p:cNvPr>
          <p:cNvSpPr>
            <a:spLocks noGrp="1"/>
          </p:cNvSpPr>
          <p:nvPr>
            <p:ph idx="1"/>
          </p:nvPr>
        </p:nvSpPr>
        <p:spPr/>
        <p:txBody>
          <a:bodyPr/>
          <a:lstStyle/>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The exemption process that the </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dtic</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 follows is that if there is a particular designated product and the minimum threshold for local content cannot be met for various reasons, bidders must apply for exemption (when the tender is still open, before closing date). After checking with the industry, the </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dtic</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 will then decide whether or not to grant an exemption. This is per tender.</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The exemption request must be on the bidding company’s signed letter-head and cover the following:</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 The procuring entity/government department/state owned company,</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 Tender/bid number,</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 Closing date,</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 Item(s) for which the exemption is being requested for,</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 Description of the goods, services or works for which the requested exemption item will be used for and the local content that can be met,</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 Reason(s) for the request.</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 Attach specification issued by the procuring entity</a:t>
            </a:r>
          </a:p>
          <a:p>
            <a:endParaRPr lang="en-ZA" dirty="0"/>
          </a:p>
        </p:txBody>
      </p:sp>
    </p:spTree>
    <p:extLst>
      <p:ext uri="{BB962C8B-B14F-4D97-AF65-F5344CB8AC3E}">
        <p14:creationId xmlns:p14="http://schemas.microsoft.com/office/powerpoint/2010/main" val="258581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B3BE3-B165-2D89-3C65-C4B79FF680F6}"/>
            </a:ext>
          </a:extLst>
        </p:cNvPr>
        <p:cNvGrpSpPr/>
        <p:nvPr/>
      </p:nvGrpSpPr>
      <p:grpSpPr>
        <a:xfrm>
          <a:off x="0" y="0"/>
          <a:ext cx="0" cy="0"/>
          <a:chOff x="0" y="0"/>
          <a:chExt cx="0" cy="0"/>
        </a:xfrm>
      </p:grpSpPr>
      <p:graphicFrame>
        <p:nvGraphicFramePr>
          <p:cNvPr id="15362" name="Object 2" hidden="1">
            <a:extLst>
              <a:ext uri="{FF2B5EF4-FFF2-40B4-BE49-F238E27FC236}">
                <a16:creationId xmlns:a16="http://schemas.microsoft.com/office/drawing/2014/main" id="{49B73BC1-0E36-F592-E6E9-FD01788B5456}"/>
              </a:ext>
            </a:extLst>
          </p:cNvPr>
          <p:cNvGraphicFramePr>
            <a:graphicFrameLocks noChangeAspect="1"/>
          </p:cNvGraphicFramePr>
          <p:nvPr>
            <p:custDataLst>
              <p:tags r:id="rId1"/>
            </p:custDataLst>
          </p:nvPr>
        </p:nvGraphicFramePr>
        <p:xfrm>
          <a:off x="2382839" y="85883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5362" name="Object 2" hidden="1">
                        <a:extLst>
                          <a:ext uri="{FF2B5EF4-FFF2-40B4-BE49-F238E27FC236}">
                            <a16:creationId xmlns:a16="http://schemas.microsoft.com/office/drawing/2014/main" id="{1959ADB2-700E-E752-745B-857B47761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83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a:extLst>
              <a:ext uri="{FF2B5EF4-FFF2-40B4-BE49-F238E27FC236}">
                <a16:creationId xmlns:a16="http://schemas.microsoft.com/office/drawing/2014/main" id="{439EA972-C35B-AAD8-F364-7A1C835810A5}"/>
              </a:ext>
            </a:extLst>
          </p:cNvPr>
          <p:cNvSpPr>
            <a:spLocks noGrp="1"/>
          </p:cNvSpPr>
          <p:nvPr>
            <p:ph type="title"/>
          </p:nvPr>
        </p:nvSpPr>
        <p:spPr>
          <a:xfrm>
            <a:off x="866400" y="336669"/>
            <a:ext cx="10068389" cy="1271151"/>
          </a:xfrm>
        </p:spPr>
        <p:txBody>
          <a:bodyPr/>
          <a:lstStyle/>
          <a:p>
            <a:pPr>
              <a:defRPr/>
            </a:pPr>
            <a:br>
              <a:rPr lang="en-ZA" sz="1350" dirty="0">
                <a:ea typeface="Tahoma" panose="020B0604030504040204" pitchFamily="34" charset="0"/>
                <a:cs typeface="Tahoma" panose="020B0604030504040204" pitchFamily="34" charset="0"/>
              </a:rPr>
            </a:br>
            <a:r>
              <a:rPr lang="en-ZA" sz="1350" dirty="0">
                <a:ea typeface="Tahoma" panose="020B0604030504040204" pitchFamily="34" charset="0"/>
                <a:cs typeface="Tahoma" panose="020B0604030504040204" pitchFamily="34" charset="0"/>
              </a:rPr>
              <a:t>	</a:t>
            </a:r>
            <a:r>
              <a:rPr kumimoji="0" lang="en-US" altLang="en-US" sz="2200" b="1" i="0" u="none" strike="noStrike" kern="1200" cap="none" spc="0" normalizeH="0" baseline="0" noProof="0" dirty="0">
                <a:ln>
                  <a:noFill/>
                </a:ln>
                <a:solidFill>
                  <a:srgbClr val="808000"/>
                </a:solidFill>
                <a:effectLst/>
                <a:uLnTx/>
                <a:uFillTx/>
                <a:latin typeface="Tahoma" pitchFamily="34" charset="0"/>
                <a:ea typeface="+mj-ea"/>
                <a:cs typeface="+mj-cs"/>
              </a:rPr>
              <a:t>THE DTIC EXEMPTION PROCESS continued…</a:t>
            </a:r>
            <a:r>
              <a:rPr lang="en-ZA" sz="1350" dirty="0">
                <a:ea typeface="Tahoma" panose="020B0604030504040204" pitchFamily="34" charset="0"/>
                <a:cs typeface="Tahoma" panose="020B0604030504040204" pitchFamily="34" charset="0"/>
              </a:rPr>
              <a:t>			</a:t>
            </a: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r>
              <a:rPr lang="en-ZA" sz="1350" dirty="0">
                <a:ea typeface="Tahoma" panose="020B0604030504040204" pitchFamily="34" charset="0"/>
                <a:cs typeface="Tahoma" panose="020B0604030504040204" pitchFamily="34" charset="0"/>
              </a:rPr>
              <a:t>				</a:t>
            </a: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endParaRPr lang="en-ZA" sz="1350" dirty="0"/>
          </a:p>
        </p:txBody>
      </p:sp>
      <p:sp>
        <p:nvSpPr>
          <p:cNvPr id="3" name="Content Placeholder 2">
            <a:extLst>
              <a:ext uri="{FF2B5EF4-FFF2-40B4-BE49-F238E27FC236}">
                <a16:creationId xmlns:a16="http://schemas.microsoft.com/office/drawing/2014/main" id="{D6E64840-CDB2-304F-765E-2C9A6D509F67}"/>
              </a:ext>
            </a:extLst>
          </p:cNvPr>
          <p:cNvSpPr>
            <a:spLocks noGrp="1"/>
          </p:cNvSpPr>
          <p:nvPr>
            <p:ph idx="1"/>
          </p:nvPr>
        </p:nvSpPr>
        <p:spPr>
          <a:xfrm>
            <a:off x="547499" y="1200482"/>
            <a:ext cx="10971067" cy="4430297"/>
          </a:xfrm>
        </p:spPr>
        <p:txBody>
          <a:bodyPr/>
          <a:lstStyle/>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Supporting letters from local manufacturers/sub-suppliers (if applicable)</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Please note that it takes 3-5 working days for the </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dtic</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 to process exemption letters and no requests for exemptions will be considered after the tender has closed.</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The request should be addressed to the attention of:</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Dr. Tebogo </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Makube</a:t>
            </a:r>
            <a:endPar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Chief Director: Industrial Procurement Unit</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The Department of Trade and Industry</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Private Bag X84,</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Pretoria,</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Gauteng,</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0001</a:t>
            </a:r>
          </a:p>
          <a:p>
            <a:pPr marL="177800" marR="0" lvl="0" indent="-177800" algn="l" defTabSz="457200" rtl="0" eaLnBrk="0" fontAlgn="base" latinLnBrk="0" hangingPunct="0">
              <a:lnSpc>
                <a:spcPct val="100000"/>
              </a:lnSpc>
              <a:spcBef>
                <a:spcPct val="20000"/>
              </a:spcBef>
              <a:spcAft>
                <a:spcPct val="0"/>
              </a:spcAft>
              <a:buClr>
                <a:srgbClr val="CC0000"/>
              </a:buClr>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The request should be forwarded through email to Dr </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Makube</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 on TMakube@thedtic.gov.za and copy </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Ms</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Matidza</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 (CMatidza@thedtic.gov.za).</a:t>
            </a:r>
          </a:p>
        </p:txBody>
      </p:sp>
    </p:spTree>
    <p:extLst>
      <p:ext uri="{BB962C8B-B14F-4D97-AF65-F5344CB8AC3E}">
        <p14:creationId xmlns:p14="http://schemas.microsoft.com/office/powerpoint/2010/main" val="97948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E6E2647-351D-BE49-BC4B-698A8004223D}"/>
              </a:ext>
            </a:extLst>
          </p:cNvPr>
          <p:cNvSpPr txBox="1"/>
          <p:nvPr/>
        </p:nvSpPr>
        <p:spPr>
          <a:xfrm>
            <a:off x="614117" y="5637504"/>
            <a:ext cx="2883537" cy="577035"/>
          </a:xfrm>
          <a:prstGeom prst="rect">
            <a:avLst/>
          </a:prstGeom>
        </p:spPr>
        <p:txBody>
          <a:bodyPr vert="horz" wrap="square" lIns="0" tIns="7701" rIns="0" bIns="0" rtlCol="0">
            <a:spAutoFit/>
          </a:bodyPr>
          <a:lstStyle/>
          <a:p>
            <a:pPr marL="7701" marR="0" lvl="0" indent="0" algn="l" defTabSz="457200" rtl="0" eaLnBrk="1" fontAlgn="auto" latinLnBrk="0" hangingPunct="1">
              <a:lnSpc>
                <a:spcPct val="100000"/>
              </a:lnSpc>
              <a:spcBef>
                <a:spcPts val="61"/>
              </a:spcBef>
              <a:spcAft>
                <a:spcPts val="0"/>
              </a:spcAft>
              <a:buClrTx/>
              <a:buSzTx/>
              <a:buFontTx/>
              <a:buNone/>
              <a:tabLst/>
              <a:defRPr/>
            </a:pPr>
            <a:r>
              <a:rPr kumimoji="0" sz="3699"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THANK</a:t>
            </a:r>
            <a:r>
              <a:rPr kumimoji="0" sz="3699" b="1" i="0" u="none" strike="noStrike" kern="1200" cap="none" spc="-88"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 </a:t>
            </a:r>
            <a:r>
              <a:rPr kumimoji="0" sz="3699" b="1" i="0" u="none" strike="noStrike" kern="1200" cap="none" spc="-52"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YOU</a:t>
            </a:r>
            <a:endParaRPr kumimoji="0" sz="3699" b="1" i="0"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endParaRPr>
          </a:p>
        </p:txBody>
      </p:sp>
    </p:spTree>
    <p:extLst>
      <p:ext uri="{BB962C8B-B14F-4D97-AF65-F5344CB8AC3E}">
        <p14:creationId xmlns:p14="http://schemas.microsoft.com/office/powerpoint/2010/main" val="167278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B8A7073-7DE7-9E3E-9CB5-4E235A67044A}"/>
              </a:ext>
            </a:extLst>
          </p:cNvPr>
          <p:cNvSpPr>
            <a:spLocks noGrp="1"/>
          </p:cNvSpPr>
          <p:nvPr>
            <p:ph type="title"/>
          </p:nvPr>
        </p:nvSpPr>
        <p:spPr>
          <a:xfrm>
            <a:off x="1765300" y="1104900"/>
            <a:ext cx="7550150" cy="541338"/>
          </a:xfrm>
        </p:spPr>
        <p:txBody>
          <a:bodyPr/>
          <a:lstStyle/>
          <a:p>
            <a:r>
              <a:rPr lang="en-US" altLang="en-US" sz="1800"/>
              <a:t>B-BBEE</a:t>
            </a:r>
            <a:endParaRPr lang="en-ZA" altLang="en-US" sz="1800"/>
          </a:p>
        </p:txBody>
      </p:sp>
      <p:sp>
        <p:nvSpPr>
          <p:cNvPr id="3" name="Rectangle 2">
            <a:extLst>
              <a:ext uri="{FF2B5EF4-FFF2-40B4-BE49-F238E27FC236}">
                <a16:creationId xmlns:a16="http://schemas.microsoft.com/office/drawing/2014/main" id="{5F5A30FC-9460-E6A8-CCCF-A2A6E9F1BB62}"/>
              </a:ext>
            </a:extLst>
          </p:cNvPr>
          <p:cNvSpPr/>
          <p:nvPr/>
        </p:nvSpPr>
        <p:spPr>
          <a:xfrm>
            <a:off x="2127250" y="1739901"/>
            <a:ext cx="8540750" cy="4321175"/>
          </a:xfrm>
          <a:prstGeom prst="rect">
            <a:avLst/>
          </a:prstGeom>
        </p:spPr>
        <p:txBody>
          <a:bodyPr>
            <a:spAutoFit/>
          </a:bodyPr>
          <a:lstStyle/>
          <a:p>
            <a:pPr algn="just" defTabSz="342900">
              <a:defRPr/>
            </a:pPr>
            <a:r>
              <a:rPr lang="en-US" sz="1050" b="1" u="sng" dirty="0">
                <a:solidFill>
                  <a:srgbClr val="000000"/>
                </a:solidFill>
                <a:ea typeface="Tahoma" panose="020B0604030504040204" pitchFamily="34" charset="0"/>
                <a:cs typeface="Tahoma" panose="020B0604030504040204" pitchFamily="34" charset="0"/>
              </a:rPr>
              <a:t>B-BBEE Definition:</a:t>
            </a:r>
          </a:p>
          <a:p>
            <a:pPr algn="just" defTabSz="342900">
              <a:lnSpc>
                <a:spcPct val="150000"/>
              </a:lnSpc>
              <a:defRPr/>
            </a:pPr>
            <a:r>
              <a:rPr lang="en-ZA" sz="1050" dirty="0">
                <a:solidFill>
                  <a:srgbClr val="000000"/>
                </a:solidFill>
                <a:ea typeface="Tahoma" panose="020B0604030504040204" pitchFamily="34" charset="0"/>
                <a:cs typeface="Tahoma" panose="020B0604030504040204" pitchFamily="34" charset="0"/>
              </a:rPr>
              <a:t>Broad-Based Black Economic (B-BBEE) means the economic empowerment of all black people including women, workers, youth, people living with disabilities and people living in rural areas through diverse but integrated socio-economic strategies.</a:t>
            </a:r>
          </a:p>
          <a:p>
            <a:pPr algn="just" defTabSz="342900">
              <a:defRPr/>
            </a:pPr>
            <a:endParaRPr lang="en-US" sz="788" b="1" u="sng" dirty="0">
              <a:solidFill>
                <a:srgbClr val="000000"/>
              </a:solidFill>
              <a:ea typeface="Tahoma" panose="020B0604030504040204" pitchFamily="34" charset="0"/>
              <a:cs typeface="Tahoma" panose="020B0604030504040204" pitchFamily="34" charset="0"/>
            </a:endParaRPr>
          </a:p>
          <a:p>
            <a:pPr algn="just" defTabSz="342900">
              <a:defRPr/>
            </a:pPr>
            <a:r>
              <a:rPr lang="en-US" sz="1050" b="1" u="sng" dirty="0">
                <a:solidFill>
                  <a:srgbClr val="000000"/>
                </a:solidFill>
                <a:ea typeface="Tahoma" panose="020B0604030504040204" pitchFamily="34" charset="0"/>
                <a:cs typeface="Tahoma" panose="020B0604030504040204" pitchFamily="34" charset="0"/>
              </a:rPr>
              <a:t>Purpose:</a:t>
            </a:r>
          </a:p>
          <a:p>
            <a:pPr marL="257175" indent="-257175" algn="just" defTabSz="342900">
              <a:lnSpc>
                <a:spcPct val="150000"/>
              </a:lnSpc>
              <a:spcBef>
                <a:spcPts val="450"/>
              </a:spcBef>
              <a:buFont typeface="Wingdings" panose="05000000000000000000" pitchFamily="2" charset="2"/>
              <a:buChar char=""/>
              <a:defRPr/>
            </a:pPr>
            <a:r>
              <a:rPr lang="en-ZA" sz="975" dirty="0">
                <a:solidFill>
                  <a:srgbClr val="000000"/>
                </a:solidFill>
                <a:ea typeface="Times New Roman" panose="02020603050405020304" pitchFamily="18" charset="0"/>
                <a:cs typeface="Tahoma" panose="020B0604030504040204" pitchFamily="34" charset="0"/>
              </a:rPr>
              <a:t>To increase the number of black people that manage, own and control enterprises and productive assets.</a:t>
            </a:r>
          </a:p>
          <a:p>
            <a:pPr marL="257175" indent="-257175" algn="just" defTabSz="342900">
              <a:lnSpc>
                <a:spcPct val="150000"/>
              </a:lnSpc>
              <a:spcBef>
                <a:spcPts val="450"/>
              </a:spcBef>
              <a:buFont typeface="Wingdings" panose="05000000000000000000" pitchFamily="2" charset="2"/>
              <a:buChar char=""/>
              <a:defRPr/>
            </a:pPr>
            <a:r>
              <a:rPr lang="en-ZA" sz="975" dirty="0">
                <a:solidFill>
                  <a:srgbClr val="000000"/>
                </a:solidFill>
                <a:ea typeface="Times New Roman" panose="02020603050405020304" pitchFamily="18" charset="0"/>
                <a:cs typeface="Tahoma" panose="020B0604030504040204" pitchFamily="34" charset="0"/>
              </a:rPr>
              <a:t>To facilitate ownership and management of enterprises and productive assets by communities, workers, cooperatives and other collective enterprises</a:t>
            </a:r>
          </a:p>
          <a:p>
            <a:pPr marL="257175" indent="-257175" algn="just" defTabSz="342900">
              <a:lnSpc>
                <a:spcPct val="150000"/>
              </a:lnSpc>
              <a:spcBef>
                <a:spcPts val="450"/>
              </a:spcBef>
              <a:buFont typeface="Wingdings" panose="05000000000000000000" pitchFamily="2" charset="2"/>
              <a:buChar char=""/>
              <a:defRPr/>
            </a:pPr>
            <a:r>
              <a:rPr lang="en-ZA" sz="975" dirty="0">
                <a:solidFill>
                  <a:srgbClr val="000000"/>
                </a:solidFill>
                <a:ea typeface="Times New Roman" panose="02020603050405020304" pitchFamily="18" charset="0"/>
                <a:cs typeface="Tahoma" panose="020B0604030504040204" pitchFamily="34" charset="0"/>
              </a:rPr>
              <a:t>To achieve an equitable representation in all occupational categories and levels in the workforce</a:t>
            </a:r>
          </a:p>
          <a:p>
            <a:pPr marL="257175" indent="-257175" algn="just" defTabSz="342900">
              <a:lnSpc>
                <a:spcPct val="150000"/>
              </a:lnSpc>
              <a:spcBef>
                <a:spcPts val="450"/>
              </a:spcBef>
              <a:buFont typeface="Wingdings" panose="05000000000000000000" pitchFamily="2" charset="2"/>
              <a:buChar char=""/>
              <a:defRPr/>
            </a:pPr>
            <a:r>
              <a:rPr lang="en-ZA" sz="975" dirty="0">
                <a:solidFill>
                  <a:srgbClr val="000000"/>
                </a:solidFill>
                <a:ea typeface="Times New Roman" panose="02020603050405020304" pitchFamily="18" charset="0"/>
                <a:cs typeface="Tahoma" panose="020B0604030504040204" pitchFamily="34" charset="0"/>
              </a:rPr>
              <a:t>To procure from large, medium and small sized black owned enterprises</a:t>
            </a:r>
          </a:p>
          <a:p>
            <a:pPr marL="257175" indent="-257175" algn="just" defTabSz="342900">
              <a:lnSpc>
                <a:spcPct val="150000"/>
              </a:lnSpc>
              <a:spcBef>
                <a:spcPts val="450"/>
              </a:spcBef>
              <a:buFont typeface="Wingdings" panose="05000000000000000000" pitchFamily="2" charset="2"/>
              <a:buChar char=""/>
              <a:defRPr/>
            </a:pPr>
            <a:r>
              <a:rPr lang="en-ZA" sz="975" dirty="0">
                <a:solidFill>
                  <a:srgbClr val="000000"/>
                </a:solidFill>
                <a:ea typeface="Times New Roman" panose="02020603050405020304" pitchFamily="18" charset="0"/>
                <a:cs typeface="Tahoma" panose="020B0604030504040204" pitchFamily="34" charset="0"/>
              </a:rPr>
              <a:t>To increase investment in enterprises and communities that are owned and managed by black people</a:t>
            </a:r>
          </a:p>
          <a:p>
            <a:pPr marL="257175" indent="-257175" algn="just" defTabSz="342900">
              <a:lnSpc>
                <a:spcPct val="150000"/>
              </a:lnSpc>
              <a:spcBef>
                <a:spcPts val="450"/>
              </a:spcBef>
              <a:buFont typeface="Wingdings" panose="05000000000000000000" pitchFamily="2" charset="2"/>
              <a:buChar char=""/>
              <a:defRPr/>
            </a:pPr>
            <a:r>
              <a:rPr lang="en-US" sz="975" dirty="0">
                <a:solidFill>
                  <a:srgbClr val="000000"/>
                </a:solidFill>
                <a:ea typeface="Times New Roman" panose="02020603050405020304" pitchFamily="18" charset="0"/>
                <a:cs typeface="Tahoma" panose="020B0604030504040204" pitchFamily="34" charset="0"/>
              </a:rPr>
              <a:t>A valid B-BBEE certificate for LE company’s OR an Affidavit for QSE and EME’s is required</a:t>
            </a:r>
          </a:p>
          <a:p>
            <a:pPr algn="just" defTabSz="342900">
              <a:spcBef>
                <a:spcPts val="366"/>
              </a:spcBef>
              <a:defRPr/>
            </a:pPr>
            <a:r>
              <a:rPr lang="en-GB" sz="1050" b="1" u="sng" dirty="0">
                <a:solidFill>
                  <a:srgbClr val="000000"/>
                </a:solidFill>
                <a:ea typeface="Tahoma" panose="020B0604030504040204" pitchFamily="34" charset="0"/>
                <a:cs typeface="Tahoma" panose="020B0604030504040204" pitchFamily="34" charset="0"/>
              </a:rPr>
              <a:t>B-BBEE Amended Codes Principles</a:t>
            </a:r>
          </a:p>
          <a:p>
            <a:pPr marL="257175" lvl="1" indent="-257175" algn="just" defTabSz="342900">
              <a:lnSpc>
                <a:spcPct val="150000"/>
              </a:lnSpc>
              <a:spcBef>
                <a:spcPts val="450"/>
              </a:spcBef>
              <a:buClr>
                <a:srgbClr val="69614E"/>
              </a:buClr>
              <a:buFont typeface="Wingdings" panose="05000000000000000000" pitchFamily="2" charset="2"/>
              <a:buChar char=""/>
              <a:defRPr/>
            </a:pPr>
            <a:r>
              <a:rPr lang="en-ZA" sz="975" dirty="0">
                <a:solidFill>
                  <a:srgbClr val="000000"/>
                </a:solidFill>
                <a:ea typeface="Times New Roman" panose="02020603050405020304" pitchFamily="18" charset="0"/>
                <a:cs typeface="Tahoma" panose="020B0604030504040204" pitchFamily="34" charset="0"/>
              </a:rPr>
              <a:t>Enhanced the recognition status of black owned EMEs and QSEs</a:t>
            </a:r>
          </a:p>
          <a:p>
            <a:pPr marL="257175" lvl="1" indent="-257175" algn="just" defTabSz="342900">
              <a:lnSpc>
                <a:spcPct val="150000"/>
              </a:lnSpc>
              <a:spcBef>
                <a:spcPts val="450"/>
              </a:spcBef>
              <a:buClr>
                <a:srgbClr val="69614E"/>
              </a:buClr>
              <a:buFont typeface="Wingdings" panose="05000000000000000000" pitchFamily="2" charset="2"/>
              <a:buChar char=""/>
              <a:defRPr/>
            </a:pPr>
            <a:r>
              <a:rPr lang="en-ZA" sz="975" dirty="0">
                <a:solidFill>
                  <a:srgbClr val="000000"/>
                </a:solidFill>
                <a:ea typeface="Times New Roman" panose="02020603050405020304" pitchFamily="18" charset="0"/>
                <a:cs typeface="Tahoma" panose="020B0604030504040204" pitchFamily="34" charset="0"/>
              </a:rPr>
              <a:t>An EME that is 100% owned by black people qualifies as a level 1 contributor;</a:t>
            </a:r>
          </a:p>
          <a:p>
            <a:pPr marL="257175" lvl="1" indent="-257175" algn="just" defTabSz="342900">
              <a:lnSpc>
                <a:spcPct val="150000"/>
              </a:lnSpc>
              <a:spcBef>
                <a:spcPts val="450"/>
              </a:spcBef>
              <a:buClr>
                <a:srgbClr val="69614E"/>
              </a:buClr>
              <a:buFont typeface="Wingdings" panose="05000000000000000000" pitchFamily="2" charset="2"/>
              <a:buChar char=""/>
              <a:defRPr/>
            </a:pPr>
            <a:r>
              <a:rPr lang="en-ZA" sz="975" dirty="0">
                <a:solidFill>
                  <a:srgbClr val="000000"/>
                </a:solidFill>
                <a:ea typeface="Times New Roman" panose="02020603050405020304" pitchFamily="18" charset="0"/>
                <a:cs typeface="Tahoma" panose="020B0604030504040204" pitchFamily="34" charset="0"/>
              </a:rPr>
              <a:t>An EME that is more than 51% owned by black people qualifies as a level 2 contributor; </a:t>
            </a:r>
          </a:p>
          <a:p>
            <a:pPr marL="257175" lvl="1" indent="-257175" algn="just" defTabSz="342900">
              <a:lnSpc>
                <a:spcPct val="150000"/>
              </a:lnSpc>
              <a:spcBef>
                <a:spcPts val="450"/>
              </a:spcBef>
              <a:buClr>
                <a:srgbClr val="69614E"/>
              </a:buClr>
              <a:buFont typeface="Wingdings" panose="05000000000000000000" pitchFamily="2" charset="2"/>
              <a:buChar char=""/>
              <a:defRPr/>
            </a:pPr>
            <a:r>
              <a:rPr lang="en-ZA" sz="975" dirty="0">
                <a:solidFill>
                  <a:srgbClr val="000000"/>
                </a:solidFill>
                <a:ea typeface="Times New Roman" panose="02020603050405020304" pitchFamily="18" charset="0"/>
                <a:cs typeface="Tahoma" panose="020B0604030504040204" pitchFamily="34" charset="0"/>
              </a:rPr>
              <a:t>No verification  requirements for EMEs; EME to obtain a Sworn affidavit or a CIPC Certificate</a:t>
            </a:r>
            <a:endParaRPr lang="en-US" sz="975" dirty="0">
              <a:solidFill>
                <a:srgbClr val="000000"/>
              </a:solidFill>
              <a:ea typeface="Times New Roman" panose="02020603050405020304" pitchFamily="18"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E483759-A35F-3AA0-6F2A-737A6AA0D1C5}"/>
              </a:ext>
            </a:extLst>
          </p:cNvPr>
          <p:cNvSpPr txBox="1">
            <a:spLocks noChangeArrowheads="1"/>
          </p:cNvSpPr>
          <p:nvPr/>
        </p:nvSpPr>
        <p:spPr bwMode="auto">
          <a:xfrm>
            <a:off x="1935164" y="1430339"/>
            <a:ext cx="66135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84200">
              <a:defRPr>
                <a:solidFill>
                  <a:schemeClr val="tx1"/>
                </a:solidFill>
                <a:latin typeface="Tahoma" panose="020B0604030504040204" pitchFamily="34" charset="0"/>
                <a:cs typeface="Arial" panose="020B0604020202020204" pitchFamily="34" charset="0"/>
              </a:defRPr>
            </a:lvl1pPr>
            <a:lvl2pPr marL="742950" indent="-285750" defTabSz="584200">
              <a:defRPr>
                <a:solidFill>
                  <a:schemeClr val="tx1"/>
                </a:solidFill>
                <a:latin typeface="Tahoma" panose="020B0604030504040204" pitchFamily="34" charset="0"/>
                <a:cs typeface="Arial" panose="020B0604020202020204" pitchFamily="34" charset="0"/>
              </a:defRPr>
            </a:lvl2pPr>
            <a:lvl3pPr marL="1143000" indent="-228600" defTabSz="584200">
              <a:defRPr>
                <a:solidFill>
                  <a:schemeClr val="tx1"/>
                </a:solidFill>
                <a:latin typeface="Tahoma" panose="020B0604030504040204" pitchFamily="34" charset="0"/>
                <a:cs typeface="Arial" panose="020B0604020202020204" pitchFamily="34" charset="0"/>
              </a:defRPr>
            </a:lvl3pPr>
            <a:lvl4pPr marL="1600200" indent="-228600" defTabSz="584200">
              <a:defRPr>
                <a:solidFill>
                  <a:schemeClr val="tx1"/>
                </a:solidFill>
                <a:latin typeface="Tahoma" panose="020B0604030504040204" pitchFamily="34" charset="0"/>
                <a:cs typeface="Arial" panose="020B0604020202020204" pitchFamily="34" charset="0"/>
              </a:defRPr>
            </a:lvl4pPr>
            <a:lvl5pPr marL="2057400" indent="-228600" defTabSz="584200">
              <a:defRPr>
                <a:solidFill>
                  <a:schemeClr val="tx1"/>
                </a:solidFill>
                <a:latin typeface="Tahoma" panose="020B0604030504040204" pitchFamily="34" charset="0"/>
                <a:cs typeface="Arial" panose="020B0604020202020204" pitchFamily="34" charset="0"/>
              </a:defRPr>
            </a:lvl5pPr>
            <a:lvl6pPr marL="2514600" indent="-228600" defTabSz="584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584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584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584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1500" b="1">
                <a:solidFill>
                  <a:srgbClr val="7F7F7F"/>
                </a:solidFill>
              </a:rPr>
              <a:t>PREFERENTIAL PROCUREMENT REGULATIONS 2022 </a:t>
            </a:r>
          </a:p>
          <a:p>
            <a:pPr eaLnBrk="1" hangingPunct="1"/>
            <a:br>
              <a:rPr lang="en-US" altLang="en-US" sz="1500" b="1">
                <a:solidFill>
                  <a:srgbClr val="7F7F7F"/>
                </a:solidFill>
              </a:rPr>
            </a:br>
            <a:endParaRPr lang="en-ZA" altLang="en-US" sz="1500" b="1">
              <a:solidFill>
                <a:srgbClr val="7F7F7F"/>
              </a:solidFill>
            </a:endParaRPr>
          </a:p>
        </p:txBody>
      </p:sp>
      <p:sp>
        <p:nvSpPr>
          <p:cNvPr id="5" name="Rectangle 4">
            <a:extLst>
              <a:ext uri="{FF2B5EF4-FFF2-40B4-BE49-F238E27FC236}">
                <a16:creationId xmlns:a16="http://schemas.microsoft.com/office/drawing/2014/main" id="{45B63D02-0874-EAC4-5CE4-364AFB094CB6}"/>
              </a:ext>
            </a:extLst>
          </p:cNvPr>
          <p:cNvSpPr/>
          <p:nvPr/>
        </p:nvSpPr>
        <p:spPr>
          <a:xfrm>
            <a:off x="2046289" y="1665288"/>
            <a:ext cx="7604125" cy="3524250"/>
          </a:xfrm>
          <a:prstGeom prst="rect">
            <a:avLst/>
          </a:prstGeom>
        </p:spPr>
        <p:txBody>
          <a:bodyPr>
            <a:spAutoFit/>
          </a:bodyPr>
          <a:lstStyle/>
          <a:p>
            <a:pPr defTabSz="342900">
              <a:lnSpc>
                <a:spcPct val="150000"/>
              </a:lnSpc>
              <a:spcBef>
                <a:spcPts val="225"/>
              </a:spcBef>
              <a:defRPr/>
            </a:pPr>
            <a:r>
              <a:rPr lang="en-US" sz="900" dirty="0">
                <a:solidFill>
                  <a:srgbClr val="000000"/>
                </a:solidFill>
                <a:latin typeface="Tahoma"/>
              </a:rPr>
              <a:t>PPPFA provides for a preference points system in terms of which contracts below a prescribed value be evaluated on the basis that 20 out of 100 possible points must be allocated to “specific goals” and 80 points allocated to price.</a:t>
            </a:r>
          </a:p>
          <a:p>
            <a:pPr defTabSz="342900">
              <a:lnSpc>
                <a:spcPct val="150000"/>
              </a:lnSpc>
              <a:spcBef>
                <a:spcPts val="225"/>
              </a:spcBef>
              <a:defRPr/>
            </a:pPr>
            <a:r>
              <a:rPr lang="en-US" sz="900" dirty="0">
                <a:solidFill>
                  <a:srgbClr val="000000"/>
                </a:solidFill>
                <a:latin typeface="Tahoma"/>
              </a:rPr>
              <a:t>For contracts above a prescribed value, 10 out of 100 possible points must be allocated to “</a:t>
            </a:r>
            <a:r>
              <a:rPr lang="en-US" sz="900" b="1" dirty="0">
                <a:solidFill>
                  <a:srgbClr val="000000"/>
                </a:solidFill>
                <a:latin typeface="Tahoma"/>
              </a:rPr>
              <a:t>specific goals</a:t>
            </a:r>
            <a:r>
              <a:rPr lang="en-US" sz="900" dirty="0">
                <a:solidFill>
                  <a:srgbClr val="000000"/>
                </a:solidFill>
                <a:latin typeface="Tahoma"/>
              </a:rPr>
              <a:t>”, and 90 points allocated to price</a:t>
            </a:r>
          </a:p>
          <a:p>
            <a:pPr defTabSz="342900">
              <a:lnSpc>
                <a:spcPct val="150000"/>
              </a:lnSpc>
              <a:spcBef>
                <a:spcPts val="225"/>
              </a:spcBef>
              <a:defRPr/>
            </a:pPr>
            <a:endParaRPr lang="en-US" sz="900" dirty="0">
              <a:solidFill>
                <a:srgbClr val="000000"/>
              </a:solidFill>
              <a:latin typeface="Tahoma"/>
            </a:endParaRPr>
          </a:p>
          <a:p>
            <a:pPr marL="257175" indent="-257175" defTabSz="342900">
              <a:lnSpc>
                <a:spcPct val="150000"/>
              </a:lnSpc>
              <a:spcBef>
                <a:spcPts val="225"/>
              </a:spcBef>
              <a:buFontTx/>
              <a:buAutoNum type="alphaLcParenBoth"/>
              <a:defRPr/>
            </a:pPr>
            <a:r>
              <a:rPr lang="en-US" sz="900" dirty="0">
                <a:solidFill>
                  <a:srgbClr val="000000"/>
                </a:solidFill>
                <a:latin typeface="Tahoma"/>
              </a:rPr>
              <a:t>The applicable preference point system as envisaged </a:t>
            </a:r>
          </a:p>
          <a:p>
            <a:pPr marL="257175" indent="-257175" defTabSz="342900">
              <a:lnSpc>
                <a:spcPct val="150000"/>
              </a:lnSpc>
              <a:spcBef>
                <a:spcPts val="225"/>
              </a:spcBef>
              <a:buFontTx/>
              <a:buAutoNum type="alphaLcParenBoth"/>
              <a:defRPr/>
            </a:pPr>
            <a:endParaRPr lang="en-US" sz="900" dirty="0">
              <a:solidFill>
                <a:srgbClr val="000000"/>
              </a:solidFill>
              <a:latin typeface="Tahoma"/>
            </a:endParaRPr>
          </a:p>
          <a:p>
            <a:pPr marL="257175" indent="-257175" defTabSz="342900">
              <a:lnSpc>
                <a:spcPct val="150000"/>
              </a:lnSpc>
              <a:spcBef>
                <a:spcPts val="225"/>
              </a:spcBef>
              <a:buFontTx/>
              <a:buAutoNum type="alphaLcParenBoth"/>
              <a:defRPr/>
            </a:pPr>
            <a:r>
              <a:rPr lang="en-US" sz="900" dirty="0">
                <a:solidFill>
                  <a:srgbClr val="000000"/>
                </a:solidFill>
                <a:latin typeface="Tahoma"/>
              </a:rPr>
              <a:t>The specific goal in the invitation to submit the tender for which a point may be awarded, and the number of points that will be awarded to each goal, and proof of the claim for such goal .</a:t>
            </a:r>
            <a:endParaRPr lang="en-US" sz="900" kern="0" dirty="0">
              <a:solidFill>
                <a:prstClr val="black"/>
              </a:solidFill>
              <a:ea typeface="Tahoma" panose="020B0604030504040204" pitchFamily="34" charset="0"/>
              <a:cs typeface="Tahoma" panose="020B0604030504040204" pitchFamily="34" charset="0"/>
            </a:endParaRPr>
          </a:p>
          <a:p>
            <a:pPr defTabSz="342900">
              <a:lnSpc>
                <a:spcPct val="150000"/>
              </a:lnSpc>
              <a:spcBef>
                <a:spcPts val="225"/>
              </a:spcBef>
              <a:defRPr/>
            </a:pPr>
            <a:endParaRPr lang="en-US" sz="900" kern="0" dirty="0">
              <a:solidFill>
                <a:prstClr val="black"/>
              </a:solidFill>
              <a:ea typeface="Tahoma" panose="020B0604030504040204" pitchFamily="34" charset="0"/>
              <a:cs typeface="Tahoma" panose="020B0604030504040204" pitchFamily="34" charset="0"/>
            </a:endParaRPr>
          </a:p>
          <a:p>
            <a:pPr defTabSz="342900">
              <a:lnSpc>
                <a:spcPct val="150000"/>
              </a:lnSpc>
              <a:spcBef>
                <a:spcPts val="225"/>
              </a:spcBef>
              <a:defRPr/>
            </a:pPr>
            <a:endParaRPr lang="en-US" sz="900" kern="0" dirty="0">
              <a:solidFill>
                <a:prstClr val="black"/>
              </a:solidFill>
              <a:ea typeface="Tahoma" panose="020B0604030504040204" pitchFamily="34" charset="0"/>
              <a:cs typeface="Tahoma" panose="020B0604030504040204" pitchFamily="34" charset="0"/>
            </a:endParaRPr>
          </a:p>
          <a:p>
            <a:pPr defTabSz="342900">
              <a:defRPr/>
            </a:pPr>
            <a:r>
              <a:rPr lang="en-US" sz="900" kern="0" dirty="0">
                <a:solidFill>
                  <a:prstClr val="black"/>
                </a:solidFill>
                <a:ea typeface="Tahoma" panose="020B0604030504040204" pitchFamily="34" charset="0"/>
                <a:cs typeface="Tahoma" panose="020B0604030504040204" pitchFamily="34" charset="0"/>
              </a:rPr>
              <a:t>Bidders who do not submit B-BBEE Status Level Verification Certificates or applicable affidavit copy will be deemed as non-compliant contributors to B-BBEE will score zero for preference points .</a:t>
            </a:r>
          </a:p>
          <a:p>
            <a:pPr defTabSz="342900">
              <a:defRPr/>
            </a:pPr>
            <a:endParaRPr lang="en-US" sz="900" kern="0" dirty="0">
              <a:solidFill>
                <a:prstClr val="black"/>
              </a:solidFill>
              <a:ea typeface="Tahoma" panose="020B0604030504040204" pitchFamily="34" charset="0"/>
              <a:cs typeface="Tahoma" panose="020B0604030504040204" pitchFamily="34" charset="0"/>
            </a:endParaRPr>
          </a:p>
          <a:p>
            <a:pPr defTabSz="342900">
              <a:defRPr/>
            </a:pPr>
            <a:endParaRPr lang="en-US" sz="900" kern="0" dirty="0">
              <a:solidFill>
                <a:prstClr val="black"/>
              </a:solidFill>
              <a:ea typeface="Tahoma" panose="020B0604030504040204" pitchFamily="34" charset="0"/>
              <a:cs typeface="Tahoma" panose="020B0604030504040204" pitchFamily="34" charset="0"/>
            </a:endParaRPr>
          </a:p>
          <a:p>
            <a:pPr defTabSz="342900">
              <a:defRPr/>
            </a:pPr>
            <a:r>
              <a:rPr lang="en-US" sz="900" kern="0" dirty="0">
                <a:solidFill>
                  <a:prstClr val="black"/>
                </a:solidFill>
                <a:ea typeface="Tahoma" panose="020B0604030504040204" pitchFamily="34" charset="0"/>
                <a:cs typeface="Tahoma" panose="020B0604030504040204" pitchFamily="34" charset="0"/>
              </a:rPr>
              <a:t>This also applies to Bidders who submit letters or expired certificates indicating that their B-BBEE status is in the process of being verified. Where a B-BBEE certificate is to be used for scoring purposes only, such letters indicating that their B-BBEE status is in the process of being verified or expired certificates are submitted, bidders will be scored zero for preference points. </a:t>
            </a:r>
          </a:p>
          <a:p>
            <a:pPr marL="214313" indent="-214313" defTabSz="342900">
              <a:lnSpc>
                <a:spcPct val="150000"/>
              </a:lnSpc>
              <a:spcBef>
                <a:spcPts val="225"/>
              </a:spcBef>
              <a:buFont typeface="Arial" panose="020B0604020202020204" pitchFamily="34" charset="0"/>
              <a:buChar char="•"/>
              <a:defRPr/>
            </a:pPr>
            <a:endParaRPr lang="en-US" sz="900" kern="0" dirty="0">
              <a:solidFill>
                <a:prstClr val="black"/>
              </a:solidFill>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04B21E8-814A-79C1-0D0B-76758AEEDA56}"/>
              </a:ext>
            </a:extLst>
          </p:cNvPr>
          <p:cNvSpPr>
            <a:spLocks noGrp="1"/>
          </p:cNvSpPr>
          <p:nvPr>
            <p:ph type="title"/>
          </p:nvPr>
        </p:nvSpPr>
        <p:spPr/>
        <p:txBody>
          <a:bodyPr/>
          <a:lstStyle/>
          <a:p>
            <a:r>
              <a:rPr lang="en-US" altLang="en-US" sz="1500"/>
              <a:t>Joint Venture</a:t>
            </a:r>
            <a:endParaRPr lang="en-ZA" altLang="en-US" sz="1500"/>
          </a:p>
        </p:txBody>
      </p:sp>
      <p:sp>
        <p:nvSpPr>
          <p:cNvPr id="3" name="Content Placeholder 2">
            <a:extLst>
              <a:ext uri="{FF2B5EF4-FFF2-40B4-BE49-F238E27FC236}">
                <a16:creationId xmlns:a16="http://schemas.microsoft.com/office/drawing/2014/main" id="{91B40F1D-C5C2-B7CF-27B4-CC0CB7FC978A}"/>
              </a:ext>
            </a:extLst>
          </p:cNvPr>
          <p:cNvSpPr>
            <a:spLocks noGrp="1"/>
          </p:cNvSpPr>
          <p:nvPr>
            <p:ph idx="1"/>
          </p:nvPr>
        </p:nvSpPr>
        <p:spPr>
          <a:xfrm>
            <a:off x="1654176" y="1308100"/>
            <a:ext cx="8228013" cy="29236038"/>
          </a:xfrm>
        </p:spPr>
        <p:txBody>
          <a:bodyPr>
            <a:spAutoFit/>
          </a:bodyPr>
          <a:lstStyle/>
          <a:p>
            <a:pPr defTabSz="342900">
              <a:defRPr/>
            </a:pPr>
            <a:endParaRPr lang="en-US" sz="825" dirty="0"/>
          </a:p>
          <a:p>
            <a:pPr defTabSz="342900">
              <a:defRPr/>
            </a:pPr>
            <a:r>
              <a:rPr lang="en-US" sz="900" kern="0" dirty="0">
                <a:solidFill>
                  <a:prstClr val="black"/>
                </a:solidFill>
                <a:ea typeface="Tahoma" panose="020B0604030504040204" pitchFamily="34" charset="0"/>
                <a:cs typeface="Tahoma" panose="020B0604030504040204" pitchFamily="34" charset="0"/>
              </a:rPr>
              <a:t>In 2019 DTI released amendments to the Codes of Good Practice. Joint Ventures are referred to in Revised Code 000, Statement 000: General Principles</a:t>
            </a:r>
          </a:p>
          <a:p>
            <a:pPr>
              <a:defRPr/>
            </a:pPr>
            <a:r>
              <a:rPr lang="en-US" sz="900" kern="0" dirty="0">
                <a:solidFill>
                  <a:prstClr val="black"/>
                </a:solidFill>
                <a:ea typeface="Tahoma" panose="020B0604030504040204" pitchFamily="34" charset="0"/>
                <a:cs typeface="Tahoma" panose="020B0604030504040204" pitchFamily="34" charset="0"/>
              </a:rPr>
              <a:t>As per paragraph 7 of Amended Code Series 000, Statement 000 of the Codes of Good Practice, unincorporated joint ventures are required to compile a consolidated verification certificate. A consolidated verification certificate will consolidate the verified compliance data of joint venture partners if those Measured Entities were a single Measured Entity.  </a:t>
            </a:r>
          </a:p>
          <a:p>
            <a:pPr defTabSz="342900">
              <a:defRPr/>
            </a:pPr>
            <a:r>
              <a:rPr lang="en-US" sz="900" kern="0" dirty="0">
                <a:solidFill>
                  <a:prstClr val="black"/>
                </a:solidFill>
                <a:ea typeface="Tahoma" panose="020B0604030504040204" pitchFamily="34" charset="0"/>
                <a:cs typeface="Tahoma" panose="020B0604030504040204" pitchFamily="34" charset="0"/>
              </a:rPr>
              <a:t>A JV will require its own Broad-Based Black Economic Empowerment (B-BBEE) certificate if they would like to tender or enter into a contract that requires a B-BBEE Certificate.  </a:t>
            </a:r>
          </a:p>
          <a:p>
            <a:pPr defTabSz="342900">
              <a:defRPr/>
            </a:pPr>
            <a:r>
              <a:rPr lang="en-US" sz="900" kern="0" dirty="0">
                <a:solidFill>
                  <a:prstClr val="black"/>
                </a:solidFill>
                <a:ea typeface="Tahoma" panose="020B0604030504040204" pitchFamily="34" charset="0"/>
                <a:cs typeface="Tahoma" panose="020B0604030504040204" pitchFamily="34" charset="0"/>
              </a:rPr>
              <a:t>A trust, consortium or joint venture (including unincorporated consortia and joint ventures) must submit a consolidated B-BBEE Status Level verification certificate for every separate bid. </a:t>
            </a:r>
          </a:p>
          <a:p>
            <a:pPr defTabSz="342900">
              <a:defRPr/>
            </a:pPr>
            <a:r>
              <a:rPr lang="en-US" sz="900" kern="0" dirty="0">
                <a:solidFill>
                  <a:prstClr val="black"/>
                </a:solidFill>
                <a:ea typeface="Tahoma" panose="020B0604030504040204" pitchFamily="34" charset="0"/>
                <a:cs typeface="Tahoma" panose="020B0604030504040204" pitchFamily="34" charset="0"/>
              </a:rPr>
              <a:t>A tenderer failing to submit proof of B-BBEE status level of contributor or is a non-compliant contributor to B-BBEE may not be disqualified but may only score points out of 90 for price and (b) scores 0 points applying the 90/10 principle . Refer PPPFA  No. 40553 for more info on preference point.</a:t>
            </a:r>
          </a:p>
          <a:p>
            <a:pPr defTabSz="342900">
              <a:defRPr/>
            </a:pPr>
            <a:r>
              <a:rPr lang="en-US" sz="900" b="1" kern="0" dirty="0">
                <a:solidFill>
                  <a:prstClr val="black"/>
                </a:solidFill>
                <a:ea typeface="Tahoma" panose="020B0604030504040204" pitchFamily="34" charset="0"/>
                <a:cs typeface="Tahoma" panose="020B0604030504040204" pitchFamily="34" charset="0"/>
              </a:rPr>
              <a:t>Note the following:</a:t>
            </a:r>
            <a:endParaRPr lang="en-ZA" sz="900" b="1" kern="0" dirty="0">
              <a:solidFill>
                <a:prstClr val="black"/>
              </a:solidFill>
              <a:ea typeface="Tahoma" panose="020B0604030504040204" pitchFamily="34" charset="0"/>
              <a:cs typeface="Tahoma" panose="020B0604030504040204" pitchFamily="34" charset="0"/>
            </a:endParaRPr>
          </a:p>
          <a:p>
            <a:pPr defTabSz="342900">
              <a:defRPr/>
            </a:pPr>
            <a:r>
              <a:rPr lang="en-US" sz="900" kern="0" dirty="0">
                <a:solidFill>
                  <a:prstClr val="black"/>
                </a:solidFill>
                <a:ea typeface="Tahoma" panose="020B0604030504040204" pitchFamily="34" charset="0"/>
                <a:cs typeface="Tahoma" panose="020B0604030504040204" pitchFamily="34" charset="0"/>
              </a:rPr>
              <a:t>• A consolidated verification certificate is required.</a:t>
            </a:r>
            <a:br>
              <a:rPr lang="en-US" sz="900" kern="0" dirty="0">
                <a:solidFill>
                  <a:prstClr val="black"/>
                </a:solidFill>
                <a:ea typeface="Tahoma" panose="020B0604030504040204" pitchFamily="34" charset="0"/>
                <a:cs typeface="Tahoma" panose="020B0604030504040204" pitchFamily="34" charset="0"/>
              </a:rPr>
            </a:br>
            <a:r>
              <a:rPr lang="en-US" sz="900" kern="0" dirty="0">
                <a:solidFill>
                  <a:prstClr val="black"/>
                </a:solidFill>
                <a:ea typeface="Tahoma" panose="020B0604030504040204" pitchFamily="34" charset="0"/>
                <a:cs typeface="Tahoma" panose="020B0604030504040204" pitchFamily="34" charset="0"/>
              </a:rPr>
              <a:t>• The consolidation is based on the weighting as defined in the joint venture agreement.</a:t>
            </a:r>
            <a:br>
              <a:rPr lang="en-US" sz="900" kern="0" dirty="0">
                <a:solidFill>
                  <a:prstClr val="black"/>
                </a:solidFill>
                <a:ea typeface="Tahoma" panose="020B0604030504040204" pitchFamily="34" charset="0"/>
                <a:cs typeface="Tahoma" panose="020B0604030504040204" pitchFamily="34" charset="0"/>
              </a:rPr>
            </a:br>
            <a:r>
              <a:rPr lang="en-US" sz="900" kern="0" dirty="0">
                <a:solidFill>
                  <a:prstClr val="black"/>
                </a:solidFill>
                <a:ea typeface="Tahoma" panose="020B0604030504040204" pitchFamily="34" charset="0"/>
                <a:cs typeface="Tahoma" panose="020B0604030504040204" pitchFamily="34" charset="0"/>
              </a:rPr>
              <a:t>• The respective scores are weighted according to their proportionate share in the joint venture.</a:t>
            </a:r>
            <a:br>
              <a:rPr lang="en-US" sz="900" kern="0" dirty="0">
                <a:solidFill>
                  <a:prstClr val="black"/>
                </a:solidFill>
                <a:ea typeface="Tahoma" panose="020B0604030504040204" pitchFamily="34" charset="0"/>
                <a:cs typeface="Tahoma" panose="020B0604030504040204" pitchFamily="34" charset="0"/>
              </a:rPr>
            </a:br>
            <a:r>
              <a:rPr lang="en-US" sz="900" kern="0" dirty="0">
                <a:solidFill>
                  <a:prstClr val="black"/>
                </a:solidFill>
                <a:ea typeface="Tahoma" panose="020B0604030504040204" pitchFamily="34" charset="0"/>
                <a:cs typeface="Tahoma" panose="020B0604030504040204" pitchFamily="34" charset="0"/>
              </a:rPr>
              <a:t>• A joint venture certificate is valid for 12 months and only applicable to a specific project.</a:t>
            </a:r>
            <a:br>
              <a:rPr lang="en-US" sz="900" kern="0" dirty="0">
                <a:solidFill>
                  <a:prstClr val="black"/>
                </a:solidFill>
                <a:ea typeface="Tahoma" panose="020B0604030504040204" pitchFamily="34" charset="0"/>
                <a:cs typeface="Tahoma" panose="020B0604030504040204" pitchFamily="34" charset="0"/>
              </a:rPr>
            </a:br>
            <a:endParaRPr lang="en-US" sz="900" kern="0" dirty="0">
              <a:solidFill>
                <a:prstClr val="black"/>
              </a:solidFill>
              <a:ea typeface="Tahoma" panose="020B0604030504040204" pitchFamily="34" charset="0"/>
              <a:cs typeface="Tahoma" panose="020B0604030504040204" pitchFamily="34" charset="0"/>
            </a:endParaRPr>
          </a:p>
          <a:p>
            <a:pPr defTabSz="342900">
              <a:defRPr/>
            </a:pPr>
            <a:r>
              <a:rPr lang="en-US" sz="900" b="1" kern="0" dirty="0">
                <a:solidFill>
                  <a:prstClr val="black"/>
                </a:solidFill>
                <a:ea typeface="Tahoma" panose="020B0604030504040204" pitchFamily="34" charset="0"/>
                <a:cs typeface="Tahoma" panose="020B0604030504040204" pitchFamily="34" charset="0"/>
              </a:rPr>
              <a:t>Eligibility of a Joint Venture </a:t>
            </a:r>
            <a:endParaRPr lang="en-ZA" sz="900" b="1" kern="0" dirty="0">
              <a:solidFill>
                <a:prstClr val="black"/>
              </a:solidFill>
              <a:ea typeface="Tahoma" panose="020B0604030504040204" pitchFamily="34" charset="0"/>
              <a:cs typeface="Tahoma" panose="020B0604030504040204" pitchFamily="34" charset="0"/>
            </a:endParaRPr>
          </a:p>
          <a:p>
            <a:pPr defTabSz="342900">
              <a:defRPr/>
            </a:pPr>
            <a:r>
              <a:rPr lang="en-US" sz="900" kern="0" dirty="0">
                <a:solidFill>
                  <a:prstClr val="black"/>
                </a:solidFill>
                <a:ea typeface="Tahoma" panose="020B0604030504040204" pitchFamily="34" charset="0"/>
                <a:cs typeface="Tahoma" panose="020B0604030504040204" pitchFamily="34" charset="0"/>
              </a:rPr>
              <a:t>Joint Ventures are required to compile a consolidated verification certificate. A consolidated verification certificate will consolidate the verified compliance data of joint venture partners in accordance .</a:t>
            </a:r>
            <a:endParaRPr lang="en-ZA" sz="900" kern="0" dirty="0">
              <a:solidFill>
                <a:prstClr val="black"/>
              </a:solidFill>
              <a:ea typeface="Tahoma" panose="020B0604030504040204" pitchFamily="34" charset="0"/>
              <a:cs typeface="Tahoma" panose="020B0604030504040204" pitchFamily="34" charset="0"/>
            </a:endParaRPr>
          </a:p>
          <a:p>
            <a:pPr defTabSz="342900">
              <a:defRPr/>
            </a:pPr>
            <a:endParaRPr lang="en-ZA" sz="8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VALID SWORN AFFIDAVIT</a:t>
            </a:r>
          </a:p>
        </p:txBody>
      </p:sp>
      <p:sp>
        <p:nvSpPr>
          <p:cNvPr id="5" name="TextBox 4"/>
          <p:cNvSpPr txBox="1"/>
          <p:nvPr/>
        </p:nvSpPr>
        <p:spPr>
          <a:xfrm>
            <a:off x="1676400" y="6536267"/>
            <a:ext cx="1737294" cy="369332"/>
          </a:xfrm>
          <a:prstGeom prst="rect">
            <a:avLst/>
          </a:prstGeom>
          <a:solidFill>
            <a:schemeClr val="bg1"/>
          </a:solidFill>
        </p:spPr>
        <p:txBody>
          <a:bodyPr wrap="square" rtlCol="0">
            <a:spAutoFit/>
          </a:bodyPr>
          <a:lstStyle/>
          <a:p>
            <a:endParaRPr lang="en-ZA" dirty="0">
              <a:solidFill>
                <a:prstClr val="black"/>
              </a:solidFill>
            </a:endParaRPr>
          </a:p>
        </p:txBody>
      </p:sp>
      <p:pic>
        <p:nvPicPr>
          <p:cNvPr id="6" name="Picture 5"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05772" y="1229928"/>
            <a:ext cx="4557935" cy="5171207"/>
          </a:xfrm>
          <a:prstGeom prst="rect">
            <a:avLst/>
          </a:prstGeom>
        </p:spPr>
      </p:pic>
      <p:sp>
        <p:nvSpPr>
          <p:cNvPr id="7" name="TextBox 6"/>
          <p:cNvSpPr txBox="1"/>
          <p:nvPr/>
        </p:nvSpPr>
        <p:spPr>
          <a:xfrm>
            <a:off x="1959075" y="2126614"/>
            <a:ext cx="2038465" cy="461665"/>
          </a:xfrm>
          <a:prstGeom prst="rect">
            <a:avLst/>
          </a:prstGeom>
          <a:noFill/>
        </p:spPr>
        <p:txBody>
          <a:bodyPr wrap="square" rtlCol="0">
            <a:spAutoFit/>
          </a:bodyPr>
          <a:lstStyle/>
          <a:p>
            <a:r>
              <a:rPr lang="en-ZA" sz="1200" b="1" dirty="0">
                <a:latin typeface="Tahoma" panose="020B0604030504040204" pitchFamily="34" charset="0"/>
                <a:ea typeface="Tahoma" panose="020B0604030504040204" pitchFamily="34" charset="0"/>
                <a:cs typeface="Tahoma" panose="020B0604030504040204" pitchFamily="34" charset="0"/>
              </a:rPr>
              <a:t>Name of respondent and enterprise details </a:t>
            </a:r>
          </a:p>
        </p:txBody>
      </p:sp>
      <p:sp>
        <p:nvSpPr>
          <p:cNvPr id="8" name="TextBox 7"/>
          <p:cNvSpPr txBox="1"/>
          <p:nvPr/>
        </p:nvSpPr>
        <p:spPr>
          <a:xfrm>
            <a:off x="1880650" y="3562247"/>
            <a:ext cx="2491199" cy="646331"/>
          </a:xfrm>
          <a:prstGeom prst="rect">
            <a:avLst/>
          </a:prstGeom>
          <a:noFill/>
        </p:spPr>
        <p:txBody>
          <a:bodyPr wrap="square" rtlCol="0">
            <a:spAutoFit/>
          </a:bodyPr>
          <a:lstStyle/>
          <a:p>
            <a:r>
              <a:rPr lang="en-GB" sz="1200" b="1" dirty="0">
                <a:latin typeface="Tahoma" panose="020B0604030504040204" pitchFamily="34" charset="0"/>
                <a:ea typeface="Tahoma" panose="020B0604030504040204" pitchFamily="34" charset="0"/>
                <a:cs typeface="Tahoma" panose="020B0604030504040204" pitchFamily="34" charset="0"/>
              </a:rPr>
              <a:t>Annual Total Revenue and Level of Black Ownership and Black Women Ownership</a:t>
            </a:r>
            <a:endParaRPr lang="en-ZA" sz="12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8263706" y="4162981"/>
            <a:ext cx="2404306" cy="461665"/>
          </a:xfrm>
          <a:prstGeom prst="rect">
            <a:avLst/>
          </a:prstGeom>
          <a:noFill/>
        </p:spPr>
        <p:txBody>
          <a:bodyPr wrap="square" rtlCol="0">
            <a:spAutoFit/>
          </a:bodyPr>
          <a:lstStyle/>
          <a:p>
            <a:r>
              <a:rPr lang="en-GB" sz="1200" b="1" dirty="0">
                <a:latin typeface="Tahoma" panose="020B0604030504040204" pitchFamily="34" charset="0"/>
                <a:ea typeface="Tahoma" panose="020B0604030504040204" pitchFamily="34" charset="0"/>
                <a:cs typeface="Tahoma" panose="020B0604030504040204" pitchFamily="34" charset="0"/>
              </a:rPr>
              <a:t>B-BBEE Status Level based on Black Ownership</a:t>
            </a:r>
            <a:endParaRPr lang="en-ZA" sz="1200" b="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1452049" y="5738985"/>
            <a:ext cx="2571680" cy="646331"/>
          </a:xfrm>
          <a:prstGeom prst="rect">
            <a:avLst/>
          </a:prstGeom>
          <a:noFill/>
        </p:spPr>
        <p:txBody>
          <a:bodyPr wrap="square" rtlCol="0">
            <a:spAutoFit/>
          </a:bodyPr>
          <a:lstStyle/>
          <a:p>
            <a:r>
              <a:rPr lang="en-GB" sz="1200" b="1" dirty="0">
                <a:latin typeface="Tahoma" panose="020B0604030504040204" pitchFamily="34" charset="0"/>
                <a:ea typeface="Tahoma" panose="020B0604030504040204" pitchFamily="34" charset="0"/>
                <a:cs typeface="Tahoma" panose="020B0604030504040204" pitchFamily="34" charset="0"/>
              </a:rPr>
              <a:t>Commissioner of Oath signature and stamp were applicable</a:t>
            </a:r>
            <a:endParaRPr lang="en-ZA" sz="1200"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8495358" y="5730352"/>
            <a:ext cx="2588525" cy="276999"/>
          </a:xfrm>
          <a:prstGeom prst="rect">
            <a:avLst/>
          </a:prstGeom>
          <a:noFill/>
        </p:spPr>
        <p:txBody>
          <a:bodyPr wrap="square" rtlCol="0">
            <a:spAutoFit/>
          </a:bodyPr>
          <a:lstStyle/>
          <a:p>
            <a:r>
              <a:rPr lang="en-GB" sz="1200" b="1" dirty="0">
                <a:latin typeface="Tahoma" panose="020B0604030504040204" pitchFamily="34" charset="0"/>
                <a:ea typeface="Tahoma" panose="020B0604030504040204" pitchFamily="34" charset="0"/>
                <a:cs typeface="Tahoma" panose="020B0604030504040204" pitchFamily="34" charset="0"/>
              </a:rPr>
              <a:t>Deponent signature and date</a:t>
            </a:r>
            <a:endParaRPr lang="en-ZA" sz="1200" b="1" dirty="0">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3856355" y="5493884"/>
            <a:ext cx="1871524" cy="1026303"/>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Oval 12"/>
          <p:cNvSpPr/>
          <p:nvPr/>
        </p:nvSpPr>
        <p:spPr>
          <a:xfrm>
            <a:off x="6218409" y="5097834"/>
            <a:ext cx="1871524" cy="1026303"/>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Oval 13"/>
          <p:cNvSpPr/>
          <p:nvPr/>
        </p:nvSpPr>
        <p:spPr>
          <a:xfrm>
            <a:off x="4769658" y="2589076"/>
            <a:ext cx="1871524" cy="822844"/>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Oval 14"/>
          <p:cNvSpPr/>
          <p:nvPr/>
        </p:nvSpPr>
        <p:spPr>
          <a:xfrm>
            <a:off x="4716258" y="1626471"/>
            <a:ext cx="1871524" cy="500143"/>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8699869" y="1108568"/>
            <a:ext cx="3423926" cy="2800767"/>
          </a:xfrm>
          <a:prstGeom prst="rect">
            <a:avLst/>
          </a:prstGeom>
          <a:solidFill>
            <a:schemeClr val="accent3">
              <a:lumMod val="20000"/>
              <a:lumOff val="80000"/>
            </a:schemeClr>
          </a:solidFill>
          <a:ln>
            <a:solidFill>
              <a:schemeClr val="accent1">
                <a:lumMod val="75000"/>
              </a:schemeClr>
            </a:solidFill>
          </a:ln>
        </p:spPr>
        <p:txBody>
          <a:bodyPr wrap="square" lIns="91440" tIns="45720" rIns="91440" bIns="45720">
            <a:spAutoFit/>
          </a:bodyPr>
          <a:lstStyle/>
          <a:p>
            <a:pPr marL="742950" lvl="1" indent="-285750" algn="ctr">
              <a:buFont typeface="Arial" panose="020B0604020202020204" pitchFamily="34" charset="0"/>
              <a:buChar char="•"/>
            </a:pPr>
            <a:r>
              <a:rPr lang="en-US" sz="1600" b="1" dirty="0">
                <a:ln w="9525">
                  <a:solidFill>
                    <a:schemeClr val="bg1"/>
                  </a:solidFill>
                  <a:prstDash val="solid"/>
                </a:ln>
                <a:effectLst>
                  <a:outerShdw blurRad="12700" dist="38100" dir="2700000" algn="tl" rotWithShape="0">
                    <a:schemeClr val="accent5">
                      <a:lumMod val="60000"/>
                      <a:lumOff val="40000"/>
                    </a:schemeClr>
                  </a:outerShdw>
                </a:effectLst>
                <a:highlight>
                  <a:srgbClr val="FFFF00"/>
                </a:highlight>
              </a:rPr>
              <a:t>Failure to adhere to the following:</a:t>
            </a:r>
          </a:p>
          <a:p>
            <a:pPr marL="285750" indent="-285750" algn="ctr">
              <a:buFont typeface="Arial" panose="020B0604020202020204" pitchFamily="34" charset="0"/>
              <a:buChar char="•"/>
            </a:pPr>
            <a:r>
              <a:rPr lang="en-US" sz="1600" b="1" dirty="0">
                <a:ln w="9525">
                  <a:solidFill>
                    <a:schemeClr val="bg1"/>
                  </a:solidFill>
                  <a:prstDash val="solid"/>
                </a:ln>
                <a:effectLst>
                  <a:outerShdw blurRad="12700" dist="38100" dir="2700000" algn="tl" rotWithShape="0">
                    <a:schemeClr val="accent5">
                      <a:lumMod val="60000"/>
                      <a:lumOff val="40000"/>
                    </a:schemeClr>
                  </a:outerShdw>
                </a:effectLst>
                <a:highlight>
                  <a:srgbClr val="FFFF00"/>
                </a:highlight>
              </a:rPr>
              <a:t>Make a selection on item2.(stating whether you are director or owner) 	</a:t>
            </a:r>
          </a:p>
          <a:p>
            <a:pPr marL="285750" indent="-285750" algn="ctr">
              <a:buFont typeface="Arial" panose="020B0604020202020204" pitchFamily="34" charset="0"/>
              <a:buChar char="•"/>
            </a:pPr>
            <a:r>
              <a:rPr lang="en-US" sz="1600" b="1" dirty="0">
                <a:ln w="9525">
                  <a:solidFill>
                    <a:schemeClr val="bg1"/>
                  </a:solidFill>
                  <a:prstDash val="solid"/>
                </a:ln>
                <a:effectLst>
                  <a:outerShdw blurRad="12700" dist="38100" dir="2700000" algn="tl" rotWithShape="0">
                    <a:schemeClr val="accent5">
                      <a:lumMod val="60000"/>
                      <a:lumOff val="40000"/>
                    </a:schemeClr>
                  </a:outerShdw>
                </a:effectLst>
                <a:highlight>
                  <a:srgbClr val="FFFF00"/>
                </a:highlight>
              </a:rPr>
              <a:t>State Full Financial Year</a:t>
            </a:r>
          </a:p>
          <a:p>
            <a:pPr marL="285750" indent="-285750" algn="ctr">
              <a:buFont typeface="Arial" panose="020B0604020202020204" pitchFamily="34" charset="0"/>
              <a:buChar char="•"/>
            </a:pPr>
            <a:r>
              <a:rPr lang="en-US" sz="1600" b="1" dirty="0">
                <a:ln w="9525">
                  <a:solidFill>
                    <a:schemeClr val="bg1"/>
                  </a:solidFill>
                  <a:prstDash val="solid"/>
                </a:ln>
                <a:effectLst>
                  <a:outerShdw blurRad="12700" dist="38100" dir="2700000" algn="tl" rotWithShape="0">
                    <a:schemeClr val="accent5">
                      <a:lumMod val="60000"/>
                      <a:lumOff val="40000"/>
                    </a:schemeClr>
                  </a:outerShdw>
                </a:effectLst>
                <a:highlight>
                  <a:srgbClr val="FFFF00"/>
                </a:highlight>
              </a:rPr>
              <a:t>Deponent signature</a:t>
            </a:r>
          </a:p>
          <a:p>
            <a:pPr marL="285750" indent="-285750" algn="ctr">
              <a:buFont typeface="Arial" panose="020B0604020202020204" pitchFamily="34" charset="0"/>
              <a:buChar char="•"/>
            </a:pPr>
            <a:r>
              <a:rPr lang="en-US" sz="1600" b="1" dirty="0">
                <a:ln w="9525">
                  <a:solidFill>
                    <a:schemeClr val="bg1"/>
                  </a:solidFill>
                  <a:prstDash val="solid"/>
                </a:ln>
                <a:effectLst>
                  <a:outerShdw blurRad="12700" dist="38100" dir="2700000" algn="tl" rotWithShape="0">
                    <a:schemeClr val="accent5">
                      <a:lumMod val="60000"/>
                      <a:lumOff val="40000"/>
                    </a:schemeClr>
                  </a:outerShdw>
                </a:effectLst>
                <a:highlight>
                  <a:srgbClr val="FFFF00"/>
                </a:highlight>
              </a:rPr>
              <a:t>Commissioner of oaths signature and dates will render the Sworn Affidavit invalid </a:t>
            </a:r>
          </a:p>
        </p:txBody>
      </p:sp>
      <p:sp>
        <p:nvSpPr>
          <p:cNvPr id="17" name="Right Arrow 16"/>
          <p:cNvSpPr/>
          <p:nvPr/>
        </p:nvSpPr>
        <p:spPr>
          <a:xfrm>
            <a:off x="1880650" y="1518864"/>
            <a:ext cx="2299133" cy="1818627"/>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ight Arrow 17"/>
          <p:cNvSpPr/>
          <p:nvPr/>
        </p:nvSpPr>
        <p:spPr>
          <a:xfrm>
            <a:off x="1711962" y="3043158"/>
            <a:ext cx="2621534" cy="1748838"/>
          </a:xfrm>
          <a:prstGeom prst="rightArrow">
            <a:avLst>
              <a:gd name="adj1" fmla="val 57772"/>
              <a:gd name="adj2" fmla="val 24592"/>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Right Arrow 18"/>
          <p:cNvSpPr/>
          <p:nvPr/>
        </p:nvSpPr>
        <p:spPr>
          <a:xfrm>
            <a:off x="1301465" y="5358112"/>
            <a:ext cx="2536939" cy="1378210"/>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ight Arrow 19"/>
          <p:cNvSpPr/>
          <p:nvPr/>
        </p:nvSpPr>
        <p:spPr>
          <a:xfrm flipH="1">
            <a:off x="8023332" y="3919749"/>
            <a:ext cx="2644681" cy="948131"/>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ight Arrow 20"/>
          <p:cNvSpPr/>
          <p:nvPr/>
        </p:nvSpPr>
        <p:spPr>
          <a:xfrm flipH="1">
            <a:off x="7379082" y="6047217"/>
            <a:ext cx="2660728" cy="750615"/>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p:cNvSpPr/>
          <p:nvPr/>
        </p:nvSpPr>
        <p:spPr>
          <a:xfrm>
            <a:off x="5261643" y="1337022"/>
            <a:ext cx="637775" cy="9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Rectangle 22"/>
          <p:cNvSpPr/>
          <p:nvPr/>
        </p:nvSpPr>
        <p:spPr>
          <a:xfrm>
            <a:off x="5263886" y="1229929"/>
            <a:ext cx="480351" cy="107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Rectangle 23"/>
          <p:cNvSpPr/>
          <p:nvPr/>
        </p:nvSpPr>
        <p:spPr>
          <a:xfrm>
            <a:off x="5263885" y="2483524"/>
            <a:ext cx="635532" cy="100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Oval 24"/>
          <p:cNvSpPr/>
          <p:nvPr/>
        </p:nvSpPr>
        <p:spPr>
          <a:xfrm>
            <a:off x="7154172" y="3843455"/>
            <a:ext cx="879647" cy="1026303"/>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6" name="Oval 25"/>
          <p:cNvSpPr/>
          <p:nvPr/>
        </p:nvSpPr>
        <p:spPr>
          <a:xfrm>
            <a:off x="5556501" y="6124137"/>
            <a:ext cx="1844669" cy="670091"/>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Right Arrow 26"/>
          <p:cNvSpPr/>
          <p:nvPr/>
        </p:nvSpPr>
        <p:spPr>
          <a:xfrm rot="20893617" flipH="1">
            <a:off x="7627439" y="4806507"/>
            <a:ext cx="2630078" cy="936160"/>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8" name="TextBox 27"/>
          <p:cNvSpPr txBox="1"/>
          <p:nvPr/>
        </p:nvSpPr>
        <p:spPr>
          <a:xfrm>
            <a:off x="7505930" y="6202875"/>
            <a:ext cx="2977941" cy="461665"/>
          </a:xfrm>
          <a:prstGeom prst="rect">
            <a:avLst/>
          </a:prstGeom>
          <a:noFill/>
        </p:spPr>
        <p:txBody>
          <a:bodyPr wrap="square" rtlCol="0">
            <a:spAutoFit/>
          </a:bodyPr>
          <a:lstStyle/>
          <a:p>
            <a:r>
              <a:rPr lang="en-GB" sz="1200" b="1" dirty="0">
                <a:latin typeface="Tahoma" panose="020B0604030504040204" pitchFamily="34" charset="0"/>
                <a:ea typeface="Tahoma" panose="020B0604030504040204" pitchFamily="34" charset="0"/>
                <a:cs typeface="Tahoma" panose="020B0604030504040204" pitchFamily="34" charset="0"/>
              </a:rPr>
              <a:t>Certification Signature and/or Stamp</a:t>
            </a:r>
            <a:endParaRPr lang="en-ZA" sz="1200" b="1" dirty="0">
              <a:latin typeface="Tahoma" panose="020B0604030504040204" pitchFamily="34" charset="0"/>
              <a:ea typeface="Tahoma" panose="020B0604030504040204" pitchFamily="34" charset="0"/>
              <a:cs typeface="Tahoma" panose="020B0604030504040204" pitchFamily="34" charset="0"/>
            </a:endParaRPr>
          </a:p>
        </p:txBody>
      </p:sp>
      <p:sp>
        <p:nvSpPr>
          <p:cNvPr id="29" name="Oval 28"/>
          <p:cNvSpPr/>
          <p:nvPr/>
        </p:nvSpPr>
        <p:spPr>
          <a:xfrm>
            <a:off x="5095825" y="3311777"/>
            <a:ext cx="919426" cy="531678"/>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 name="Right Arrow 26">
            <a:extLst>
              <a:ext uri="{FF2B5EF4-FFF2-40B4-BE49-F238E27FC236}">
                <a16:creationId xmlns:a16="http://schemas.microsoft.com/office/drawing/2014/main" id="{C64EF117-CF1E-4605-836A-5D137E25A63E}"/>
              </a:ext>
            </a:extLst>
          </p:cNvPr>
          <p:cNvSpPr/>
          <p:nvPr/>
        </p:nvSpPr>
        <p:spPr>
          <a:xfrm flipH="1">
            <a:off x="8362052" y="5486024"/>
            <a:ext cx="2630078" cy="750616"/>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1" name="TextBox 30">
            <a:extLst>
              <a:ext uri="{FF2B5EF4-FFF2-40B4-BE49-F238E27FC236}">
                <a16:creationId xmlns:a16="http://schemas.microsoft.com/office/drawing/2014/main" id="{16600E33-00A5-492E-9668-0001E93C119F}"/>
              </a:ext>
            </a:extLst>
          </p:cNvPr>
          <p:cNvSpPr txBox="1"/>
          <p:nvPr/>
        </p:nvSpPr>
        <p:spPr>
          <a:xfrm rot="20906175">
            <a:off x="7595655" y="5009123"/>
            <a:ext cx="2830206" cy="646331"/>
          </a:xfrm>
          <a:prstGeom prst="rect">
            <a:avLst/>
          </a:prstGeom>
          <a:noFill/>
        </p:spPr>
        <p:txBody>
          <a:bodyPr wrap="square" rtlCol="0">
            <a:spAutoFit/>
          </a:bodyPr>
          <a:lstStyle/>
          <a:p>
            <a:r>
              <a:rPr lang="en-GB" sz="1200" b="1" dirty="0">
                <a:solidFill>
                  <a:srgbClr val="FF0000"/>
                </a:solidFill>
                <a:latin typeface="Tahoma" panose="020B0604030504040204" pitchFamily="34" charset="0"/>
                <a:ea typeface="Tahoma" panose="020B0604030504040204" pitchFamily="34" charset="0"/>
                <a:cs typeface="Tahoma" panose="020B0604030504040204" pitchFamily="34" charset="0"/>
              </a:rPr>
              <a:t>DATE BY BOTH DEPONENT AND COMMISSIONER OF OATH MUST BE THE SAME</a:t>
            </a:r>
            <a:endParaRPr lang="en-ZA" sz="1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2" name="Right Arrow 18">
            <a:extLst>
              <a:ext uri="{FF2B5EF4-FFF2-40B4-BE49-F238E27FC236}">
                <a16:creationId xmlns:a16="http://schemas.microsoft.com/office/drawing/2014/main" id="{FD76BD50-EDD6-4B56-9C85-095272C57E85}"/>
              </a:ext>
            </a:extLst>
          </p:cNvPr>
          <p:cNvSpPr/>
          <p:nvPr/>
        </p:nvSpPr>
        <p:spPr>
          <a:xfrm rot="2215075">
            <a:off x="1812711" y="4257237"/>
            <a:ext cx="2536939" cy="1378210"/>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TextBox 32">
            <a:extLst>
              <a:ext uri="{FF2B5EF4-FFF2-40B4-BE49-F238E27FC236}">
                <a16:creationId xmlns:a16="http://schemas.microsoft.com/office/drawing/2014/main" id="{72B75DC4-5CCD-4EA0-A4B4-4D3E3F66B714}"/>
              </a:ext>
            </a:extLst>
          </p:cNvPr>
          <p:cNvSpPr txBox="1"/>
          <p:nvPr/>
        </p:nvSpPr>
        <p:spPr>
          <a:xfrm rot="2168132">
            <a:off x="2095396" y="4973758"/>
            <a:ext cx="2571680" cy="646331"/>
          </a:xfrm>
          <a:prstGeom prst="rect">
            <a:avLst/>
          </a:prstGeom>
          <a:noFill/>
        </p:spPr>
        <p:txBody>
          <a:bodyPr wrap="square" rtlCol="0">
            <a:spAutoFit/>
          </a:bodyPr>
          <a:lstStyle/>
          <a:p>
            <a:r>
              <a:rPr lang="en-GB" sz="1200" b="1" dirty="0">
                <a:solidFill>
                  <a:srgbClr val="FF0000"/>
                </a:solidFill>
                <a:latin typeface="Tahoma" panose="020B0604030504040204" pitchFamily="34" charset="0"/>
                <a:ea typeface="Tahoma" panose="020B0604030504040204" pitchFamily="34" charset="0"/>
                <a:cs typeface="Tahoma" panose="020B0604030504040204" pitchFamily="34" charset="0"/>
              </a:rPr>
              <a:t>FUL NAME, BUSINESS ADDRESS AND STATE DESIGNATION</a:t>
            </a:r>
            <a:endParaRPr lang="en-ZA" sz="1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a:extLst>
              <a:ext uri="{FF2B5EF4-FFF2-40B4-BE49-F238E27FC236}">
                <a16:creationId xmlns:a16="http://schemas.microsoft.com/office/drawing/2014/main" id="{89FE826C-2B24-F5A3-3FA9-67D387C3CA0E}"/>
              </a:ext>
            </a:extLst>
          </p:cNvPr>
          <p:cNvSpPr/>
          <p:nvPr/>
        </p:nvSpPr>
        <p:spPr>
          <a:xfrm>
            <a:off x="6812652" y="3486547"/>
            <a:ext cx="818183" cy="311622"/>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ight Arrow 19">
            <a:extLst>
              <a:ext uri="{FF2B5EF4-FFF2-40B4-BE49-F238E27FC236}">
                <a16:creationId xmlns:a16="http://schemas.microsoft.com/office/drawing/2014/main" id="{DA8C0A7A-63B0-3AD7-4416-C344A0375947}"/>
              </a:ext>
            </a:extLst>
          </p:cNvPr>
          <p:cNvSpPr/>
          <p:nvPr/>
        </p:nvSpPr>
        <p:spPr>
          <a:xfrm flipH="1">
            <a:off x="7487148" y="3039083"/>
            <a:ext cx="1341262" cy="948131"/>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State the full</a:t>
            </a:r>
          </a:p>
          <a:p>
            <a:pPr algn="ctr"/>
            <a:r>
              <a:rPr lang="en-US" sz="1000" b="1" dirty="0">
                <a:solidFill>
                  <a:schemeClr val="tx1"/>
                </a:solidFill>
              </a:rPr>
              <a:t>Financial Year (DD/MM/YY</a:t>
            </a:r>
            <a:r>
              <a:rPr lang="en-US" sz="1200" dirty="0">
                <a:solidFill>
                  <a:schemeClr val="tx1"/>
                </a:solidFill>
              </a:rPr>
              <a:t>) </a:t>
            </a:r>
            <a:endParaRPr lang="en-ZA" sz="1200" dirty="0">
              <a:solidFill>
                <a:schemeClr val="tx1"/>
              </a:solidFill>
            </a:endParaRPr>
          </a:p>
        </p:txBody>
      </p:sp>
      <p:sp>
        <p:nvSpPr>
          <p:cNvPr id="35" name="Right Arrow 19">
            <a:extLst>
              <a:ext uri="{FF2B5EF4-FFF2-40B4-BE49-F238E27FC236}">
                <a16:creationId xmlns:a16="http://schemas.microsoft.com/office/drawing/2014/main" id="{A59425C2-D5C9-1C17-93E9-E76329F61DD1}"/>
              </a:ext>
            </a:extLst>
          </p:cNvPr>
          <p:cNvSpPr/>
          <p:nvPr/>
        </p:nvSpPr>
        <p:spPr>
          <a:xfrm flipH="1">
            <a:off x="6253197" y="2107950"/>
            <a:ext cx="2644681" cy="948131"/>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Select whether you are director owner or </a:t>
            </a:r>
            <a:r>
              <a:rPr lang="en-US" sz="1100" b="1" dirty="0" err="1">
                <a:solidFill>
                  <a:schemeClr val="tx1"/>
                </a:solidFill>
              </a:rPr>
              <a:t>member</a:t>
            </a:r>
            <a:r>
              <a:rPr lang="en-US" sz="1100" b="1" dirty="0" err="1"/>
              <a:t>er</a:t>
            </a:r>
            <a:r>
              <a:rPr lang="en-US" sz="1100" b="1" dirty="0"/>
              <a:t> </a:t>
            </a:r>
            <a:r>
              <a:rPr lang="en-US" dirty="0"/>
              <a:t>you</a:t>
            </a:r>
            <a:endParaRPr lang="en-ZA" sz="1000" b="1" dirty="0">
              <a:solidFill>
                <a:schemeClr val="tx1"/>
              </a:solidFill>
            </a:endParaRPr>
          </a:p>
        </p:txBody>
      </p:sp>
    </p:spTree>
    <p:extLst>
      <p:ext uri="{BB962C8B-B14F-4D97-AF65-F5344CB8AC3E}">
        <p14:creationId xmlns:p14="http://schemas.microsoft.com/office/powerpoint/2010/main" val="332783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76253FC-D0E4-4268-1A15-5BFADBF472F1}"/>
              </a:ext>
            </a:extLst>
          </p:cNvPr>
          <p:cNvSpPr>
            <a:spLocks noGrp="1"/>
          </p:cNvSpPr>
          <p:nvPr>
            <p:ph type="title"/>
          </p:nvPr>
        </p:nvSpPr>
        <p:spPr>
          <a:xfrm>
            <a:off x="1887539" y="1049338"/>
            <a:ext cx="6135687" cy="539750"/>
          </a:xfrm>
        </p:spPr>
        <p:txBody>
          <a:bodyPr/>
          <a:lstStyle/>
          <a:p>
            <a:r>
              <a:rPr lang="en-ZA" altLang="en-US" sz="1800"/>
              <a:t>VALID B-BBEE CERETIFICATE</a:t>
            </a:r>
          </a:p>
        </p:txBody>
      </p:sp>
      <p:sp>
        <p:nvSpPr>
          <p:cNvPr id="5" name="TextBox 4">
            <a:extLst>
              <a:ext uri="{FF2B5EF4-FFF2-40B4-BE49-F238E27FC236}">
                <a16:creationId xmlns:a16="http://schemas.microsoft.com/office/drawing/2014/main" id="{14FD7B80-5901-8823-1924-7AE447B0334D}"/>
              </a:ext>
            </a:extLst>
          </p:cNvPr>
          <p:cNvSpPr txBox="1"/>
          <p:nvPr/>
        </p:nvSpPr>
        <p:spPr>
          <a:xfrm>
            <a:off x="2781300" y="5759450"/>
            <a:ext cx="1303338" cy="300038"/>
          </a:xfrm>
          <a:prstGeom prst="rect">
            <a:avLst/>
          </a:prstGeom>
          <a:solidFill>
            <a:schemeClr val="bg1"/>
          </a:solidFill>
        </p:spPr>
        <p:txBody>
          <a:bodyPr>
            <a:spAutoFit/>
          </a:bodyPr>
          <a:lstStyle/>
          <a:p>
            <a:pPr defTabSz="342900">
              <a:defRPr/>
            </a:pPr>
            <a:endParaRPr lang="en-ZA" sz="1350" dirty="0">
              <a:solidFill>
                <a:prstClr val="black"/>
              </a:solidFill>
              <a:latin typeface="Tahoma"/>
            </a:endParaRPr>
          </a:p>
        </p:txBody>
      </p:sp>
      <p:pic>
        <p:nvPicPr>
          <p:cNvPr id="13316" name="Picture 5" descr="Screen Clipping">
            <a:extLst>
              <a:ext uri="{FF2B5EF4-FFF2-40B4-BE49-F238E27FC236}">
                <a16:creationId xmlns:a16="http://schemas.microsoft.com/office/drawing/2014/main" id="{E06EF560-84F9-F4F1-6147-2DF96596A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825" y="1812925"/>
            <a:ext cx="28003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0B73FC6-FBB1-7DD9-BA20-493149D06186}"/>
              </a:ext>
            </a:extLst>
          </p:cNvPr>
          <p:cNvSpPr txBox="1"/>
          <p:nvPr/>
        </p:nvSpPr>
        <p:spPr>
          <a:xfrm>
            <a:off x="2620963" y="2114551"/>
            <a:ext cx="2705100" cy="646113"/>
          </a:xfrm>
          <a:prstGeom prst="rect">
            <a:avLst/>
          </a:prstGeom>
          <a:noFill/>
        </p:spPr>
        <p:txBody>
          <a:bodyPr>
            <a:spAutoFit/>
          </a:bodyPr>
          <a:lstStyle/>
          <a:p>
            <a:pPr defTabSz="342900">
              <a:defRPr/>
            </a:pPr>
            <a:r>
              <a:rPr lang="en-ZA" sz="900" b="1" dirty="0">
                <a:solidFill>
                  <a:srgbClr val="000000"/>
                </a:solidFill>
                <a:latin typeface="Tahoma"/>
              </a:rPr>
              <a:t>Enterprise Name</a:t>
            </a:r>
          </a:p>
          <a:p>
            <a:pPr defTabSz="342900">
              <a:defRPr/>
            </a:pPr>
            <a:r>
              <a:rPr lang="en-ZA" sz="900" b="1" dirty="0">
                <a:solidFill>
                  <a:srgbClr val="000000"/>
                </a:solidFill>
                <a:latin typeface="Tahoma"/>
              </a:rPr>
              <a:t>(Cross referenced to Tax Clearance Certificate &amp;</a:t>
            </a:r>
          </a:p>
          <a:p>
            <a:pPr defTabSz="342900">
              <a:defRPr/>
            </a:pPr>
            <a:r>
              <a:rPr lang="en-ZA" sz="900" b="1" dirty="0">
                <a:solidFill>
                  <a:srgbClr val="000000"/>
                </a:solidFill>
                <a:latin typeface="Tahoma"/>
              </a:rPr>
              <a:t>Enterprise Registration No.) </a:t>
            </a:r>
          </a:p>
        </p:txBody>
      </p:sp>
      <p:sp>
        <p:nvSpPr>
          <p:cNvPr id="8" name="TextBox 7">
            <a:extLst>
              <a:ext uri="{FF2B5EF4-FFF2-40B4-BE49-F238E27FC236}">
                <a16:creationId xmlns:a16="http://schemas.microsoft.com/office/drawing/2014/main" id="{8F0173C0-F6CB-3B6D-EB39-509460F122E0}"/>
              </a:ext>
            </a:extLst>
          </p:cNvPr>
          <p:cNvSpPr txBox="1"/>
          <p:nvPr/>
        </p:nvSpPr>
        <p:spPr>
          <a:xfrm>
            <a:off x="7153276" y="2946400"/>
            <a:ext cx="1844675" cy="369888"/>
          </a:xfrm>
          <a:prstGeom prst="rect">
            <a:avLst/>
          </a:prstGeom>
          <a:noFill/>
        </p:spPr>
        <p:txBody>
          <a:bodyPr>
            <a:spAutoFit/>
          </a:bodyPr>
          <a:lstStyle/>
          <a:p>
            <a:pPr defTabSz="342900">
              <a:defRPr/>
            </a:pPr>
            <a:r>
              <a:rPr lang="en-ZA" sz="900" b="1" dirty="0">
                <a:solidFill>
                  <a:srgbClr val="000000"/>
                </a:solidFill>
                <a:latin typeface="Tahoma"/>
              </a:rPr>
              <a:t>BBBEE level based on QSE/LE (Generic status)</a:t>
            </a:r>
          </a:p>
        </p:txBody>
      </p:sp>
      <p:sp>
        <p:nvSpPr>
          <p:cNvPr id="9" name="TextBox 8">
            <a:extLst>
              <a:ext uri="{FF2B5EF4-FFF2-40B4-BE49-F238E27FC236}">
                <a16:creationId xmlns:a16="http://schemas.microsoft.com/office/drawing/2014/main" id="{C1028A7A-8A58-6BFA-514E-CA82860017C1}"/>
              </a:ext>
            </a:extLst>
          </p:cNvPr>
          <p:cNvSpPr txBox="1"/>
          <p:nvPr/>
        </p:nvSpPr>
        <p:spPr>
          <a:xfrm>
            <a:off x="3146426" y="4097339"/>
            <a:ext cx="1844675" cy="230187"/>
          </a:xfrm>
          <a:prstGeom prst="rect">
            <a:avLst/>
          </a:prstGeom>
          <a:noFill/>
        </p:spPr>
        <p:txBody>
          <a:bodyPr>
            <a:spAutoFit/>
          </a:bodyPr>
          <a:lstStyle/>
          <a:p>
            <a:pPr defTabSz="342900">
              <a:defRPr/>
            </a:pPr>
            <a:r>
              <a:rPr lang="en-ZA" sz="900" b="1" dirty="0">
                <a:solidFill>
                  <a:srgbClr val="000000"/>
                </a:solidFill>
                <a:latin typeface="Tahoma"/>
              </a:rPr>
              <a:t>Elements verified </a:t>
            </a:r>
          </a:p>
        </p:txBody>
      </p:sp>
      <p:sp>
        <p:nvSpPr>
          <p:cNvPr id="10" name="TextBox 9">
            <a:extLst>
              <a:ext uri="{FF2B5EF4-FFF2-40B4-BE49-F238E27FC236}">
                <a16:creationId xmlns:a16="http://schemas.microsoft.com/office/drawing/2014/main" id="{8D34D1C3-841F-69E7-8D38-B0731115C712}"/>
              </a:ext>
            </a:extLst>
          </p:cNvPr>
          <p:cNvSpPr txBox="1"/>
          <p:nvPr/>
        </p:nvSpPr>
        <p:spPr>
          <a:xfrm>
            <a:off x="7927976" y="4929188"/>
            <a:ext cx="1844675" cy="368300"/>
          </a:xfrm>
          <a:prstGeom prst="rect">
            <a:avLst/>
          </a:prstGeom>
          <a:noFill/>
        </p:spPr>
        <p:txBody>
          <a:bodyPr>
            <a:spAutoFit/>
          </a:bodyPr>
          <a:lstStyle/>
          <a:p>
            <a:pPr defTabSz="342900">
              <a:defRPr/>
            </a:pPr>
            <a:r>
              <a:rPr lang="en-ZA" sz="900" b="1" dirty="0">
                <a:solidFill>
                  <a:srgbClr val="000000"/>
                </a:solidFill>
                <a:latin typeface="Tahoma"/>
              </a:rPr>
              <a:t>Accreditation agency and BVA Number</a:t>
            </a:r>
          </a:p>
        </p:txBody>
      </p:sp>
      <p:sp>
        <p:nvSpPr>
          <p:cNvPr id="11" name="Oval 10">
            <a:extLst>
              <a:ext uri="{FF2B5EF4-FFF2-40B4-BE49-F238E27FC236}">
                <a16:creationId xmlns:a16="http://schemas.microsoft.com/office/drawing/2014/main" id="{86120B96-0A65-8235-88F4-FF7AD702A326}"/>
              </a:ext>
            </a:extLst>
          </p:cNvPr>
          <p:cNvSpPr/>
          <p:nvPr/>
        </p:nvSpPr>
        <p:spPr>
          <a:xfrm>
            <a:off x="4814889" y="1916114"/>
            <a:ext cx="2598737" cy="669925"/>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2" name="Oval 11">
            <a:extLst>
              <a:ext uri="{FF2B5EF4-FFF2-40B4-BE49-F238E27FC236}">
                <a16:creationId xmlns:a16="http://schemas.microsoft.com/office/drawing/2014/main" id="{293958B9-96E4-3C05-D63A-B71C4D7D19D3}"/>
              </a:ext>
            </a:extLst>
          </p:cNvPr>
          <p:cNvSpPr/>
          <p:nvPr/>
        </p:nvSpPr>
        <p:spPr>
          <a:xfrm>
            <a:off x="6621463" y="3984626"/>
            <a:ext cx="792162" cy="385763"/>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3" name="Oval 12">
            <a:extLst>
              <a:ext uri="{FF2B5EF4-FFF2-40B4-BE49-F238E27FC236}">
                <a16:creationId xmlns:a16="http://schemas.microsoft.com/office/drawing/2014/main" id="{DB4C5D7D-68E7-4831-4C26-D0DB86A3008F}"/>
              </a:ext>
            </a:extLst>
          </p:cNvPr>
          <p:cNvSpPr/>
          <p:nvPr/>
        </p:nvSpPr>
        <p:spPr>
          <a:xfrm>
            <a:off x="4959350" y="2914651"/>
            <a:ext cx="2019300" cy="569913"/>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4" name="Oval 13">
            <a:extLst>
              <a:ext uri="{FF2B5EF4-FFF2-40B4-BE49-F238E27FC236}">
                <a16:creationId xmlns:a16="http://schemas.microsoft.com/office/drawing/2014/main" id="{7C593930-EEC4-8F87-9297-A2840D4ACFE9}"/>
              </a:ext>
            </a:extLst>
          </p:cNvPr>
          <p:cNvSpPr/>
          <p:nvPr/>
        </p:nvSpPr>
        <p:spPr>
          <a:xfrm>
            <a:off x="6515100" y="4670425"/>
            <a:ext cx="1244600" cy="769938"/>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5" name="TextBox 14">
            <a:extLst>
              <a:ext uri="{FF2B5EF4-FFF2-40B4-BE49-F238E27FC236}">
                <a16:creationId xmlns:a16="http://schemas.microsoft.com/office/drawing/2014/main" id="{039EA2D5-C62A-A0DE-1D8E-69CCFB3BBD6A}"/>
              </a:ext>
            </a:extLst>
          </p:cNvPr>
          <p:cNvSpPr txBox="1"/>
          <p:nvPr/>
        </p:nvSpPr>
        <p:spPr>
          <a:xfrm>
            <a:off x="7612064" y="3984626"/>
            <a:ext cx="1844675" cy="231775"/>
          </a:xfrm>
          <a:prstGeom prst="rect">
            <a:avLst/>
          </a:prstGeom>
          <a:noFill/>
        </p:spPr>
        <p:txBody>
          <a:bodyPr>
            <a:spAutoFit/>
          </a:bodyPr>
          <a:lstStyle/>
          <a:p>
            <a:pPr defTabSz="342900">
              <a:defRPr/>
            </a:pPr>
            <a:r>
              <a:rPr lang="en-ZA" sz="900" b="1" dirty="0">
                <a:solidFill>
                  <a:srgbClr val="000000"/>
                </a:solidFill>
                <a:latin typeface="Tahoma"/>
              </a:rPr>
              <a:t>Validity Period </a:t>
            </a:r>
          </a:p>
        </p:txBody>
      </p:sp>
      <p:sp>
        <p:nvSpPr>
          <p:cNvPr id="16" name="Rectangle 15">
            <a:extLst>
              <a:ext uri="{FF2B5EF4-FFF2-40B4-BE49-F238E27FC236}">
                <a16:creationId xmlns:a16="http://schemas.microsoft.com/office/drawing/2014/main" id="{1AAA33D7-89ED-46A5-57A9-6355DFA22A38}"/>
              </a:ext>
            </a:extLst>
          </p:cNvPr>
          <p:cNvSpPr/>
          <p:nvPr/>
        </p:nvSpPr>
        <p:spPr>
          <a:xfrm>
            <a:off x="7613225" y="1395865"/>
            <a:ext cx="2088887" cy="1177245"/>
          </a:xfrm>
          <a:prstGeom prst="rect">
            <a:avLst/>
          </a:prstGeom>
          <a:solidFill>
            <a:schemeClr val="accent3">
              <a:lumMod val="20000"/>
              <a:lumOff val="80000"/>
            </a:schemeClr>
          </a:solidFill>
          <a:ln>
            <a:solidFill>
              <a:schemeClr val="accent1">
                <a:lumMod val="75000"/>
              </a:schemeClr>
            </a:solidFill>
          </a:ln>
        </p:spPr>
        <p:txBody>
          <a:bodyPr lIns="68580" tIns="34290" rIns="68580" bIns="34290">
            <a:spAutoFit/>
          </a:bodyPr>
          <a:lstStyle/>
          <a:p>
            <a:pPr algn="ctr" defTabSz="342900">
              <a:defRPr/>
            </a:pPr>
            <a:r>
              <a:rPr lang="en-US" sz="2400" b="1" dirty="0">
                <a:ln w="9525">
                  <a:solidFill>
                    <a:srgbClr val="FFFFFF"/>
                  </a:solidFill>
                  <a:prstDash val="solid"/>
                </a:ln>
                <a:solidFill>
                  <a:srgbClr val="7D8F28"/>
                </a:solidFill>
                <a:effectLst>
                  <a:outerShdw blurRad="12700" dist="38100" dir="2700000" algn="tl" rotWithShape="0">
                    <a:srgbClr val="7D8F28">
                      <a:lumMod val="60000"/>
                      <a:lumOff val="40000"/>
                    </a:srgbClr>
                  </a:outerShdw>
                </a:effectLst>
                <a:latin typeface="Tahoma"/>
              </a:rPr>
              <a:t>Example:</a:t>
            </a:r>
          </a:p>
          <a:p>
            <a:pPr algn="ctr" defTabSz="342900">
              <a:defRPr/>
            </a:pPr>
            <a:r>
              <a:rPr lang="en-US" sz="2400" b="1" dirty="0">
                <a:ln w="9525">
                  <a:solidFill>
                    <a:srgbClr val="FFFFFF"/>
                  </a:solidFill>
                  <a:prstDash val="solid"/>
                </a:ln>
                <a:solidFill>
                  <a:srgbClr val="7D8F28"/>
                </a:solidFill>
                <a:effectLst>
                  <a:outerShdw blurRad="12700" dist="38100" dir="2700000" algn="tl" rotWithShape="0">
                    <a:srgbClr val="7D8F28">
                      <a:lumMod val="60000"/>
                      <a:lumOff val="40000"/>
                    </a:srgbClr>
                  </a:outerShdw>
                </a:effectLst>
                <a:latin typeface="Tahoma"/>
              </a:rPr>
              <a:t>VALID B-BBEE</a:t>
            </a:r>
          </a:p>
        </p:txBody>
      </p:sp>
      <p:sp>
        <p:nvSpPr>
          <p:cNvPr id="17" name="Right Arrow 16">
            <a:extLst>
              <a:ext uri="{FF2B5EF4-FFF2-40B4-BE49-F238E27FC236}">
                <a16:creationId xmlns:a16="http://schemas.microsoft.com/office/drawing/2014/main" id="{2F9E09EA-618B-120B-90C8-F6C71FB5101F}"/>
              </a:ext>
            </a:extLst>
          </p:cNvPr>
          <p:cNvSpPr/>
          <p:nvPr/>
        </p:nvSpPr>
        <p:spPr>
          <a:xfrm>
            <a:off x="2578101" y="1679576"/>
            <a:ext cx="2263775" cy="1520825"/>
          </a:xfrm>
          <a:prstGeom prst="rightArrow">
            <a:avLst>
              <a:gd name="adj1" fmla="val 50000"/>
              <a:gd name="adj2" fmla="val 32589"/>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8" name="Right Arrow 17">
            <a:extLst>
              <a:ext uri="{FF2B5EF4-FFF2-40B4-BE49-F238E27FC236}">
                <a16:creationId xmlns:a16="http://schemas.microsoft.com/office/drawing/2014/main" id="{CA8D57D1-52E8-42A3-F8C1-7A9AF2F718ED}"/>
              </a:ext>
            </a:extLst>
          </p:cNvPr>
          <p:cNvSpPr/>
          <p:nvPr/>
        </p:nvSpPr>
        <p:spPr>
          <a:xfrm flipH="1">
            <a:off x="6978651" y="2503489"/>
            <a:ext cx="2392363" cy="1190625"/>
          </a:xfrm>
          <a:prstGeom prst="rightArrow">
            <a:avLst>
              <a:gd name="adj1" fmla="val 38332"/>
              <a:gd name="adj2" fmla="val 50000"/>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en-US" sz="1350" dirty="0">
                <a:solidFill>
                  <a:srgbClr val="FFFFFF"/>
                </a:solidFill>
                <a:latin typeface="Tahoma"/>
              </a:rPr>
              <a:t>a</a:t>
            </a:r>
            <a:endParaRPr lang="en-ZA" sz="1350" dirty="0">
              <a:solidFill>
                <a:srgbClr val="FFFFFF"/>
              </a:solidFill>
              <a:latin typeface="Tahoma"/>
            </a:endParaRPr>
          </a:p>
        </p:txBody>
      </p:sp>
      <p:sp>
        <p:nvSpPr>
          <p:cNvPr id="19" name="Right Arrow 18">
            <a:extLst>
              <a:ext uri="{FF2B5EF4-FFF2-40B4-BE49-F238E27FC236}">
                <a16:creationId xmlns:a16="http://schemas.microsoft.com/office/drawing/2014/main" id="{D7C189D1-33C9-E781-38E0-9F1EBBC5B6E6}"/>
              </a:ext>
            </a:extLst>
          </p:cNvPr>
          <p:cNvSpPr/>
          <p:nvPr/>
        </p:nvSpPr>
        <p:spPr>
          <a:xfrm>
            <a:off x="3146426" y="3482976"/>
            <a:ext cx="1431925" cy="1446213"/>
          </a:xfrm>
          <a:prstGeom prst="rightArrow">
            <a:avLst>
              <a:gd name="adj1" fmla="val 23419"/>
              <a:gd name="adj2" fmla="val 297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20" name="Right Arrow 19">
            <a:extLst>
              <a:ext uri="{FF2B5EF4-FFF2-40B4-BE49-F238E27FC236}">
                <a16:creationId xmlns:a16="http://schemas.microsoft.com/office/drawing/2014/main" id="{90294B0D-BF4E-C898-176D-BAA516C746C6}"/>
              </a:ext>
            </a:extLst>
          </p:cNvPr>
          <p:cNvSpPr/>
          <p:nvPr/>
        </p:nvSpPr>
        <p:spPr>
          <a:xfrm flipH="1">
            <a:off x="7445376" y="3594101"/>
            <a:ext cx="1281113" cy="1019175"/>
          </a:xfrm>
          <a:prstGeom prst="rightArrow">
            <a:avLst>
              <a:gd name="adj1" fmla="val 31039"/>
              <a:gd name="adj2" fmla="val 50729"/>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en-US" sz="1350" dirty="0">
                <a:solidFill>
                  <a:srgbClr val="FFFFFF"/>
                </a:solidFill>
                <a:latin typeface="Tahoma"/>
              </a:rPr>
              <a:t>a</a:t>
            </a:r>
            <a:endParaRPr lang="en-ZA" sz="1350" dirty="0">
              <a:solidFill>
                <a:srgbClr val="FFFFFF"/>
              </a:solidFill>
              <a:latin typeface="Tahoma"/>
            </a:endParaRPr>
          </a:p>
        </p:txBody>
      </p:sp>
      <p:sp>
        <p:nvSpPr>
          <p:cNvPr id="21" name="Right Arrow 20">
            <a:extLst>
              <a:ext uri="{FF2B5EF4-FFF2-40B4-BE49-F238E27FC236}">
                <a16:creationId xmlns:a16="http://schemas.microsoft.com/office/drawing/2014/main" id="{5EBC535F-3C1B-1659-F10E-92E286E4E29C}"/>
              </a:ext>
            </a:extLst>
          </p:cNvPr>
          <p:cNvSpPr/>
          <p:nvPr/>
        </p:nvSpPr>
        <p:spPr>
          <a:xfrm flipH="1">
            <a:off x="7745413" y="4592638"/>
            <a:ext cx="1803400" cy="1111250"/>
          </a:xfrm>
          <a:prstGeom prst="rightArrow">
            <a:avLst>
              <a:gd name="adj1" fmla="val 33956"/>
              <a:gd name="adj2" fmla="val 59481"/>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en-US" sz="1350" dirty="0">
                <a:solidFill>
                  <a:srgbClr val="FFFFFF"/>
                </a:solidFill>
                <a:latin typeface="Tahoma"/>
              </a:rPr>
              <a:t>a</a:t>
            </a:r>
            <a:endParaRPr lang="en-ZA" sz="1350" dirty="0">
              <a:solidFill>
                <a:srgbClr val="FFFFFF"/>
              </a:solidFill>
              <a:latin typeface="Tahoma"/>
            </a:endParaRPr>
          </a:p>
        </p:txBody>
      </p:sp>
      <p:sp>
        <p:nvSpPr>
          <p:cNvPr id="22" name="Rectangle 21">
            <a:extLst>
              <a:ext uri="{FF2B5EF4-FFF2-40B4-BE49-F238E27FC236}">
                <a16:creationId xmlns:a16="http://schemas.microsoft.com/office/drawing/2014/main" id="{8BCB2611-FCF7-877B-1D31-9A06C2823117}"/>
              </a:ext>
            </a:extLst>
          </p:cNvPr>
          <p:cNvSpPr/>
          <p:nvPr/>
        </p:nvSpPr>
        <p:spPr>
          <a:xfrm>
            <a:off x="4954589" y="2251076"/>
            <a:ext cx="1666875" cy="13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en-US" sz="900" b="1" dirty="0">
                <a:solidFill>
                  <a:srgbClr val="000000"/>
                </a:solidFill>
                <a:latin typeface="Tahoma"/>
              </a:rPr>
              <a:t>COMPANY NAME</a:t>
            </a:r>
            <a:endParaRPr lang="en-ZA" sz="900" b="1" dirty="0">
              <a:solidFill>
                <a:srgbClr val="000000"/>
              </a:solidFill>
              <a:latin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A5EBD-8789-6BAC-6BF9-F0ED05E98F2D}"/>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499F0195-8EB9-DF3B-23C2-0910381B4212}"/>
              </a:ext>
            </a:extLst>
          </p:cNvPr>
          <p:cNvSpPr/>
          <p:nvPr/>
        </p:nvSpPr>
        <p:spPr>
          <a:xfrm>
            <a:off x="11522075" y="6475413"/>
            <a:ext cx="669925" cy="382587"/>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fontAlgn="auto" hangingPunct="1">
              <a:lnSpc>
                <a:spcPct val="110000"/>
              </a:lnSpc>
              <a:spcBef>
                <a:spcPts val="92"/>
              </a:spcBef>
              <a:spcAft>
                <a:spcPts val="92"/>
              </a:spcAft>
              <a:defRPr/>
            </a:pPr>
            <a:endParaRPr lang="en-US" sz="923" dirty="0">
              <a:solidFill>
                <a:schemeClr val="tx1"/>
              </a:solidFill>
            </a:endParaRPr>
          </a:p>
        </p:txBody>
      </p:sp>
      <p:sp>
        <p:nvSpPr>
          <p:cNvPr id="3" name="Rectangle 2">
            <a:extLst>
              <a:ext uri="{FF2B5EF4-FFF2-40B4-BE49-F238E27FC236}">
                <a16:creationId xmlns:a16="http://schemas.microsoft.com/office/drawing/2014/main" id="{1895EF81-BB1C-8F25-FABB-2F5C788D1AAE}"/>
              </a:ext>
            </a:extLst>
          </p:cNvPr>
          <p:cNvSpPr/>
          <p:nvPr/>
        </p:nvSpPr>
        <p:spPr>
          <a:xfrm>
            <a:off x="11588750" y="6534150"/>
            <a:ext cx="520700" cy="214313"/>
          </a:xfrm>
          <a:prstGeom prst="rect">
            <a:avLst/>
          </a:prstGeom>
        </p:spPr>
        <p:txBody>
          <a:bodyPr lIns="0" tIns="0" rIns="0" bIns="46012" anchor="b"/>
          <a:lstStyle/>
          <a:p>
            <a:pPr algn="r" eaLnBrk="1" fontAlgn="auto" hangingPunct="1">
              <a:spcBef>
                <a:spcPts val="0"/>
              </a:spcBef>
              <a:spcAft>
                <a:spcPts val="0"/>
              </a:spcAft>
              <a:defRPr/>
            </a:pPr>
            <a:fld id="{13165505-8E3C-43F6-B9F1-1A10D06E55D2}" type="slidenum">
              <a:rPr lang="en-ZA" sz="900" b="1">
                <a:solidFill>
                  <a:schemeClr val="bg1"/>
                </a:solidFill>
                <a:latin typeface="Tahoma"/>
              </a:rPr>
              <a:pPr algn="r" eaLnBrk="1" fontAlgn="auto" hangingPunct="1">
                <a:spcBef>
                  <a:spcPts val="0"/>
                </a:spcBef>
                <a:spcAft>
                  <a:spcPts val="0"/>
                </a:spcAft>
                <a:defRPr/>
              </a:pPr>
              <a:t>7</a:t>
            </a:fld>
            <a:endParaRPr lang="en-ZA" sz="767" b="1" dirty="0">
              <a:solidFill>
                <a:schemeClr val="bg1"/>
              </a:solidFill>
              <a:latin typeface="Tahoma"/>
            </a:endParaRPr>
          </a:p>
        </p:txBody>
      </p:sp>
      <p:pic>
        <p:nvPicPr>
          <p:cNvPr id="5" name="Picture 4">
            <a:extLst>
              <a:ext uri="{FF2B5EF4-FFF2-40B4-BE49-F238E27FC236}">
                <a16:creationId xmlns:a16="http://schemas.microsoft.com/office/drawing/2014/main" id="{CDE20FDF-AC0E-7B5B-57CC-0EB945E526E7}"/>
              </a:ext>
            </a:extLst>
          </p:cNvPr>
          <p:cNvPicPr>
            <a:picLocks noChangeAspect="1"/>
          </p:cNvPicPr>
          <p:nvPr/>
        </p:nvPicPr>
        <p:blipFill>
          <a:blip r:embed="rId2">
            <a:alphaModFix amt="77000"/>
            <a:extLst>
              <a:ext uri="{28A0092B-C50C-407E-A947-70E740481C1C}">
                <a14:useLocalDpi xmlns:a14="http://schemas.microsoft.com/office/drawing/2010/main" val="0"/>
              </a:ext>
            </a:extLst>
          </a:blip>
          <a:srcRect/>
          <a:stretch/>
        </p:blipFill>
        <p:spPr>
          <a:xfrm>
            <a:off x="21997" y="4807974"/>
            <a:ext cx="6246068" cy="582579"/>
          </a:xfrm>
          <a:prstGeom prst="rect">
            <a:avLst/>
          </a:prstGeom>
          <a:effectLst>
            <a:outerShdw blurRad="50800" dist="50800" dir="5400000" algn="ctr" rotWithShape="0">
              <a:srgbClr val="000000">
                <a:alpha val="0"/>
              </a:srgbClr>
            </a:outerShdw>
          </a:effectLst>
        </p:spPr>
      </p:pic>
      <p:sp>
        <p:nvSpPr>
          <p:cNvPr id="47112" name="Text Placeholder 521">
            <a:extLst>
              <a:ext uri="{FF2B5EF4-FFF2-40B4-BE49-F238E27FC236}">
                <a16:creationId xmlns:a16="http://schemas.microsoft.com/office/drawing/2014/main" id="{EA38D8AB-2D58-2984-6864-B054107FC2F7}"/>
              </a:ext>
            </a:extLst>
          </p:cNvPr>
          <p:cNvSpPr>
            <a:spLocks noGrp="1" noChangeArrowheads="1"/>
          </p:cNvSpPr>
          <p:nvPr>
            <p:ph type="body" sz="quarter" idx="13"/>
          </p:nvPr>
        </p:nvSpPr>
        <p:spPr bwMode="auto">
          <a:xfrm>
            <a:off x="382150" y="2548767"/>
            <a:ext cx="7758214" cy="6514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rIns="91440" bIns="45720" numCol="1" anchor="t" anchorCtr="0" compatLnSpc="1">
            <a:prstTxWarp prst="textNoShape">
              <a:avLst/>
            </a:prstTxWarp>
          </a:bodyPr>
          <a:lstStyle/>
          <a:p>
            <a:pPr algn="l"/>
            <a:r>
              <a:rPr lang="en-US" altLang="en-US" sz="3000" b="1" kern="0" spc="10" dirty="0">
                <a:solidFill>
                  <a:schemeClr val="bg1"/>
                </a:solidFill>
                <a:latin typeface="+mj-lt"/>
                <a:ea typeface="Apex New Medium"/>
                <a:cs typeface="Apex New Medium"/>
              </a:rPr>
              <a:t>SPECIFIC GOALS POINTS ALLOCATION</a:t>
            </a:r>
            <a:endParaRPr lang="en-ZA" altLang="en-US" sz="3000" b="1" dirty="0">
              <a:solidFill>
                <a:schemeClr val="bg1"/>
              </a:solidFill>
              <a:latin typeface="Tahoma" panose="020B0604030504040204" pitchFamily="34" charset="0"/>
              <a:ea typeface="Apex New Medium"/>
              <a:cs typeface="Apex New Medium"/>
            </a:endParaRPr>
          </a:p>
        </p:txBody>
      </p:sp>
    </p:spTree>
    <p:extLst>
      <p:ext uri="{BB962C8B-B14F-4D97-AF65-F5344CB8AC3E}">
        <p14:creationId xmlns:p14="http://schemas.microsoft.com/office/powerpoint/2010/main" val="4031685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B49C038-E2C4-FBD3-5F9D-5486010BC6FD}"/>
              </a:ext>
            </a:extLst>
          </p:cNvPr>
          <p:cNvSpPr>
            <a:spLocks noGrp="1"/>
          </p:cNvSpPr>
          <p:nvPr>
            <p:ph type="title"/>
          </p:nvPr>
        </p:nvSpPr>
        <p:spPr>
          <a:xfrm>
            <a:off x="1588388" y="283455"/>
            <a:ext cx="9368913" cy="638175"/>
          </a:xfrm>
        </p:spPr>
        <p:txBody>
          <a:bodyPr/>
          <a:lstStyle/>
          <a:p>
            <a:r>
              <a:rPr lang="en-US" altLang="en-US" sz="1800" dirty="0"/>
              <a:t>EVALUATIONS &amp; MAXIMUM POINTS  90/10</a:t>
            </a:r>
            <a:endParaRPr lang="en-ZA" altLang="en-US" sz="1800" dirty="0"/>
          </a:p>
        </p:txBody>
      </p:sp>
      <p:graphicFrame>
        <p:nvGraphicFramePr>
          <p:cNvPr id="5" name="Table 5">
            <a:extLst>
              <a:ext uri="{FF2B5EF4-FFF2-40B4-BE49-F238E27FC236}">
                <a16:creationId xmlns:a16="http://schemas.microsoft.com/office/drawing/2014/main" id="{87933CCA-C05C-BF91-A52B-63FB4B36EA37}"/>
              </a:ext>
            </a:extLst>
          </p:cNvPr>
          <p:cNvGraphicFramePr>
            <a:graphicFrameLocks noGrp="1"/>
          </p:cNvGraphicFramePr>
          <p:nvPr>
            <p:ph idx="1"/>
            <p:extLst>
              <p:ext uri="{D42A27DB-BD31-4B8C-83A1-F6EECF244321}">
                <p14:modId xmlns:p14="http://schemas.microsoft.com/office/powerpoint/2010/main" val="3957149800"/>
              </p:ext>
            </p:extLst>
          </p:nvPr>
        </p:nvGraphicFramePr>
        <p:xfrm>
          <a:off x="713585" y="1229055"/>
          <a:ext cx="8840851" cy="5017579"/>
        </p:xfrm>
        <a:graphic>
          <a:graphicData uri="http://schemas.openxmlformats.org/drawingml/2006/table">
            <a:tbl>
              <a:tblPr firstRow="1" bandRow="1">
                <a:tableStyleId>{5C22544A-7EE6-4342-B048-85BDC9FD1C3A}</a:tableStyleId>
              </a:tblPr>
              <a:tblGrid>
                <a:gridCol w="6771558">
                  <a:extLst>
                    <a:ext uri="{9D8B030D-6E8A-4147-A177-3AD203B41FA5}">
                      <a16:colId xmlns:a16="http://schemas.microsoft.com/office/drawing/2014/main" val="20000"/>
                    </a:ext>
                  </a:extLst>
                </a:gridCol>
                <a:gridCol w="2069293">
                  <a:extLst>
                    <a:ext uri="{9D8B030D-6E8A-4147-A177-3AD203B41FA5}">
                      <a16:colId xmlns:a16="http://schemas.microsoft.com/office/drawing/2014/main" val="808103860"/>
                    </a:ext>
                  </a:extLst>
                </a:gridCol>
              </a:tblGrid>
              <a:tr h="4775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mn-lt"/>
                        </a:rPr>
                        <a:t>Specific Goals</a:t>
                      </a:r>
                      <a:endParaRPr lang="en-ZA" sz="1200" dirty="0">
                        <a:effectLst/>
                        <a:latin typeface="+mn-lt"/>
                        <a:ea typeface="Times New Roman" panose="02020603050405020304" pitchFamily="18" charset="0"/>
                        <a:cs typeface="Times New Roman" panose="02020603050405020304" pitchFamily="18" charset="0"/>
                      </a:endParaRPr>
                    </a:p>
                    <a:p>
                      <a:endParaRPr lang="en-ZA" sz="1200" dirty="0">
                        <a:latin typeface="+mn-lt"/>
                      </a:endParaRPr>
                    </a:p>
                  </a:txBody>
                  <a:tcPr marL="91443" marR="91443" marT="45722" marB="45722"/>
                </a:tc>
                <a:tc>
                  <a:txBody>
                    <a:bodyPr/>
                    <a:lstStyle/>
                    <a:p>
                      <a:r>
                        <a:rPr lang="en-US" sz="1200" dirty="0">
                          <a:latin typeface="+mn-lt"/>
                        </a:rPr>
                        <a:t>Points Allocated</a:t>
                      </a:r>
                    </a:p>
                    <a:p>
                      <a:r>
                        <a:rPr lang="en-US" sz="1200" dirty="0">
                          <a:latin typeface="+mn-lt"/>
                        </a:rPr>
                        <a:t>90/10</a:t>
                      </a:r>
                      <a:endParaRPr lang="en-ZA" sz="1200" dirty="0">
                        <a:latin typeface="+mn-lt"/>
                      </a:endParaRPr>
                    </a:p>
                    <a:p>
                      <a:endParaRPr lang="en-ZA" sz="1200" dirty="0">
                        <a:latin typeface="+mn-lt"/>
                      </a:endParaRPr>
                    </a:p>
                  </a:txBody>
                  <a:tcPr marL="91443" marR="91443" marT="45722" marB="45722"/>
                </a:tc>
                <a:extLst>
                  <a:ext uri="{0D108BD9-81ED-4DB2-BD59-A6C34878D82A}">
                    <a16:rowId xmlns:a16="http://schemas.microsoft.com/office/drawing/2014/main" val="10000"/>
                  </a:ext>
                </a:extLst>
              </a:tr>
              <a:tr h="3408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dirty="0">
                          <a:effectLst/>
                          <a:latin typeface="+mn-lt"/>
                        </a:rPr>
                        <a:t>B-BBEE LEVEL 1 OR 2 </a:t>
                      </a:r>
                      <a:endParaRPr lang="en-ZA" sz="1050" dirty="0">
                        <a:effectLst/>
                        <a:latin typeface="+mn-lt"/>
                        <a:ea typeface="Times New Roman" panose="02020603050405020304" pitchFamily="18" charset="0"/>
                        <a:cs typeface="Times New Roman" panose="02020603050405020304" pitchFamily="18" charset="0"/>
                      </a:endParaRPr>
                    </a:p>
                  </a:txBody>
                  <a:tcPr marL="91443" marR="91443" marT="45722" marB="45722"/>
                </a:tc>
                <a:tc>
                  <a:txBody>
                    <a:bodyPr/>
                    <a:lstStyle/>
                    <a:p>
                      <a:r>
                        <a:rPr lang="en-US" sz="1100" dirty="0">
                          <a:latin typeface="+mn-lt"/>
                        </a:rPr>
                        <a:t>2</a:t>
                      </a:r>
                      <a:endParaRPr lang="en-ZA" sz="1100" dirty="0">
                        <a:latin typeface="+mn-lt"/>
                      </a:endParaRPr>
                    </a:p>
                  </a:txBody>
                  <a:tcPr marL="91443" marR="91443" marT="45722" marB="45722"/>
                </a:tc>
                <a:extLst>
                  <a:ext uri="{0D108BD9-81ED-4DB2-BD59-A6C34878D82A}">
                    <a16:rowId xmlns:a16="http://schemas.microsoft.com/office/drawing/2014/main" val="10001"/>
                  </a:ext>
                </a:extLst>
              </a:tr>
              <a:tr h="347220">
                <a:tc>
                  <a:txBody>
                    <a:bodyPr/>
                    <a:lstStyle/>
                    <a:p>
                      <a:r>
                        <a:rPr lang="en-US" sz="1050" b="0" i="0" u="none" strike="noStrike" kern="1200" baseline="0" dirty="0">
                          <a:solidFill>
                            <a:schemeClr val="dk1"/>
                          </a:solidFill>
                          <a:latin typeface="+mn-lt"/>
                          <a:ea typeface="+mn-ea"/>
                          <a:cs typeface="+mn-cs"/>
                        </a:rPr>
                        <a:t>Entities that are at least 30% Black Woman Owned 	</a:t>
                      </a:r>
                    </a:p>
                  </a:txBody>
                  <a:tcPr marL="91443" marR="91443" marT="45722" marB="45722"/>
                </a:tc>
                <a:tc>
                  <a:txBody>
                    <a:bodyPr/>
                    <a:lstStyle/>
                    <a:p>
                      <a:r>
                        <a:rPr lang="en-US" sz="1100" dirty="0">
                          <a:latin typeface="+mn-lt"/>
                        </a:rPr>
                        <a:t>2</a:t>
                      </a:r>
                      <a:endParaRPr lang="en-ZA" sz="1100" dirty="0">
                        <a:latin typeface="+mn-lt"/>
                      </a:endParaRPr>
                    </a:p>
                  </a:txBody>
                  <a:tcPr marL="91443" marR="91443" marT="45722" marB="45722"/>
                </a:tc>
                <a:extLst>
                  <a:ext uri="{0D108BD9-81ED-4DB2-BD59-A6C34878D82A}">
                    <a16:rowId xmlns:a16="http://schemas.microsoft.com/office/drawing/2014/main" val="10002"/>
                  </a:ext>
                </a:extLst>
              </a:tr>
              <a:tr h="412226">
                <a:tc>
                  <a:txBody>
                    <a:bodyPr/>
                    <a:lstStyle/>
                    <a:p>
                      <a:r>
                        <a:rPr lang="en-US" sz="1050" b="0" i="0" u="none" strike="noStrike" kern="1200" baseline="0" dirty="0">
                          <a:solidFill>
                            <a:schemeClr val="dk1"/>
                          </a:solidFill>
                          <a:latin typeface="+mn-lt"/>
                          <a:ea typeface="+mn-ea"/>
                          <a:cs typeface="+mn-cs"/>
                        </a:rPr>
                        <a:t>Entities that are at least 50% black youth owned</a:t>
                      </a:r>
                    </a:p>
                  </a:txBody>
                  <a:tcPr marL="91443" marR="91443" marT="45722" marB="45722"/>
                </a:tc>
                <a:tc>
                  <a:txBody>
                    <a:bodyPr/>
                    <a:lstStyle/>
                    <a:p>
                      <a:r>
                        <a:rPr lang="en-US" sz="1100" dirty="0">
                          <a:latin typeface="+mn-lt"/>
                        </a:rPr>
                        <a:t>2</a:t>
                      </a:r>
                      <a:endParaRPr lang="en-ZA" sz="1100" dirty="0">
                        <a:latin typeface="+mn-lt"/>
                      </a:endParaRPr>
                    </a:p>
                  </a:txBody>
                  <a:tcPr marL="91443" marR="91443" marT="45722" marB="45722"/>
                </a:tc>
                <a:extLst>
                  <a:ext uri="{0D108BD9-81ED-4DB2-BD59-A6C34878D82A}">
                    <a16:rowId xmlns:a16="http://schemas.microsoft.com/office/drawing/2014/main" val="680202730"/>
                  </a:ext>
                </a:extLst>
              </a:tr>
              <a:tr h="2812772">
                <a:tc>
                  <a:txBody>
                    <a:bodyPr/>
                    <a:lstStyle/>
                    <a:p>
                      <a:endParaRPr lang="en-ZA" sz="1100" b="0" i="0" u="none" strike="noStrike" kern="1200" baseline="0" dirty="0">
                        <a:solidFill>
                          <a:schemeClr val="dk1"/>
                        </a:solidFill>
                        <a:latin typeface="+mn-lt"/>
                        <a:ea typeface="+mn-ea"/>
                        <a:cs typeface="+mn-cs"/>
                      </a:endParaRPr>
                    </a:p>
                    <a:p>
                      <a:r>
                        <a:rPr lang="en-ZA" sz="1100" b="0" i="0" u="none" strike="noStrike" kern="1200" baseline="0" dirty="0">
                          <a:solidFill>
                            <a:schemeClr val="dk1"/>
                          </a:solidFill>
                          <a:latin typeface="+mn-lt"/>
                          <a:ea typeface="+mn-ea"/>
                          <a:cs typeface="+mn-cs"/>
                        </a:rPr>
                        <a:t>Local Content and Production: </a:t>
                      </a:r>
                    </a:p>
                    <a:p>
                      <a:r>
                        <a:rPr lang="en-US" sz="1100" b="0" i="0" u="none" strike="noStrike" kern="1200" baseline="0" dirty="0">
                          <a:solidFill>
                            <a:schemeClr val="dk1"/>
                          </a:solidFill>
                          <a:latin typeface="+mn-lt"/>
                          <a:ea typeface="+mn-ea"/>
                          <a:cs typeface="+mn-cs"/>
                        </a:rPr>
                        <a:t>➢ Steel Power Pylons designated at 100% </a:t>
                      </a:r>
                    </a:p>
                    <a:p>
                      <a:r>
                        <a:rPr lang="en-US" sz="1100" b="0" i="0" u="none" strike="noStrike" kern="1200" baseline="0" dirty="0">
                          <a:solidFill>
                            <a:schemeClr val="dk1"/>
                          </a:solidFill>
                          <a:latin typeface="+mn-lt"/>
                          <a:ea typeface="+mn-ea"/>
                          <a:cs typeface="+mn-cs"/>
                        </a:rPr>
                        <a:t>➢ Electrical Cables designated at 90%, </a:t>
                      </a:r>
                    </a:p>
                    <a:p>
                      <a:r>
                        <a:rPr lang="en-US" sz="1100" b="0" i="0" u="none" strike="noStrike" kern="1200" baseline="0" dirty="0">
                          <a:solidFill>
                            <a:schemeClr val="dk1"/>
                          </a:solidFill>
                          <a:latin typeface="+mn-lt"/>
                          <a:ea typeface="+mn-ea"/>
                          <a:cs typeface="+mn-cs"/>
                        </a:rPr>
                        <a:t>➢ Pumps, medium voltage motors and associated accessories designated at 70%. </a:t>
                      </a:r>
                    </a:p>
                    <a:p>
                      <a:r>
                        <a:rPr lang="en-US" sz="1100" b="0" i="0" u="none" strike="noStrike" kern="1200" baseline="0" dirty="0">
                          <a:solidFill>
                            <a:schemeClr val="dk1"/>
                          </a:solidFill>
                          <a:latin typeface="+mn-lt"/>
                          <a:ea typeface="+mn-ea"/>
                          <a:cs typeface="+mn-cs"/>
                        </a:rPr>
                        <a:t>➢ Two-way radios designated at 60%</a:t>
                      </a:r>
                    </a:p>
                    <a:p>
                      <a:r>
                        <a:rPr lang="en-US" sz="1100" b="0" i="0" u="none" strike="noStrike" kern="1200" baseline="0" dirty="0">
                          <a:solidFill>
                            <a:schemeClr val="dk1"/>
                          </a:solidFill>
                          <a:latin typeface="+mn-lt"/>
                          <a:ea typeface="+mn-ea"/>
                          <a:cs typeface="+mn-cs"/>
                        </a:rPr>
                        <a:t> </a:t>
                      </a:r>
                    </a:p>
                    <a:p>
                      <a:r>
                        <a:rPr lang="en-US" sz="1100" b="0" i="0" u="none" strike="noStrike" kern="1200" baseline="0" dirty="0">
                          <a:solidFill>
                            <a:schemeClr val="dk1"/>
                          </a:solidFill>
                          <a:latin typeface="+mn-lt"/>
                          <a:ea typeface="+mn-ea"/>
                          <a:cs typeface="+mn-cs"/>
                        </a:rPr>
                        <a:t>Local content &amp; local production (Refer to Annexure C, D and E). </a:t>
                      </a:r>
                    </a:p>
                    <a:p>
                      <a:endParaRPr lang="en-ZA" sz="1100" b="0" i="0" u="none" strike="noStrike" kern="1200" baseline="0" dirty="0">
                        <a:solidFill>
                          <a:schemeClr val="dk1"/>
                        </a:solidFill>
                        <a:latin typeface="+mn-lt"/>
                        <a:ea typeface="+mn-ea"/>
                        <a:cs typeface="+mn-cs"/>
                      </a:endParaRPr>
                    </a:p>
                    <a:p>
                      <a:r>
                        <a:rPr lang="en-US" sz="1100" b="0" i="0" u="none" strike="noStrike" kern="1200" baseline="0" dirty="0">
                          <a:solidFill>
                            <a:schemeClr val="dk1"/>
                          </a:solidFill>
                          <a:latin typeface="+mn-lt"/>
                          <a:ea typeface="+mn-ea"/>
                          <a:cs typeface="+mn-cs"/>
                        </a:rPr>
                        <a:t>Fully completed, duly declared and signed LC Annexures C D and E scores full 4 points, (1 point per sector) </a:t>
                      </a:r>
                    </a:p>
                    <a:p>
                      <a:r>
                        <a:rPr lang="en-US" sz="1100" b="0" i="0" u="none" strike="noStrike" kern="1200" baseline="0" dirty="0">
                          <a:solidFill>
                            <a:schemeClr val="dk1"/>
                          </a:solidFill>
                          <a:latin typeface="+mn-lt"/>
                          <a:ea typeface="+mn-ea"/>
                          <a:cs typeface="+mn-cs"/>
                        </a:rPr>
                        <a:t>Incomplete Annexures C D and E submitted blank or not submitted Annexures scores zero </a:t>
                      </a:r>
                    </a:p>
                    <a:p>
                      <a:endParaRPr lang="en-ZA" sz="1100" b="0" i="0" u="none" strike="noStrike" kern="1200" baseline="0" dirty="0">
                        <a:solidFill>
                          <a:schemeClr val="dk1"/>
                        </a:solidFill>
                        <a:latin typeface="+mn-lt"/>
                        <a:ea typeface="+mn-ea"/>
                        <a:cs typeface="+mn-cs"/>
                      </a:endParaRPr>
                    </a:p>
                    <a:p>
                      <a:r>
                        <a:rPr lang="en-US" sz="1100" b="1" i="0" u="none" strike="noStrike" kern="1200" baseline="0" dirty="0">
                          <a:solidFill>
                            <a:schemeClr val="dk1"/>
                          </a:solidFill>
                          <a:latin typeface="+mn-lt"/>
                          <a:ea typeface="+mn-ea"/>
                          <a:cs typeface="+mn-cs"/>
                        </a:rPr>
                        <a:t>In case the suppliers do not meet required LC Thresholds a DTIC Exemption letter will be required in support for scoring purposes. </a:t>
                      </a:r>
                      <a:endParaRPr lang="en-ZA" sz="1100" b="0" i="0" u="none" strike="noStrike" kern="1200" baseline="0" dirty="0">
                        <a:solidFill>
                          <a:schemeClr val="dk1"/>
                        </a:solidFill>
                        <a:latin typeface="+mn-lt"/>
                        <a:ea typeface="+mn-ea"/>
                        <a:cs typeface="+mn-cs"/>
                      </a:endParaRPr>
                    </a:p>
                    <a:p>
                      <a:r>
                        <a:rPr lang="en-US" sz="1100" b="0" i="0" u="none" strike="noStrike" kern="1200" baseline="0" dirty="0">
                          <a:solidFill>
                            <a:schemeClr val="dk1"/>
                          </a:solidFill>
                          <a:latin typeface="+mn-lt"/>
                          <a:ea typeface="+mn-ea"/>
                          <a:cs typeface="+mn-cs"/>
                        </a:rPr>
                        <a:t>	</a:t>
                      </a:r>
                    </a:p>
                  </a:txBody>
                  <a:tcPr marL="91443" marR="91443" marT="45722" marB="45722"/>
                </a:tc>
                <a:tc>
                  <a:txBody>
                    <a:bodyPr/>
                    <a:lstStyle/>
                    <a:p>
                      <a:r>
                        <a:rPr lang="en-US" sz="1100" dirty="0">
                          <a:latin typeface="+mn-lt"/>
                        </a:rPr>
                        <a:t>4</a:t>
                      </a:r>
                      <a:endParaRPr lang="en-ZA" sz="1100" dirty="0">
                        <a:latin typeface="+mn-lt"/>
                      </a:endParaRPr>
                    </a:p>
                  </a:txBody>
                  <a:tcPr marL="91443" marR="91443" marT="45722" marB="45722"/>
                </a:tc>
                <a:extLst>
                  <a:ext uri="{0D108BD9-81ED-4DB2-BD59-A6C34878D82A}">
                    <a16:rowId xmlns:a16="http://schemas.microsoft.com/office/drawing/2014/main" val="44565181"/>
                  </a:ext>
                </a:extLst>
              </a:tr>
              <a:tr h="464415">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Non-Compliant and/or B-BBEE Level 3-8 contributors</a:t>
                      </a:r>
                    </a:p>
                  </a:txBody>
                  <a:tcPr marL="91443" marR="91443" marT="45722" marB="45722"/>
                </a:tc>
                <a:tc>
                  <a:txBody>
                    <a:bodyPr/>
                    <a:lstStyle/>
                    <a:p>
                      <a:endParaRPr lang="en-ZA" sz="1100" dirty="0">
                        <a:latin typeface="+mn-lt"/>
                      </a:endParaRPr>
                    </a:p>
                  </a:txBody>
                  <a:tcPr marL="91443" marR="91443" marT="45722" marB="45722"/>
                </a:tc>
                <a:extLst>
                  <a:ext uri="{0D108BD9-81ED-4DB2-BD59-A6C34878D82A}">
                    <a16:rowId xmlns:a16="http://schemas.microsoft.com/office/drawing/2014/main" val="364632815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hidden="1">
            <a:extLst>
              <a:ext uri="{FF2B5EF4-FFF2-40B4-BE49-F238E27FC236}">
                <a16:creationId xmlns:a16="http://schemas.microsoft.com/office/drawing/2014/main" id="{1959ADB2-700E-E752-745B-857B47761182}"/>
              </a:ext>
            </a:extLst>
          </p:cNvPr>
          <p:cNvGraphicFramePr>
            <a:graphicFrameLocks noChangeAspect="1"/>
          </p:cNvGraphicFramePr>
          <p:nvPr>
            <p:custDataLst>
              <p:tags r:id="rId1"/>
            </p:custDataLst>
          </p:nvPr>
        </p:nvGraphicFramePr>
        <p:xfrm>
          <a:off x="2382839" y="85883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5362" name="Object 2" hidden="1">
                        <a:extLst>
                          <a:ext uri="{FF2B5EF4-FFF2-40B4-BE49-F238E27FC236}">
                            <a16:creationId xmlns:a16="http://schemas.microsoft.com/office/drawing/2014/main" id="{1959ADB2-700E-E752-745B-857B47761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83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a:extLst>
              <a:ext uri="{FF2B5EF4-FFF2-40B4-BE49-F238E27FC236}">
                <a16:creationId xmlns:a16="http://schemas.microsoft.com/office/drawing/2014/main" id="{8B4D5631-31DE-62CD-F723-3C4F65024506}"/>
              </a:ext>
            </a:extLst>
          </p:cNvPr>
          <p:cNvSpPr>
            <a:spLocks noGrp="1"/>
          </p:cNvSpPr>
          <p:nvPr>
            <p:ph type="title"/>
          </p:nvPr>
        </p:nvSpPr>
        <p:spPr>
          <a:xfrm>
            <a:off x="805620" y="122728"/>
            <a:ext cx="10068389" cy="1271151"/>
          </a:xfrm>
        </p:spPr>
        <p:txBody>
          <a:bodyPr/>
          <a:lstStyle/>
          <a:p>
            <a:pPr>
              <a:defRPr/>
            </a:pPr>
            <a:br>
              <a:rPr lang="en-ZA" sz="1350" dirty="0">
                <a:ea typeface="Tahoma" panose="020B0604030504040204" pitchFamily="34" charset="0"/>
                <a:cs typeface="Tahoma" panose="020B0604030504040204" pitchFamily="34" charset="0"/>
              </a:rPr>
            </a:br>
            <a:r>
              <a:rPr lang="en-ZA" sz="1350" dirty="0">
                <a:ea typeface="Tahoma" panose="020B0604030504040204" pitchFamily="34" charset="0"/>
                <a:cs typeface="Tahoma" panose="020B0604030504040204" pitchFamily="34" charset="0"/>
              </a:rPr>
              <a:t>				</a:t>
            </a: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r>
              <a:rPr lang="en-ZA" sz="1350" dirty="0">
                <a:ea typeface="Tahoma" panose="020B0604030504040204" pitchFamily="34" charset="0"/>
                <a:cs typeface="Tahoma" panose="020B0604030504040204" pitchFamily="34" charset="0"/>
              </a:rPr>
              <a:t>				</a:t>
            </a:r>
            <a:r>
              <a:rPr lang="en-ZA" sz="1600" dirty="0">
                <a:ea typeface="Tahoma" panose="020B0604030504040204" pitchFamily="34" charset="0"/>
                <a:cs typeface="Tahoma" panose="020B0604030504040204" pitchFamily="34" charset="0"/>
              </a:rPr>
              <a:t>SPECIFIC GOALS EVIDENCE</a:t>
            </a: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endParaRPr lang="en-ZA" sz="1350" dirty="0"/>
          </a:p>
        </p:txBody>
      </p:sp>
      <p:graphicFrame>
        <p:nvGraphicFramePr>
          <p:cNvPr id="9" name="Table 5">
            <a:extLst>
              <a:ext uri="{FF2B5EF4-FFF2-40B4-BE49-F238E27FC236}">
                <a16:creationId xmlns:a16="http://schemas.microsoft.com/office/drawing/2014/main" id="{11BB2E9E-2309-6B59-0AB6-17D9667401A2}"/>
              </a:ext>
            </a:extLst>
          </p:cNvPr>
          <p:cNvGraphicFramePr>
            <a:graphicFrameLocks noGrp="1"/>
          </p:cNvGraphicFramePr>
          <p:nvPr>
            <p:ph idx="1"/>
            <p:extLst>
              <p:ext uri="{D42A27DB-BD31-4B8C-83A1-F6EECF244321}">
                <p14:modId xmlns:p14="http://schemas.microsoft.com/office/powerpoint/2010/main" val="804131557"/>
              </p:ext>
            </p:extLst>
          </p:nvPr>
        </p:nvGraphicFramePr>
        <p:xfrm>
          <a:off x="1007390" y="1284502"/>
          <a:ext cx="9695846" cy="3988538"/>
        </p:xfrm>
        <a:graphic>
          <a:graphicData uri="http://schemas.openxmlformats.org/drawingml/2006/table">
            <a:tbl>
              <a:tblPr firstRow="1" bandRow="1">
                <a:tableStyleId>{5C22544A-7EE6-4342-B048-85BDC9FD1C3A}</a:tableStyleId>
              </a:tblPr>
              <a:tblGrid>
                <a:gridCol w="4760864">
                  <a:extLst>
                    <a:ext uri="{9D8B030D-6E8A-4147-A177-3AD203B41FA5}">
                      <a16:colId xmlns:a16="http://schemas.microsoft.com/office/drawing/2014/main" val="20000"/>
                    </a:ext>
                  </a:extLst>
                </a:gridCol>
                <a:gridCol w="4934982">
                  <a:extLst>
                    <a:ext uri="{9D8B030D-6E8A-4147-A177-3AD203B41FA5}">
                      <a16:colId xmlns:a16="http://schemas.microsoft.com/office/drawing/2014/main" val="20001"/>
                    </a:ext>
                  </a:extLst>
                </a:gridCol>
              </a:tblGrid>
              <a:tr h="2537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effectLst/>
                        </a:rPr>
                        <a:t>Specific Goals</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91443" marR="91443"/>
                </a:tc>
                <a:tc>
                  <a:txBody>
                    <a:bodyPr/>
                    <a:lstStyle/>
                    <a:p>
                      <a:r>
                        <a:rPr lang="en-US" sz="1100" dirty="0"/>
                        <a:t>Acceptable Evidence</a:t>
                      </a:r>
                      <a:endParaRPr lang="en-ZA" sz="1100" dirty="0"/>
                    </a:p>
                  </a:txBody>
                  <a:tcPr marL="91443" marR="91443"/>
                </a:tc>
                <a:extLst>
                  <a:ext uri="{0D108BD9-81ED-4DB2-BD59-A6C34878D82A}">
                    <a16:rowId xmlns:a16="http://schemas.microsoft.com/office/drawing/2014/main" val="10000"/>
                  </a:ext>
                </a:extLst>
              </a:tr>
              <a:tr h="5822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effectLst/>
                        </a:rPr>
                        <a:t>B-BBEE </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91443" marR="91443"/>
                </a:tc>
                <a:tc>
                  <a:txBody>
                    <a:bodyPr/>
                    <a:lstStyle/>
                    <a:p>
                      <a:r>
                        <a:rPr lang="en-US" sz="1100" b="0" i="0" u="none" strike="noStrike" kern="1200" baseline="0" dirty="0">
                          <a:solidFill>
                            <a:schemeClr val="dk1"/>
                          </a:solidFill>
                          <a:latin typeface="+mn-lt"/>
                          <a:ea typeface="+mn-ea"/>
                          <a:cs typeface="+mn-cs"/>
                        </a:rPr>
                        <a:t>B-BBEE Certificate / Sworn- Affidavit / B-BBEE CIPC Certificate (in case of JV, a consolidated scorecard will be accepted) as per DTIC guideline </a:t>
                      </a:r>
                      <a:endParaRPr lang="en-ZA" sz="1100" b="0" i="0" u="none" strike="noStrike" kern="1200" baseline="0" dirty="0">
                        <a:solidFill>
                          <a:schemeClr val="dk1"/>
                        </a:solidFill>
                        <a:latin typeface="+mn-lt"/>
                        <a:ea typeface="+mn-ea"/>
                        <a:cs typeface="+mn-cs"/>
                      </a:endParaRPr>
                    </a:p>
                  </a:txBody>
                  <a:tcPr marL="91443" marR="91443"/>
                </a:tc>
                <a:extLst>
                  <a:ext uri="{0D108BD9-81ED-4DB2-BD59-A6C34878D82A}">
                    <a16:rowId xmlns:a16="http://schemas.microsoft.com/office/drawing/2014/main" val="10001"/>
                  </a:ext>
                </a:extLst>
              </a:tr>
              <a:tr h="617385">
                <a:tc>
                  <a:txBody>
                    <a:bodyPr/>
                    <a:lstStyle/>
                    <a:p>
                      <a:r>
                        <a:rPr lang="en-US" sz="1100" b="0" i="0" u="none" strike="noStrike" kern="1200" baseline="0" dirty="0">
                          <a:solidFill>
                            <a:schemeClr val="dk1"/>
                          </a:solidFill>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At least 30% Black Woman Owned Entities</a:t>
                      </a:r>
                      <a:endParaRPr lang="en-ZA" sz="1100" dirty="0">
                        <a:effectLst/>
                        <a:latin typeface="+mn-lt"/>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91443" marR="91443"/>
                </a:tc>
                <a:tc>
                  <a:txBody>
                    <a:bodyPr/>
                    <a:lstStyle/>
                    <a:p>
                      <a:pPr marL="171450" marR="0" lvl="0" indent="-171450"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B-BBEE Certificate / Sworn- Affidavit / B-BBEE CIPC Certificate (in case of JV, a consolidated scorecard will be accepted) as per DTIC guideline </a:t>
                      </a:r>
                      <a:endParaRPr lang="en-ZA" sz="1100" b="0" i="0" u="none" strike="noStrike" kern="1200" baseline="0" dirty="0">
                        <a:solidFill>
                          <a:schemeClr val="dk1"/>
                        </a:solidFill>
                        <a:latin typeface="+mn-lt"/>
                        <a:ea typeface="+mn-ea"/>
                        <a:cs typeface="+mn-cs"/>
                      </a:endParaRPr>
                    </a:p>
                    <a:p>
                      <a:pPr marL="0" indent="0">
                        <a:buFont typeface="Arial" panose="020B0604020202020204" pitchFamily="34" charset="0"/>
                        <a:buNone/>
                      </a:pPr>
                      <a:endParaRPr lang="en-US" sz="1100" b="0" i="0" u="none" strike="noStrike" kern="1200" baseline="0" dirty="0">
                        <a:solidFill>
                          <a:schemeClr val="dk1"/>
                        </a:solidFill>
                        <a:latin typeface="+mn-lt"/>
                        <a:ea typeface="+mn-ea"/>
                        <a:cs typeface="+mn-cs"/>
                      </a:endParaRPr>
                    </a:p>
                  </a:txBody>
                  <a:tcPr marL="91443" marR="91443"/>
                </a:tc>
                <a:extLst>
                  <a:ext uri="{0D108BD9-81ED-4DB2-BD59-A6C34878D82A}">
                    <a16:rowId xmlns:a16="http://schemas.microsoft.com/office/drawing/2014/main" val="10002"/>
                  </a:ext>
                </a:extLst>
              </a:tr>
              <a:tr h="594797">
                <a:tc>
                  <a:txBody>
                    <a:bodyPr/>
                    <a:lstStyle/>
                    <a:p>
                      <a:r>
                        <a:rPr lang="en-US" sz="1100" b="0" i="0" u="none" strike="noStrike" kern="1200" baseline="0" dirty="0">
                          <a:solidFill>
                            <a:schemeClr val="dk1"/>
                          </a:solidFill>
                          <a:latin typeface="+mn-lt"/>
                          <a:ea typeface="+mn-ea"/>
                          <a:cs typeface="+mn-cs"/>
                        </a:rPr>
                        <a:t>Entities that are at least 50% black youth owned</a:t>
                      </a:r>
                    </a:p>
                  </a:txBody>
                  <a:tcPr marL="91443" marR="91443"/>
                </a:tc>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Certified copy of ID ; B-BBEE Certificate / Sworn- Affidavit / B-BBEE CIPC Certificate (in case of JV, a consolidated scorecard will be accepted) as per DTIC guideline </a:t>
                      </a:r>
                      <a:endParaRPr lang="en-ZA" sz="1100" b="0" i="0" u="none" strike="noStrike" kern="1200" baseline="0" dirty="0">
                        <a:solidFill>
                          <a:schemeClr val="dk1"/>
                        </a:solidFill>
                        <a:latin typeface="+mn-lt"/>
                        <a:ea typeface="+mn-ea"/>
                        <a:cs typeface="+mn-cs"/>
                      </a:endParaRPr>
                    </a:p>
                    <a:p>
                      <a:endParaRPr lang="en-ZA" sz="1100" b="0" i="0" u="none" strike="noStrike" kern="1200" baseline="0" dirty="0">
                        <a:solidFill>
                          <a:schemeClr val="dk1"/>
                        </a:solidFill>
                        <a:latin typeface="+mn-lt"/>
                        <a:ea typeface="+mn-ea"/>
                        <a:cs typeface="+mn-cs"/>
                      </a:endParaRPr>
                    </a:p>
                  </a:txBody>
                  <a:tcPr marL="91443" marR="91443"/>
                </a:tc>
                <a:extLst>
                  <a:ext uri="{0D108BD9-81ED-4DB2-BD59-A6C34878D82A}">
                    <a16:rowId xmlns:a16="http://schemas.microsoft.com/office/drawing/2014/main" val="2783989923"/>
                  </a:ext>
                </a:extLst>
              </a:tr>
              <a:tr h="1074891">
                <a:tc>
                  <a:txBody>
                    <a:bodyPr/>
                    <a:lstStyle/>
                    <a:p>
                      <a:endParaRPr lang="en-ZA" sz="1100" b="0" i="0" u="none" strike="noStrike" kern="1200" baseline="0" dirty="0">
                        <a:solidFill>
                          <a:schemeClr val="dk1"/>
                        </a:solidFill>
                        <a:latin typeface="+mn-lt"/>
                        <a:ea typeface="+mn-ea"/>
                        <a:cs typeface="+mn-cs"/>
                      </a:endParaRPr>
                    </a:p>
                    <a:p>
                      <a:r>
                        <a:rPr lang="en-ZA" sz="1100" b="0" i="0" u="none" strike="noStrike" kern="1200" baseline="0" dirty="0">
                          <a:solidFill>
                            <a:schemeClr val="dk1"/>
                          </a:solidFill>
                          <a:latin typeface="+mn-lt"/>
                          <a:ea typeface="+mn-ea"/>
                          <a:cs typeface="+mn-cs"/>
                        </a:rPr>
                        <a:t>Local Content and Production: </a:t>
                      </a:r>
                    </a:p>
                    <a:p>
                      <a:r>
                        <a:rPr lang="en-US" sz="1100" b="0" i="0" u="none" strike="noStrike" kern="1200" baseline="0" dirty="0">
                          <a:solidFill>
                            <a:schemeClr val="dk1"/>
                          </a:solidFill>
                          <a:latin typeface="+mn-lt"/>
                          <a:ea typeface="+mn-ea"/>
                          <a:cs typeface="+mn-cs"/>
                        </a:rPr>
                        <a:t>➢ Steel Power Pylons designated at 100% </a:t>
                      </a:r>
                    </a:p>
                    <a:p>
                      <a:r>
                        <a:rPr lang="en-US" sz="1100" b="0" i="0" u="none" strike="noStrike" kern="1200" baseline="0" dirty="0">
                          <a:solidFill>
                            <a:schemeClr val="dk1"/>
                          </a:solidFill>
                          <a:latin typeface="+mn-lt"/>
                          <a:ea typeface="+mn-ea"/>
                          <a:cs typeface="+mn-cs"/>
                        </a:rPr>
                        <a:t>➢ Electrical Cables designated at 90%, </a:t>
                      </a:r>
                    </a:p>
                    <a:p>
                      <a:r>
                        <a:rPr lang="en-US" sz="1100" b="0" i="0" u="none" strike="noStrike" kern="1200" baseline="0" dirty="0">
                          <a:solidFill>
                            <a:schemeClr val="dk1"/>
                          </a:solidFill>
                          <a:latin typeface="+mn-lt"/>
                          <a:ea typeface="+mn-ea"/>
                          <a:cs typeface="+mn-cs"/>
                        </a:rPr>
                        <a:t>➢ Pumps, medium voltage motors and associated accessories designated at 70%. </a:t>
                      </a:r>
                    </a:p>
                    <a:p>
                      <a:r>
                        <a:rPr lang="en-US" sz="1100" b="0" i="0" u="none" strike="noStrike" kern="1200" baseline="0" dirty="0">
                          <a:solidFill>
                            <a:schemeClr val="dk1"/>
                          </a:solidFill>
                          <a:latin typeface="+mn-lt"/>
                          <a:ea typeface="+mn-ea"/>
                          <a:cs typeface="+mn-cs"/>
                        </a:rPr>
                        <a:t>➢ Two-way radios designated at 60%</a:t>
                      </a:r>
                    </a:p>
                    <a:p>
                      <a:r>
                        <a:rPr lang="en-US" sz="1100" b="0" i="0" u="none" strike="noStrike" kern="1200" baseline="0" dirty="0">
                          <a:solidFill>
                            <a:schemeClr val="dk1"/>
                          </a:solidFill>
                          <a:latin typeface="+mn-lt"/>
                          <a:ea typeface="+mn-ea"/>
                          <a:cs typeface="+mn-cs"/>
                        </a:rPr>
                        <a:t> </a:t>
                      </a:r>
                    </a:p>
                    <a:p>
                      <a:r>
                        <a:rPr lang="en-US" sz="1100" b="0" i="0" u="none" strike="noStrike" kern="1200" baseline="0" dirty="0">
                          <a:solidFill>
                            <a:schemeClr val="dk1"/>
                          </a:solidFill>
                          <a:latin typeface="+mn-lt"/>
                          <a:ea typeface="+mn-ea"/>
                          <a:cs typeface="+mn-cs"/>
                        </a:rPr>
                        <a:t>Local content &amp; local production (Refer to Annexure C, D and E). </a:t>
                      </a:r>
                    </a:p>
                    <a:p>
                      <a:endParaRPr lang="en-ZA" sz="1100" b="0" i="0" u="none" strike="noStrike" kern="1200" baseline="0" dirty="0">
                        <a:solidFill>
                          <a:schemeClr val="dk1"/>
                        </a:solidFill>
                        <a:latin typeface="+mn-lt"/>
                        <a:ea typeface="+mn-ea"/>
                        <a:cs typeface="+mn-cs"/>
                      </a:endParaRPr>
                    </a:p>
                  </a:txBody>
                  <a:tcPr marL="91443" marR="91443"/>
                </a:tc>
                <a:tc>
                  <a:txBody>
                    <a:bodyPr/>
                    <a:lstStyle/>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Fully completed, declared, and signed  Returnable local content annexures C D and E for the ALL-Applicable  Sectors</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DTIC Exemption letter (if applicable)</a:t>
                      </a:r>
                      <a:br>
                        <a:rPr lang="en-US" sz="1100" b="0" i="0" u="none" strike="noStrike" kern="1200" baseline="0" dirty="0">
                          <a:solidFill>
                            <a:schemeClr val="dk1"/>
                          </a:solidFill>
                          <a:latin typeface="+mn-lt"/>
                          <a:ea typeface="+mn-ea"/>
                          <a:cs typeface="+mn-cs"/>
                        </a:rPr>
                      </a:br>
                      <a:endParaRPr lang="en-ZA" sz="1100" b="0" i="0" u="none" strike="noStrike" kern="1200" baseline="0" dirty="0">
                        <a:solidFill>
                          <a:schemeClr val="dk1"/>
                        </a:solidFill>
                        <a:latin typeface="+mn-lt"/>
                        <a:ea typeface="+mn-ea"/>
                        <a:cs typeface="+mn-cs"/>
                      </a:endParaRPr>
                    </a:p>
                    <a:p>
                      <a:endParaRPr lang="en-ZA" sz="1100" b="0" i="0" u="none" strike="noStrike" kern="1200" baseline="0" dirty="0">
                        <a:solidFill>
                          <a:schemeClr val="dk1"/>
                        </a:solidFill>
                        <a:latin typeface="+mn-lt"/>
                        <a:ea typeface="+mn-ea"/>
                        <a:cs typeface="+mn-cs"/>
                      </a:endParaRPr>
                    </a:p>
                  </a:txBody>
                  <a:tcPr marL="91443" marR="91443"/>
                </a:tc>
                <a:extLst>
                  <a:ext uri="{0D108BD9-81ED-4DB2-BD59-A6C34878D82A}">
                    <a16:rowId xmlns:a16="http://schemas.microsoft.com/office/drawing/2014/main" val="8678314"/>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PLATE MASTER">
  <a:themeElements>
    <a:clrScheme name="Transnet">
      <a:dk1>
        <a:srgbClr val="000000"/>
      </a:dk1>
      <a:lt1>
        <a:sysClr val="window" lastClr="FFFFFF"/>
      </a:lt1>
      <a:dk2>
        <a:srgbClr val="69614E"/>
      </a:dk2>
      <a:lt2>
        <a:srgbClr val="C2BBAD"/>
      </a:lt2>
      <a:accent1>
        <a:srgbClr val="A1A250"/>
      </a:accent1>
      <a:accent2>
        <a:srgbClr val="6F90A7"/>
      </a:accent2>
      <a:accent3>
        <a:srgbClr val="84B5BD"/>
      </a:accent3>
      <a:accent4>
        <a:srgbClr val="C7B400"/>
      </a:accent4>
      <a:accent5>
        <a:srgbClr val="E42313"/>
      </a:accent5>
      <a:accent6>
        <a:srgbClr val="95C11F"/>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c13aef0-e3c2-451b-8a0f-fa27211fa617" xsi:nil="true"/>
    <Approval_x0020_Required xmlns="6f7b4a7f-d44a-4f65-a9aa-96ec94e426e4">No</Approval_x0020_Required>
    <_ip_UnifiedCompliancePolicyUIAction xmlns="http://schemas.microsoft.com/sharepoint/v3" xsi:nil="true"/>
    <Approvers xmlns="6f7b4a7f-d44a-4f65-a9aa-96ec94e426e4">
      <UserInfo>
        <DisplayName/>
        <AccountId xsi:nil="true"/>
        <AccountType/>
      </UserInfo>
    </Approvers>
    <Approve_x0020_Stage xmlns="6f7b4a7f-d44a-4f65-a9aa-96ec94e426e4" xsi:nil="true"/>
    <_ip_UnifiedCompliancePolicyProperties xmlns="http://schemas.microsoft.com/sharepoint/v3" xsi:nil="true"/>
  </documentManagement>
</p:properties>
</file>

<file path=customXml/item3.xml><?xml version="1.0" encoding="utf-8"?>
<?mso-contentType ?>
<SharedContentType xmlns="Microsoft.SharePoint.Taxonomy.ContentTypeSync" SourceId="6402bf8a-be4c-4d43-8340-107e775f40e9"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6E86CADFC83C284AABA02E67EAA9A784" ma:contentTypeVersion="25" ma:contentTypeDescription="Create a new document." ma:contentTypeScope="" ma:versionID="280c776285e08e8bf7ffe9c57372c84f">
  <xsd:schema xmlns:xsd="http://www.w3.org/2001/XMLSchema" xmlns:xs="http://www.w3.org/2001/XMLSchema" xmlns:p="http://schemas.microsoft.com/office/2006/metadata/properties" xmlns:ns1="http://schemas.microsoft.com/sharepoint/v3" xmlns:ns3="6f7b4a7f-d44a-4f65-a9aa-96ec94e426e4" xmlns:ns4="ac13aef0-e3c2-451b-8a0f-fa27211fa617" xmlns:ns5="584e2a90-0a3d-4822-aa79-a49007aaf019" targetNamespace="http://schemas.microsoft.com/office/2006/metadata/properties" ma:root="true" ma:fieldsID="de136d6a8179100ce724864ab53f0eba" ns1:_="" ns3:_="" ns4:_="" ns5:_="">
    <xsd:import namespace="http://schemas.microsoft.com/sharepoint/v3"/>
    <xsd:import namespace="6f7b4a7f-d44a-4f65-a9aa-96ec94e426e4"/>
    <xsd:import namespace="ac13aef0-e3c2-451b-8a0f-fa27211fa617"/>
    <xsd:import namespace="584e2a90-0a3d-4822-aa79-a49007aaf019"/>
    <xsd:element name="properties">
      <xsd:complexType>
        <xsd:sequence>
          <xsd:element name="documentManagement">
            <xsd:complexType>
              <xsd:all>
                <xsd:element ref="ns3:Approval_x0020_Required" minOccurs="0"/>
                <xsd:element ref="ns3:Approvers" minOccurs="0"/>
                <xsd:element ref="ns3:Approve_x0020_Stage" minOccurs="0"/>
                <xsd:element ref="ns4:MediaServiceMetadata" minOccurs="0"/>
                <xsd:element ref="ns4:MediaServiceFastMetadata" minOccurs="0"/>
                <xsd:element ref="ns1:_ip_UnifiedCompliancePolicyProperties" minOccurs="0"/>
                <xsd:element ref="ns1:_ip_UnifiedCompliancePolicyUIAction" minOccurs="0"/>
                <xsd:element ref="ns4:MediaServiceObjectDetectorVersions" minOccurs="0"/>
                <xsd:element ref="ns4:_activity" minOccurs="0"/>
                <xsd:element ref="ns5:SharedWithUsers" minOccurs="0"/>
                <xsd:element ref="ns5:SharedWithDetails" minOccurs="0"/>
                <xsd:element ref="ns5:SharingHintHash" minOccurs="0"/>
                <xsd:element ref="ns4:MediaServiceSearchProperties" minOccurs="0"/>
                <xsd:element ref="ns4:MediaServiceDateTaken" minOccurs="0"/>
                <xsd:element ref="ns4:MediaServiceSystemTag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7b4a7f-d44a-4f65-a9aa-96ec94e426e4" elementFormDefault="qualified">
    <xsd:import namespace="http://schemas.microsoft.com/office/2006/documentManagement/types"/>
    <xsd:import namespace="http://schemas.microsoft.com/office/infopath/2007/PartnerControls"/>
    <xsd:element name="Approval_x0020_Required" ma:index="8" nillable="true" ma:displayName="Approval Required" ma:default="No" ma:format="Dropdown" ma:internalName="Approval_x0020_Required">
      <xsd:simpleType>
        <xsd:restriction base="dms:Choice">
          <xsd:enumeration value="No"/>
          <xsd:enumeration value="Yes"/>
        </xsd:restriction>
      </xsd:simpleType>
    </xsd:element>
    <xsd:element name="Approvers" ma:index="9" nillable="true" ma:displayName="Approvers" ma:list="UserInfo" ma:SharePointGroup="0" ma:internalName="Approv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_x0020_Stage" ma:index="10" nillable="true" ma:displayName="Approve Stage" ma:format="Dropdown" ma:internalName="Approve_x0020_Stage">
      <xsd:simpleType>
        <xsd:restriction base="dms:Choice">
          <xsd:enumeration value="Approving"/>
          <xsd:enumeration value="Approved"/>
          <xsd:enumeration value="Rejected"/>
        </xsd:restriction>
      </xsd:simpleType>
    </xsd:element>
  </xsd:schema>
  <xsd:schema xmlns:xsd="http://www.w3.org/2001/XMLSchema" xmlns:xs="http://www.w3.org/2001/XMLSchema" xmlns:dms="http://schemas.microsoft.com/office/2006/documentManagement/types" xmlns:pc="http://schemas.microsoft.com/office/infopath/2007/PartnerControls" targetNamespace="ac13aef0-e3c2-451b-8a0f-fa27211fa6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4e2a90-0a3d-4822-aa79-a49007aaf01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955059-46E3-465B-9227-C6B6F873FC9E}">
  <ds:schemaRefs>
    <ds:schemaRef ds:uri="http://schemas.microsoft.com/sharepoint/v3/contenttype/forms"/>
  </ds:schemaRefs>
</ds:datastoreItem>
</file>

<file path=customXml/itemProps2.xml><?xml version="1.0" encoding="utf-8"?>
<ds:datastoreItem xmlns:ds="http://schemas.openxmlformats.org/officeDocument/2006/customXml" ds:itemID="{991EA458-30E1-468E-8EA4-84D686755FE0}">
  <ds:schemaRefs>
    <ds:schemaRef ds:uri="ac13aef0-e3c2-451b-8a0f-fa27211fa617"/>
    <ds:schemaRef ds:uri="6f7b4a7f-d44a-4f65-a9aa-96ec94e426e4"/>
    <ds:schemaRef ds:uri="http://schemas.microsoft.com/sharepoint/v3"/>
    <ds:schemaRef ds:uri="http://purl.org/dc/dcmitype/"/>
    <ds:schemaRef ds:uri="http://purl.org/dc/elements/1.1/"/>
    <ds:schemaRef ds:uri="http://schemas.microsoft.com/office/2006/documentManagement/types"/>
    <ds:schemaRef ds:uri="584e2a90-0a3d-4822-aa79-a49007aaf019"/>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117B1FE-34BD-4D29-9618-FB48F5F35EFC}">
  <ds:schemaRefs>
    <ds:schemaRef ds:uri="Microsoft.SharePoint.Taxonomy.ContentTypeSync"/>
  </ds:schemaRefs>
</ds:datastoreItem>
</file>

<file path=customXml/itemProps4.xml><?xml version="1.0" encoding="utf-8"?>
<ds:datastoreItem xmlns:ds="http://schemas.openxmlformats.org/officeDocument/2006/customXml" ds:itemID="{CEF73D30-4ACD-459C-BA35-1A0B5AC1A0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7b4a7f-d44a-4f65-a9aa-96ec94e426e4"/>
    <ds:schemaRef ds:uri="ac13aef0-e3c2-451b-8a0f-fa27211fa617"/>
    <ds:schemaRef ds:uri="584e2a90-0a3d-4822-aa79-a49007aaf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8cf86ee-526f-4536-9daf-d1ee8064d50e}" enabled="1" method="Standard" siteId="{a1a39996-f913-4016-a58a-361c60dec580}" contentBits="0" removed="0"/>
</clbl:labelList>
</file>

<file path=docProps/app.xml><?xml version="1.0" encoding="utf-8"?>
<Properties xmlns="http://schemas.openxmlformats.org/officeDocument/2006/extended-properties" xmlns:vt="http://schemas.openxmlformats.org/officeDocument/2006/docPropsVTypes">
  <TotalTime>23232</TotalTime>
  <Words>1671</Words>
  <Application>Microsoft Office PowerPoint</Application>
  <PresentationFormat>Widescreen</PresentationFormat>
  <Paragraphs>164</Paragraphs>
  <Slides>16</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7" baseType="lpstr">
      <vt:lpstr>Apex New Medium</vt:lpstr>
      <vt:lpstr>ApexSans-Bold</vt:lpstr>
      <vt:lpstr>ApexSans-Book</vt:lpstr>
      <vt:lpstr>Arial</vt:lpstr>
      <vt:lpstr>Calibri</vt:lpstr>
      <vt:lpstr>Tahoma</vt:lpstr>
      <vt:lpstr>Tahoma Regular</vt:lpstr>
      <vt:lpstr>Times New Roman</vt:lpstr>
      <vt:lpstr>Wingdings</vt:lpstr>
      <vt:lpstr>1_TEMPLATE MASTER</vt:lpstr>
      <vt:lpstr>think-cell Slide</vt:lpstr>
      <vt:lpstr>PowerPoint Presentation</vt:lpstr>
      <vt:lpstr>B-BBEE</vt:lpstr>
      <vt:lpstr>PowerPoint Presentation</vt:lpstr>
      <vt:lpstr>Joint Venture</vt:lpstr>
      <vt:lpstr>VALID SWORN AFFIDAVIT</vt:lpstr>
      <vt:lpstr>VALID B-BBEE CERETIFICATE</vt:lpstr>
      <vt:lpstr>PowerPoint Presentation</vt:lpstr>
      <vt:lpstr>EVALUATIONS &amp; MAXIMUM POINTS  90/10</vt:lpstr>
      <vt:lpstr>           SPECIFIC GOALS EVIDENCE   </vt:lpstr>
      <vt:lpstr>PowerPoint Presentation</vt:lpstr>
      <vt:lpstr>PowerPoint Presentation</vt:lpstr>
      <vt:lpstr>              </vt:lpstr>
      <vt:lpstr>PowerPoint Presentation</vt:lpstr>
      <vt:lpstr>   THE DTIC EXEMPTION PROCESS        </vt:lpstr>
      <vt:lpstr>  THE DTIC EXEMPTION PROCESS continued…            </vt:lpstr>
      <vt:lpstr>PowerPoint Presentation</vt:lpstr>
    </vt:vector>
  </TitlesOfParts>
  <Company>Transnet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TFR OPCO</dc:title>
  <dc:creator>MARY B PAPAYYA TRANSNET FREIGHT RAIL</dc:creator>
  <cp:lastModifiedBy>Alex Baloyi     Transnet Freight Rail   JHB</cp:lastModifiedBy>
  <cp:revision>295</cp:revision>
  <dcterms:created xsi:type="dcterms:W3CDTF">2022-06-30T08:54:36Z</dcterms:created>
  <dcterms:modified xsi:type="dcterms:W3CDTF">2026-04-09T18:51:15Z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0x0101006E86CADFC83C284AABA02E67EAA9A784</vt:lpwstr>
  </property>
  <property fmtid="{D5CDD505-2E9C-101B-9397-08002B2CF9AE}" pid="3" name="MSIP_Label_58cf86ee-526f-4536-9daf-d1ee8064d50e_Enabled">
    <vt:lpwstr>true</vt:lpwstr>
  </property>
  <property fmtid="{D5CDD505-2E9C-101B-9397-08002B2CF9AE}" pid="4" name="MSIP_Label_58cf86ee-526f-4536-9daf-d1ee8064d50e_SetDate">
    <vt:lpwstr>2024-12-12T10:10:19Z</vt:lpwstr>
  </property>
  <property fmtid="{D5CDD505-2E9C-101B-9397-08002B2CF9AE}" pid="5" name="MSIP_Label_58cf86ee-526f-4536-9daf-d1ee8064d50e_Method">
    <vt:lpwstr>Standard</vt:lpwstr>
  </property>
  <property fmtid="{D5CDD505-2E9C-101B-9397-08002B2CF9AE}" pid="6" name="MSIP_Label_58cf86ee-526f-4536-9daf-d1ee8064d50e_Name">
    <vt:lpwstr>Internal Only Information</vt:lpwstr>
  </property>
  <property fmtid="{D5CDD505-2E9C-101B-9397-08002B2CF9AE}" pid="7" name="MSIP_Label_58cf86ee-526f-4536-9daf-d1ee8064d50e_SiteId">
    <vt:lpwstr>a1a39996-f913-4016-a58a-361c60dec580</vt:lpwstr>
  </property>
  <property fmtid="{D5CDD505-2E9C-101B-9397-08002B2CF9AE}" pid="8" name="MSIP_Label_58cf86ee-526f-4536-9daf-d1ee8064d50e_ActionId">
    <vt:lpwstr>78847783-f4e6-46e3-99dc-0a3a53dbdb78</vt:lpwstr>
  </property>
  <property fmtid="{D5CDD505-2E9C-101B-9397-08002B2CF9AE}" pid="9" name="MSIP_Label_58cf86ee-526f-4536-9daf-d1ee8064d50e_ContentBits">
    <vt:lpwstr>0</vt:lpwstr>
  </property>
</Properties>
</file>