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2" r:id="rId2"/>
    <p:sldMasterId id="2147483693" r:id="rId3"/>
  </p:sldMasterIdLst>
  <p:notesMasterIdLst>
    <p:notesMasterId r:id="rId20"/>
  </p:notesMasterIdLst>
  <p:sldIdLst>
    <p:sldId id="273" r:id="rId4"/>
    <p:sldId id="322" r:id="rId5"/>
    <p:sldId id="335" r:id="rId6"/>
    <p:sldId id="336" r:id="rId7"/>
    <p:sldId id="337" r:id="rId8"/>
    <p:sldId id="334" r:id="rId9"/>
    <p:sldId id="333" r:id="rId10"/>
    <p:sldId id="327" r:id="rId11"/>
    <p:sldId id="330" r:id="rId12"/>
    <p:sldId id="331" r:id="rId13"/>
    <p:sldId id="328" r:id="rId14"/>
    <p:sldId id="332" r:id="rId15"/>
    <p:sldId id="338" r:id="rId16"/>
    <p:sldId id="340" r:id="rId17"/>
    <p:sldId id="339" r:id="rId18"/>
    <p:sldId id="325" r:id="rId19"/>
  </p:sldIdLst>
  <p:sldSz cx="15928975" cy="8999538"/>
  <p:notesSz cx="6858000" cy="9144000"/>
  <p:defaultTextStyle>
    <a:defPPr>
      <a:defRPr lang="en-US"/>
    </a:defPPr>
    <a:lvl1pPr marL="0" algn="l" defTabSz="1196492" rtl="0" eaLnBrk="1" latinLnBrk="0" hangingPunct="1">
      <a:defRPr sz="2355" kern="1200">
        <a:solidFill>
          <a:schemeClr val="tx1"/>
        </a:solidFill>
        <a:latin typeface="+mn-lt"/>
        <a:ea typeface="+mn-ea"/>
        <a:cs typeface="+mn-cs"/>
      </a:defRPr>
    </a:lvl1pPr>
    <a:lvl2pPr marL="598246" algn="l" defTabSz="1196492" rtl="0" eaLnBrk="1" latinLnBrk="0" hangingPunct="1">
      <a:defRPr sz="2355" kern="1200">
        <a:solidFill>
          <a:schemeClr val="tx1"/>
        </a:solidFill>
        <a:latin typeface="+mn-lt"/>
        <a:ea typeface="+mn-ea"/>
        <a:cs typeface="+mn-cs"/>
      </a:defRPr>
    </a:lvl2pPr>
    <a:lvl3pPr marL="1196492" algn="l" defTabSz="1196492" rtl="0" eaLnBrk="1" latinLnBrk="0" hangingPunct="1">
      <a:defRPr sz="2355" kern="1200">
        <a:solidFill>
          <a:schemeClr val="tx1"/>
        </a:solidFill>
        <a:latin typeface="+mn-lt"/>
        <a:ea typeface="+mn-ea"/>
        <a:cs typeface="+mn-cs"/>
      </a:defRPr>
    </a:lvl3pPr>
    <a:lvl4pPr marL="1794739" algn="l" defTabSz="1196492" rtl="0" eaLnBrk="1" latinLnBrk="0" hangingPunct="1">
      <a:defRPr sz="2355" kern="1200">
        <a:solidFill>
          <a:schemeClr val="tx1"/>
        </a:solidFill>
        <a:latin typeface="+mn-lt"/>
        <a:ea typeface="+mn-ea"/>
        <a:cs typeface="+mn-cs"/>
      </a:defRPr>
    </a:lvl4pPr>
    <a:lvl5pPr marL="2392985" algn="l" defTabSz="1196492" rtl="0" eaLnBrk="1" latinLnBrk="0" hangingPunct="1">
      <a:defRPr sz="2355" kern="1200">
        <a:solidFill>
          <a:schemeClr val="tx1"/>
        </a:solidFill>
        <a:latin typeface="+mn-lt"/>
        <a:ea typeface="+mn-ea"/>
        <a:cs typeface="+mn-cs"/>
      </a:defRPr>
    </a:lvl5pPr>
    <a:lvl6pPr marL="2991231" algn="l" defTabSz="1196492" rtl="0" eaLnBrk="1" latinLnBrk="0" hangingPunct="1">
      <a:defRPr sz="2355" kern="1200">
        <a:solidFill>
          <a:schemeClr val="tx1"/>
        </a:solidFill>
        <a:latin typeface="+mn-lt"/>
        <a:ea typeface="+mn-ea"/>
        <a:cs typeface="+mn-cs"/>
      </a:defRPr>
    </a:lvl6pPr>
    <a:lvl7pPr marL="3589477" algn="l" defTabSz="1196492" rtl="0" eaLnBrk="1" latinLnBrk="0" hangingPunct="1">
      <a:defRPr sz="2355" kern="1200">
        <a:solidFill>
          <a:schemeClr val="tx1"/>
        </a:solidFill>
        <a:latin typeface="+mn-lt"/>
        <a:ea typeface="+mn-ea"/>
        <a:cs typeface="+mn-cs"/>
      </a:defRPr>
    </a:lvl7pPr>
    <a:lvl8pPr marL="4187723" algn="l" defTabSz="1196492" rtl="0" eaLnBrk="1" latinLnBrk="0" hangingPunct="1">
      <a:defRPr sz="2355" kern="1200">
        <a:solidFill>
          <a:schemeClr val="tx1"/>
        </a:solidFill>
        <a:latin typeface="+mn-lt"/>
        <a:ea typeface="+mn-ea"/>
        <a:cs typeface="+mn-cs"/>
      </a:defRPr>
    </a:lvl8pPr>
    <a:lvl9pPr marL="4785970" algn="l" defTabSz="1196492" rtl="0" eaLnBrk="1" latinLnBrk="0" hangingPunct="1">
      <a:defRPr sz="23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userDrawn="1">
          <p15:clr>
            <a:srgbClr val="A4A3A4"/>
          </p15:clr>
        </p15:guide>
        <p15:guide id="2" pos="50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ondwa Ludzulu    Transnet Freight Rail    JHB" initials="RLTFRJ" lastIdx="1" clrIdx="0">
    <p:extLst>
      <p:ext uri="{19B8F6BF-5375-455C-9EA6-DF929625EA0E}">
        <p15:presenceInfo xmlns:p15="http://schemas.microsoft.com/office/powerpoint/2012/main" userId="S::Rotondwa.Ludzulu@transnet.net::fcb3fcf4-5ac0-499b-858c-3c9a906ed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C641"/>
    <a:srgbClr val="8EC63F"/>
    <a:srgbClr val="8DC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6FDB9-9874-4FA8-B3CF-A91C49D55AA9}" v="5" dt="2026-04-10T12:04:21.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howGuides="1">
      <p:cViewPr varScale="1">
        <p:scale>
          <a:sx n="48" d="100"/>
          <a:sy n="48" d="100"/>
        </p:scale>
        <p:origin x="800" y="48"/>
      </p:cViewPr>
      <p:guideLst>
        <p:guide orient="horz" pos="2835"/>
        <p:guide pos="50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aloyi     Transnet Freight Rail   JHB" userId="3a331832-ef8b-49a9-8c57-bd210adea7ea" providerId="ADAL" clId="{EEA8F918-CFB3-468A-B297-E3261BA90F49}"/>
    <pc:docChg chg="undo custSel addSld delSld modSld">
      <pc:chgData name="Alex Baloyi     Transnet Freight Rail   JHB" userId="3a331832-ef8b-49a9-8c57-bd210adea7ea" providerId="ADAL" clId="{EEA8F918-CFB3-468A-B297-E3261BA90F49}" dt="2026-04-10T12:04:42.311" v="150" actId="20577"/>
      <pc:docMkLst>
        <pc:docMk/>
      </pc:docMkLst>
      <pc:sldChg chg="del">
        <pc:chgData name="Alex Baloyi     Transnet Freight Rail   JHB" userId="3a331832-ef8b-49a9-8c57-bd210adea7ea" providerId="ADAL" clId="{EEA8F918-CFB3-468A-B297-E3261BA90F49}" dt="2026-04-10T11:47:42.007" v="6" actId="2696"/>
        <pc:sldMkLst>
          <pc:docMk/>
          <pc:sldMk cId="1681983866" sldId="283"/>
        </pc:sldMkLst>
      </pc:sldChg>
      <pc:sldChg chg="modSp add mod">
        <pc:chgData name="Alex Baloyi     Transnet Freight Rail   JHB" userId="3a331832-ef8b-49a9-8c57-bd210adea7ea" providerId="ADAL" clId="{EEA8F918-CFB3-468A-B297-E3261BA90F49}" dt="2026-04-10T12:04:42.311" v="150" actId="20577"/>
        <pc:sldMkLst>
          <pc:docMk/>
          <pc:sldMk cId="0" sldId="322"/>
        </pc:sldMkLst>
        <pc:spChg chg="mod">
          <ac:chgData name="Alex Baloyi     Transnet Freight Rail   JHB" userId="3a331832-ef8b-49a9-8c57-bd210adea7ea" providerId="ADAL" clId="{EEA8F918-CFB3-468A-B297-E3261BA90F49}" dt="2026-04-10T12:04:42.311" v="150" actId="20577"/>
          <ac:spMkLst>
            <pc:docMk/>
            <pc:sldMk cId="0" sldId="322"/>
            <ac:spMk id="3" creationId="{5F5A30FC-9460-E6A8-CCCF-A2A6E9F1BB62}"/>
          </ac:spMkLst>
        </pc:spChg>
      </pc:sldChg>
      <pc:sldChg chg="new del">
        <pc:chgData name="Alex Baloyi     Transnet Freight Rail   JHB" userId="3a331832-ef8b-49a9-8c57-bd210adea7ea" providerId="ADAL" clId="{EEA8F918-CFB3-468A-B297-E3261BA90F49}" dt="2026-04-10T11:47:23.934" v="3" actId="680"/>
        <pc:sldMkLst>
          <pc:docMk/>
          <pc:sldMk cId="66331922" sldId="334"/>
        </pc:sldMkLst>
      </pc:sldChg>
      <pc:sldChg chg="new del">
        <pc:chgData name="Alex Baloyi     Transnet Freight Rail   JHB" userId="3a331832-ef8b-49a9-8c57-bd210adea7ea" providerId="ADAL" clId="{EEA8F918-CFB3-468A-B297-E3261BA90F49}" dt="2026-04-10T11:47:12.767" v="1" actId="680"/>
        <pc:sldMkLst>
          <pc:docMk/>
          <pc:sldMk cId="109521976" sldId="334"/>
        </pc:sldMkLst>
      </pc:sldChg>
      <pc:sldChg chg="add">
        <pc:chgData name="Alex Baloyi     Transnet Freight Rail   JHB" userId="3a331832-ef8b-49a9-8c57-bd210adea7ea" providerId="ADAL" clId="{EEA8F918-CFB3-468A-B297-E3261BA90F49}" dt="2026-04-10T11:47:30.660" v="4" actId="2890"/>
        <pc:sldMkLst>
          <pc:docMk/>
          <pc:sldMk cId="2911464784" sldId="334"/>
        </pc:sldMkLst>
      </pc:sldChg>
      <pc:sldChg chg="addSp modSp add mod">
        <pc:chgData name="Alex Baloyi     Transnet Freight Rail   JHB" userId="3a331832-ef8b-49a9-8c57-bd210adea7ea" providerId="ADAL" clId="{EEA8F918-CFB3-468A-B297-E3261BA90F49}" dt="2026-04-10T11:50:35.195" v="18" actId="14100"/>
        <pc:sldMkLst>
          <pc:docMk/>
          <pc:sldMk cId="2781782725" sldId="335"/>
        </pc:sldMkLst>
        <pc:spChg chg="mod">
          <ac:chgData name="Alex Baloyi     Transnet Freight Rail   JHB" userId="3a331832-ef8b-49a9-8c57-bd210adea7ea" providerId="ADAL" clId="{EEA8F918-CFB3-468A-B297-E3261BA90F49}" dt="2026-04-10T11:50:15.525" v="11" actId="20577"/>
          <ac:spMkLst>
            <pc:docMk/>
            <pc:sldMk cId="2781782725" sldId="335"/>
            <ac:spMk id="3" creationId="{17B80246-F6C9-D768-3C3E-439DE9484A47}"/>
          </ac:spMkLst>
        </pc:spChg>
        <pc:spChg chg="mod">
          <ac:chgData name="Alex Baloyi     Transnet Freight Rail   JHB" userId="3a331832-ef8b-49a9-8c57-bd210adea7ea" providerId="ADAL" clId="{EEA8F918-CFB3-468A-B297-E3261BA90F49}" dt="2026-04-10T11:49:51.152" v="8"/>
          <ac:spMkLst>
            <pc:docMk/>
            <pc:sldMk cId="2781782725" sldId="335"/>
            <ac:spMk id="8194" creationId="{658D1E5F-B9BD-F50B-39A7-97FC725870B1}"/>
          </ac:spMkLst>
        </pc:spChg>
        <pc:picChg chg="add mod">
          <ac:chgData name="Alex Baloyi     Transnet Freight Rail   JHB" userId="3a331832-ef8b-49a9-8c57-bd210adea7ea" providerId="ADAL" clId="{EEA8F918-CFB3-468A-B297-E3261BA90F49}" dt="2026-04-10T11:50:35.195" v="18" actId="14100"/>
          <ac:picMkLst>
            <pc:docMk/>
            <pc:sldMk cId="2781782725" sldId="335"/>
            <ac:picMk id="4" creationId="{EE12688F-5CD0-9A55-7717-E3D29F86D05F}"/>
          </ac:picMkLst>
        </pc:picChg>
      </pc:sldChg>
      <pc:sldChg chg="addSp delSp modSp add mod">
        <pc:chgData name="Alex Baloyi     Transnet Freight Rail   JHB" userId="3a331832-ef8b-49a9-8c57-bd210adea7ea" providerId="ADAL" clId="{EEA8F918-CFB3-468A-B297-E3261BA90F49}" dt="2026-04-10T11:52:24.397" v="28" actId="14100"/>
        <pc:sldMkLst>
          <pc:docMk/>
          <pc:sldMk cId="386447096" sldId="336"/>
        </pc:sldMkLst>
        <pc:spChg chg="mod">
          <ac:chgData name="Alex Baloyi     Transnet Freight Rail   JHB" userId="3a331832-ef8b-49a9-8c57-bd210adea7ea" providerId="ADAL" clId="{EEA8F918-CFB3-468A-B297-E3261BA90F49}" dt="2026-04-10T11:51:16.471" v="22"/>
          <ac:spMkLst>
            <pc:docMk/>
            <pc:sldMk cId="386447096" sldId="336"/>
            <ac:spMk id="8194" creationId="{77BC9B9D-60B5-31BA-0163-B5E998AFBAC9}"/>
          </ac:spMkLst>
        </pc:spChg>
        <pc:picChg chg="add del">
          <ac:chgData name="Alex Baloyi     Transnet Freight Rail   JHB" userId="3a331832-ef8b-49a9-8c57-bd210adea7ea" providerId="ADAL" clId="{EEA8F918-CFB3-468A-B297-E3261BA90F49}" dt="2026-04-10T11:52:02.454" v="23" actId="478"/>
          <ac:picMkLst>
            <pc:docMk/>
            <pc:sldMk cId="386447096" sldId="336"/>
            <ac:picMk id="4" creationId="{FFCBEDD6-0EBF-1E16-81D9-D561A772623E}"/>
          </ac:picMkLst>
        </pc:picChg>
        <pc:picChg chg="add mod">
          <ac:chgData name="Alex Baloyi     Transnet Freight Rail   JHB" userId="3a331832-ef8b-49a9-8c57-bd210adea7ea" providerId="ADAL" clId="{EEA8F918-CFB3-468A-B297-E3261BA90F49}" dt="2026-04-10T11:52:24.397" v="28" actId="14100"/>
          <ac:picMkLst>
            <pc:docMk/>
            <pc:sldMk cId="386447096" sldId="336"/>
            <ac:picMk id="5" creationId="{E8D02795-4226-1E95-A074-0C7E57676955}"/>
          </ac:picMkLst>
        </pc:picChg>
      </pc:sldChg>
      <pc:sldChg chg="addSp delSp modSp add mod">
        <pc:chgData name="Alex Baloyi     Transnet Freight Rail   JHB" userId="3a331832-ef8b-49a9-8c57-bd210adea7ea" providerId="ADAL" clId="{EEA8F918-CFB3-468A-B297-E3261BA90F49}" dt="2026-04-10T11:54:47.389" v="52" actId="14100"/>
        <pc:sldMkLst>
          <pc:docMk/>
          <pc:sldMk cId="1940822129" sldId="337"/>
        </pc:sldMkLst>
        <pc:spChg chg="mod">
          <ac:chgData name="Alex Baloyi     Transnet Freight Rail   JHB" userId="3a331832-ef8b-49a9-8c57-bd210adea7ea" providerId="ADAL" clId="{EEA8F918-CFB3-468A-B297-E3261BA90F49}" dt="2026-04-10T11:53:07.158" v="38" actId="20577"/>
          <ac:spMkLst>
            <pc:docMk/>
            <pc:sldMk cId="1940822129" sldId="337"/>
            <ac:spMk id="8194" creationId="{D3F9A91B-5994-4416-3B0C-1CD7FB9FD638}"/>
          </ac:spMkLst>
        </pc:spChg>
        <pc:picChg chg="add del mod">
          <ac:chgData name="Alex Baloyi     Transnet Freight Rail   JHB" userId="3a331832-ef8b-49a9-8c57-bd210adea7ea" providerId="ADAL" clId="{EEA8F918-CFB3-468A-B297-E3261BA90F49}" dt="2026-04-10T11:54:23.690" v="45" actId="478"/>
          <ac:picMkLst>
            <pc:docMk/>
            <pc:sldMk cId="1940822129" sldId="337"/>
            <ac:picMk id="4" creationId="{3A587029-B9B9-9201-EC1D-2636A9D9B721}"/>
          </ac:picMkLst>
        </pc:picChg>
        <pc:picChg chg="del">
          <ac:chgData name="Alex Baloyi     Transnet Freight Rail   JHB" userId="3a331832-ef8b-49a9-8c57-bd210adea7ea" providerId="ADAL" clId="{EEA8F918-CFB3-468A-B297-E3261BA90F49}" dt="2026-04-10T11:53:09.779" v="39" actId="478"/>
          <ac:picMkLst>
            <pc:docMk/>
            <pc:sldMk cId="1940822129" sldId="337"/>
            <ac:picMk id="5" creationId="{8742A87D-6684-F12C-1849-2CE3C7210681}"/>
          </ac:picMkLst>
        </pc:picChg>
        <pc:picChg chg="add mod">
          <ac:chgData name="Alex Baloyi     Transnet Freight Rail   JHB" userId="3a331832-ef8b-49a9-8c57-bd210adea7ea" providerId="ADAL" clId="{EEA8F918-CFB3-468A-B297-E3261BA90F49}" dt="2026-04-10T11:54:47.389" v="52" actId="14100"/>
          <ac:picMkLst>
            <pc:docMk/>
            <pc:sldMk cId="1940822129" sldId="337"/>
            <ac:picMk id="7" creationId="{B6D90B3D-CECF-D00B-3791-3A2C879891BD}"/>
          </ac:picMkLst>
        </pc:picChg>
      </pc:sldChg>
      <pc:sldChg chg="modSp add mod">
        <pc:chgData name="Alex Baloyi     Transnet Freight Rail   JHB" userId="3a331832-ef8b-49a9-8c57-bd210adea7ea" providerId="ADAL" clId="{EEA8F918-CFB3-468A-B297-E3261BA90F49}" dt="2026-04-10T11:56:57.554" v="82" actId="20577"/>
        <pc:sldMkLst>
          <pc:docMk/>
          <pc:sldMk cId="721950857" sldId="338"/>
        </pc:sldMkLst>
        <pc:spChg chg="mod">
          <ac:chgData name="Alex Baloyi     Transnet Freight Rail   JHB" userId="3a331832-ef8b-49a9-8c57-bd210adea7ea" providerId="ADAL" clId="{EEA8F918-CFB3-468A-B297-E3261BA90F49}" dt="2026-04-10T11:56:57.554" v="82" actId="20577"/>
          <ac:spMkLst>
            <pc:docMk/>
            <pc:sldMk cId="721950857" sldId="338"/>
            <ac:spMk id="2" creationId="{180F7BD0-60F2-14CF-F962-59F36A7286C6}"/>
          </ac:spMkLst>
        </pc:spChg>
        <pc:spChg chg="mod">
          <ac:chgData name="Alex Baloyi     Transnet Freight Rail   JHB" userId="3a331832-ef8b-49a9-8c57-bd210adea7ea" providerId="ADAL" clId="{EEA8F918-CFB3-468A-B297-E3261BA90F49}" dt="2026-04-10T11:56:46.767" v="73" actId="20577"/>
          <ac:spMkLst>
            <pc:docMk/>
            <pc:sldMk cId="721950857" sldId="338"/>
            <ac:spMk id="4" creationId="{59A42E55-7E82-8069-9B92-683524678AE0}"/>
          </ac:spMkLst>
        </pc:spChg>
      </pc:sldChg>
      <pc:sldChg chg="modSp add mod">
        <pc:chgData name="Alex Baloyi     Transnet Freight Rail   JHB" userId="3a331832-ef8b-49a9-8c57-bd210adea7ea" providerId="ADAL" clId="{EEA8F918-CFB3-468A-B297-E3261BA90F49}" dt="2026-04-10T11:59:59.392" v="112" actId="20577"/>
        <pc:sldMkLst>
          <pc:docMk/>
          <pc:sldMk cId="2125401315" sldId="339"/>
        </pc:sldMkLst>
        <pc:spChg chg="mod">
          <ac:chgData name="Alex Baloyi     Transnet Freight Rail   JHB" userId="3a331832-ef8b-49a9-8c57-bd210adea7ea" providerId="ADAL" clId="{EEA8F918-CFB3-468A-B297-E3261BA90F49}" dt="2026-04-10T11:58:06.490" v="84"/>
          <ac:spMkLst>
            <pc:docMk/>
            <pc:sldMk cId="2125401315" sldId="339"/>
            <ac:spMk id="2" creationId="{3BDFCF36-86E2-A792-AA90-EB4F50F9B789}"/>
          </ac:spMkLst>
        </pc:spChg>
        <pc:spChg chg="mod">
          <ac:chgData name="Alex Baloyi     Transnet Freight Rail   JHB" userId="3a331832-ef8b-49a9-8c57-bd210adea7ea" providerId="ADAL" clId="{EEA8F918-CFB3-468A-B297-E3261BA90F49}" dt="2026-04-10T11:59:59.392" v="112" actId="20577"/>
          <ac:spMkLst>
            <pc:docMk/>
            <pc:sldMk cId="2125401315" sldId="339"/>
            <ac:spMk id="4" creationId="{3FBDC92F-1579-9299-4412-B653CFBEB679}"/>
          </ac:spMkLst>
        </pc:spChg>
      </pc:sldChg>
      <pc:sldChg chg="modSp add mod">
        <pc:chgData name="Alex Baloyi     Transnet Freight Rail   JHB" userId="3a331832-ef8b-49a9-8c57-bd210adea7ea" providerId="ADAL" clId="{EEA8F918-CFB3-468A-B297-E3261BA90F49}" dt="2026-04-10T12:03:30.057" v="140" actId="20577"/>
        <pc:sldMkLst>
          <pc:docMk/>
          <pc:sldMk cId="1382726460" sldId="340"/>
        </pc:sldMkLst>
        <pc:spChg chg="mod">
          <ac:chgData name="Alex Baloyi     Transnet Freight Rail   JHB" userId="3a331832-ef8b-49a9-8c57-bd210adea7ea" providerId="ADAL" clId="{EEA8F918-CFB3-468A-B297-E3261BA90F49}" dt="2026-04-10T12:02:42.423" v="126" actId="20577"/>
          <ac:spMkLst>
            <pc:docMk/>
            <pc:sldMk cId="1382726460" sldId="340"/>
            <ac:spMk id="2" creationId="{98671DAF-EDF7-C6AB-009F-8AC483884E67}"/>
          </ac:spMkLst>
        </pc:spChg>
        <pc:spChg chg="mod">
          <ac:chgData name="Alex Baloyi     Transnet Freight Rail   JHB" userId="3a331832-ef8b-49a9-8c57-bd210adea7ea" providerId="ADAL" clId="{EEA8F918-CFB3-468A-B297-E3261BA90F49}" dt="2026-04-10T12:03:30.057" v="140" actId="20577"/>
          <ac:spMkLst>
            <pc:docMk/>
            <pc:sldMk cId="1382726460" sldId="340"/>
            <ac:spMk id="4" creationId="{D39E933E-84CD-BDD2-B896-972667EFFD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61B86-276E-4EE6-86C4-75428871E808}" type="datetimeFigureOut">
              <a:rPr lang="en-ZA" smtClean="0"/>
              <a:t>2026/04/10</a:t>
            </a:fld>
            <a:endParaRPr lang="en-ZA"/>
          </a:p>
        </p:txBody>
      </p:sp>
      <p:sp>
        <p:nvSpPr>
          <p:cNvPr id="4" name="Slide Image Placeholder 3"/>
          <p:cNvSpPr>
            <a:spLocks noGrp="1" noRot="1" noChangeAspect="1"/>
          </p:cNvSpPr>
          <p:nvPr>
            <p:ph type="sldImg" idx="2"/>
          </p:nvPr>
        </p:nvSpPr>
        <p:spPr>
          <a:xfrm>
            <a:off x="698500" y="1143000"/>
            <a:ext cx="54610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CFA6F-3A83-4F16-B334-7CE6719EFA3B}" type="slidenum">
              <a:rPr lang="en-ZA" smtClean="0"/>
              <a:t>‹#›</a:t>
            </a:fld>
            <a:endParaRPr lang="en-ZA"/>
          </a:p>
        </p:txBody>
      </p:sp>
    </p:spTree>
    <p:extLst>
      <p:ext uri="{BB962C8B-B14F-4D97-AF65-F5344CB8AC3E}">
        <p14:creationId xmlns:p14="http://schemas.microsoft.com/office/powerpoint/2010/main" val="3393895945"/>
      </p:ext>
    </p:extLst>
  </p:cSld>
  <p:clrMap bg1="lt1" tx1="dk1" bg2="lt2" tx2="dk2" accent1="accent1" accent2="accent2" accent3="accent3" accent4="accent4" accent5="accent5" accent6="accent6" hlink="hlink" folHlink="folHlink"/>
  <p:notesStyle>
    <a:lvl1pPr marL="0" algn="l" defTabSz="1196492" rtl="0" eaLnBrk="1" latinLnBrk="0" hangingPunct="1">
      <a:defRPr sz="1570" kern="1200">
        <a:solidFill>
          <a:schemeClr val="tx1"/>
        </a:solidFill>
        <a:latin typeface="+mn-lt"/>
        <a:ea typeface="+mn-ea"/>
        <a:cs typeface="+mn-cs"/>
      </a:defRPr>
    </a:lvl1pPr>
    <a:lvl2pPr marL="598246" algn="l" defTabSz="1196492" rtl="0" eaLnBrk="1" latinLnBrk="0" hangingPunct="1">
      <a:defRPr sz="1570" kern="1200">
        <a:solidFill>
          <a:schemeClr val="tx1"/>
        </a:solidFill>
        <a:latin typeface="+mn-lt"/>
        <a:ea typeface="+mn-ea"/>
        <a:cs typeface="+mn-cs"/>
      </a:defRPr>
    </a:lvl2pPr>
    <a:lvl3pPr marL="1196492" algn="l" defTabSz="1196492" rtl="0" eaLnBrk="1" latinLnBrk="0" hangingPunct="1">
      <a:defRPr sz="1570" kern="1200">
        <a:solidFill>
          <a:schemeClr val="tx1"/>
        </a:solidFill>
        <a:latin typeface="+mn-lt"/>
        <a:ea typeface="+mn-ea"/>
        <a:cs typeface="+mn-cs"/>
      </a:defRPr>
    </a:lvl3pPr>
    <a:lvl4pPr marL="1794739" algn="l" defTabSz="1196492" rtl="0" eaLnBrk="1" latinLnBrk="0" hangingPunct="1">
      <a:defRPr sz="1570" kern="1200">
        <a:solidFill>
          <a:schemeClr val="tx1"/>
        </a:solidFill>
        <a:latin typeface="+mn-lt"/>
        <a:ea typeface="+mn-ea"/>
        <a:cs typeface="+mn-cs"/>
      </a:defRPr>
    </a:lvl4pPr>
    <a:lvl5pPr marL="2392985" algn="l" defTabSz="1196492" rtl="0" eaLnBrk="1" latinLnBrk="0" hangingPunct="1">
      <a:defRPr sz="1570" kern="1200">
        <a:solidFill>
          <a:schemeClr val="tx1"/>
        </a:solidFill>
        <a:latin typeface="+mn-lt"/>
        <a:ea typeface="+mn-ea"/>
        <a:cs typeface="+mn-cs"/>
      </a:defRPr>
    </a:lvl5pPr>
    <a:lvl6pPr marL="2991231" algn="l" defTabSz="1196492" rtl="0" eaLnBrk="1" latinLnBrk="0" hangingPunct="1">
      <a:defRPr sz="1570" kern="1200">
        <a:solidFill>
          <a:schemeClr val="tx1"/>
        </a:solidFill>
        <a:latin typeface="+mn-lt"/>
        <a:ea typeface="+mn-ea"/>
        <a:cs typeface="+mn-cs"/>
      </a:defRPr>
    </a:lvl6pPr>
    <a:lvl7pPr marL="3589477" algn="l" defTabSz="1196492" rtl="0" eaLnBrk="1" latinLnBrk="0" hangingPunct="1">
      <a:defRPr sz="1570" kern="1200">
        <a:solidFill>
          <a:schemeClr val="tx1"/>
        </a:solidFill>
        <a:latin typeface="+mn-lt"/>
        <a:ea typeface="+mn-ea"/>
        <a:cs typeface="+mn-cs"/>
      </a:defRPr>
    </a:lvl7pPr>
    <a:lvl8pPr marL="4187723" algn="l" defTabSz="1196492" rtl="0" eaLnBrk="1" latinLnBrk="0" hangingPunct="1">
      <a:defRPr sz="1570" kern="1200">
        <a:solidFill>
          <a:schemeClr val="tx1"/>
        </a:solidFill>
        <a:latin typeface="+mn-lt"/>
        <a:ea typeface="+mn-ea"/>
        <a:cs typeface="+mn-cs"/>
      </a:defRPr>
    </a:lvl8pPr>
    <a:lvl9pPr marL="4785970" algn="l" defTabSz="1196492" rtl="0" eaLnBrk="1" latinLnBrk="0" hangingPunct="1">
      <a:defRPr sz="15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02CBD-F92D-4139-90F1-11816927E03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2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CDF7-FF52-DC11-F85B-026306DA8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00A89-60D0-C5D6-B5BE-8F2883069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65931-A54F-4C3D-B5FC-367B702E9EBE}"/>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C932D689-E58B-1581-1B0B-EA968E53B7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02CBD-F92D-4139-90F1-11816927E03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04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B0535-7973-7954-F552-A53741396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A2D43-BD47-F391-F028-A2E88759F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8C4E2-714D-4B99-1B2C-61C2CD434348}"/>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8E4C910B-8F02-2B9B-1D2C-732FCF12E5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02CBD-F92D-4139-90F1-11816927E03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58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CBB7E-6BAD-370C-A0EC-3780D6F2D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3EC20-39D2-496A-7459-7A78CAC1F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9AE8D-591B-96BD-0F59-D9CC23816EEB}"/>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0683C2FD-C039-0062-8F83-621C8A48BD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02CBD-F92D-4139-90F1-11816927E03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415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 Id="rId9"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32.jpe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2.xml"/><Relationship Id="rId6" Type="http://schemas.openxmlformats.org/officeDocument/2006/relationships/image" Target="../media/image35.jpeg"/><Relationship Id="rId5" Type="http://schemas.openxmlformats.org/officeDocument/2006/relationships/image" Target="../media/image37.png"/><Relationship Id="rId4" Type="http://schemas.openxmlformats.org/officeDocument/2006/relationships/image" Target="../media/image3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3.xml"/><Relationship Id="rId6" Type="http://schemas.openxmlformats.org/officeDocument/2006/relationships/image" Target="../media/image35.jpeg"/><Relationship Id="rId5" Type="http://schemas.openxmlformats.org/officeDocument/2006/relationships/image" Target="../media/image38.png"/><Relationship Id="rId4" Type="http://schemas.openxmlformats.org/officeDocument/2006/relationships/image" Target="../media/image3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4.xml"/><Relationship Id="rId6" Type="http://schemas.openxmlformats.org/officeDocument/2006/relationships/image" Target="../media/image35.jpeg"/><Relationship Id="rId5" Type="http://schemas.openxmlformats.org/officeDocument/2006/relationships/image" Target="../media/image39.png"/><Relationship Id="rId4" Type="http://schemas.openxmlformats.org/officeDocument/2006/relationships/image" Target="../media/image3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36.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e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3.xml"/><Relationship Id="rId4" Type="http://schemas.openxmlformats.org/officeDocument/2006/relationships/image" Target="../media/image44.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768" y="2087"/>
                        <a:ext cx="2765" cy="208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dirty="0"/>
          </a:p>
        </p:txBody>
      </p:sp>
    </p:spTree>
    <p:extLst>
      <p:ext uri="{BB962C8B-B14F-4D97-AF65-F5344CB8AC3E}">
        <p14:creationId xmlns:p14="http://schemas.microsoft.com/office/powerpoint/2010/main" val="215930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2556" y="625170"/>
            <a:ext cx="13326445" cy="459577"/>
          </a:xfrm>
          <a:prstGeom prst="rect">
            <a:avLst/>
          </a:prstGeom>
        </p:spPr>
        <p:txBody>
          <a:bodyPr vert="horz" lIns="0" tIns="45720" rIns="91440" bIns="45720" rtlCol="0" anchor="ctr">
            <a:noAutofit/>
          </a:bodyPr>
          <a:lstStyle>
            <a:lvl1pPr>
              <a:defRPr>
                <a:solidFill>
                  <a:schemeClr val="tx1"/>
                </a:solidFill>
              </a:defRPr>
            </a:lvl1pPr>
          </a:lstStyle>
          <a:p>
            <a:r>
              <a:rPr lang="en-US" noProof="0"/>
              <a:t>Click to edit Master title style</a:t>
            </a:r>
            <a:endParaRPr lang="en-ZA" noProof="0" dirty="0"/>
          </a:p>
        </p:txBody>
      </p:sp>
      <p:sp>
        <p:nvSpPr>
          <p:cNvPr id="7"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9"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302953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ource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555" y="1945629"/>
            <a:ext cx="7047128" cy="62421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8186733" y="1945629"/>
            <a:ext cx="7115866" cy="62421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cxnSp>
        <p:nvCxnSpPr>
          <p:cNvPr id="8" name="Straight Arrow Connector 7"/>
          <p:cNvCxnSpPr>
            <a:cxnSpLocks/>
          </p:cNvCxnSpPr>
          <p:nvPr userDrawn="1"/>
        </p:nvCxnSpPr>
        <p:spPr>
          <a:xfrm>
            <a:off x="7964486" y="1635211"/>
            <a:ext cx="0" cy="6552612"/>
          </a:xfrm>
          <a:prstGeom prst="straightConnector1">
            <a:avLst/>
          </a:prstGeom>
          <a:ln>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72556" y="625170"/>
            <a:ext cx="13326445" cy="459577"/>
          </a:xfrm>
          <a:prstGeom prst="rect">
            <a:avLst/>
          </a:prstGeom>
        </p:spPr>
        <p:txBody>
          <a:bodyPr vert="horz" lIns="0" tIns="45720" rIns="91440" bIns="45720" rtlCol="0" anchor="ctr">
            <a:noAutofit/>
          </a:bodyPr>
          <a:lstStyle>
            <a:lvl1pPr>
              <a:defRPr>
                <a:solidFill>
                  <a:schemeClr val="tx1"/>
                </a:solidFill>
              </a:defRPr>
            </a:lvl1pPr>
          </a:lstStyle>
          <a:p>
            <a:r>
              <a:rPr lang="en-US" noProof="0"/>
              <a:t>Click to edit Master title style</a:t>
            </a:r>
            <a:endParaRPr lang="en-ZA" noProof="0" dirty="0"/>
          </a:p>
        </p:txBody>
      </p:sp>
      <p:sp>
        <p:nvSpPr>
          <p:cNvPr id="13"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14"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381076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2556" y="625170"/>
            <a:ext cx="13326445" cy="459577"/>
          </a:xfrm>
          <a:prstGeom prst="rect">
            <a:avLst/>
          </a:prstGeom>
        </p:spPr>
        <p:txBody>
          <a:bodyPr vert="horz" lIns="0" tIns="45720" rIns="91440" bIns="45720" rtlCol="0" anchor="ctr">
            <a:noAutofit/>
          </a:bodyPr>
          <a:lstStyle>
            <a:lvl1pPr>
              <a:defRPr>
                <a:solidFill>
                  <a:schemeClr val="tx1"/>
                </a:solidFill>
              </a:defRPr>
            </a:lvl1pPr>
          </a:lstStyle>
          <a:p>
            <a:r>
              <a:rPr lang="en-US" noProof="0"/>
              <a:t>Click to edit Master title style</a:t>
            </a:r>
            <a:endParaRPr lang="en-ZA" noProof="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508" y="1741375"/>
            <a:ext cx="14170945" cy="6663327"/>
          </a:xfrm>
          <a:prstGeom prst="rect">
            <a:avLst/>
          </a:prstGeom>
        </p:spPr>
      </p:pic>
      <p:sp>
        <p:nvSpPr>
          <p:cNvPr id="6"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7"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319699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3" name="Group 2"/>
          <p:cNvGrpSpPr/>
          <p:nvPr userDrawn="1"/>
        </p:nvGrpSpPr>
        <p:grpSpPr>
          <a:xfrm>
            <a:off x="0" y="0"/>
            <a:ext cx="15928975" cy="8999538"/>
            <a:chOff x="0" y="0"/>
            <a:chExt cx="12192000" cy="685800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8200682" y="1122363"/>
              <a:ext cx="2065106" cy="33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355">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9686" y="1196161"/>
              <a:ext cx="1599001" cy="1335166"/>
            </a:xfrm>
            <a:prstGeom prst="rect">
              <a:avLst/>
            </a:prstGeom>
          </p:spPr>
        </p:pic>
      </p:grpSp>
      <p:sp>
        <p:nvSpPr>
          <p:cNvPr id="2" name="Title 1"/>
          <p:cNvSpPr>
            <a:spLocks noGrp="1"/>
          </p:cNvSpPr>
          <p:nvPr>
            <p:ph type="title" hasCustomPrompt="1"/>
          </p:nvPr>
        </p:nvSpPr>
        <p:spPr>
          <a:xfrm>
            <a:off x="626375" y="1049946"/>
            <a:ext cx="9790593" cy="1159696"/>
          </a:xfrm>
        </p:spPr>
        <p:txBody>
          <a:bodyPr anchor="b"/>
          <a:lstStyle>
            <a:lvl1pPr>
              <a:defRPr sz="3000"/>
            </a:lvl1pPr>
          </a:lstStyle>
          <a:p>
            <a:r>
              <a:rPr lang="en-US" dirty="0"/>
              <a:t>Thank you</a:t>
            </a:r>
            <a:endParaRPr lang="en-ZA" dirty="0"/>
          </a:p>
        </p:txBody>
      </p:sp>
      <p:sp>
        <p:nvSpPr>
          <p:cNvPr id="7" name="Footer Placeholder 4"/>
          <p:cNvSpPr>
            <a:spLocks noGrp="1"/>
          </p:cNvSpPr>
          <p:nvPr>
            <p:ph type="ftr" sz="quarter" idx="3"/>
          </p:nvPr>
        </p:nvSpPr>
        <p:spPr>
          <a:xfrm>
            <a:off x="8785319" y="8516636"/>
            <a:ext cx="6517282" cy="482902"/>
          </a:xfrm>
          <a:prstGeom prst="rect">
            <a:avLst/>
          </a:prstGeom>
        </p:spPr>
        <p:txBody>
          <a:bodyPr/>
          <a:lstStyle>
            <a:lvl1pPr algn="r">
              <a:defRPr sz="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ZA">
                <a:solidFill>
                  <a:prstClr val="white"/>
                </a:solidFill>
              </a:rPr>
              <a:t>Transnet Freight Rail is a division of Transnet SOC Ltd Reg no.: 1990/000900/30</a:t>
            </a:r>
          </a:p>
          <a:p>
            <a:r>
              <a:rPr lang="en-ZA">
                <a:solidFill>
                  <a:prstClr val="white"/>
                </a:solidFill>
              </a:rPr>
              <a:t>An Authorised Financial Service Provider – FSP 18828</a:t>
            </a:r>
            <a:endParaRPr lang="en-ZA" dirty="0">
              <a:solidFill>
                <a:prstClr val="white"/>
              </a:solidFill>
            </a:endParaRPr>
          </a:p>
        </p:txBody>
      </p:sp>
    </p:spTree>
    <p:extLst>
      <p:ext uri="{BB962C8B-B14F-4D97-AF65-F5344CB8AC3E}">
        <p14:creationId xmlns:p14="http://schemas.microsoft.com/office/powerpoint/2010/main" val="28800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482705-DEC4-456B-92EF-ADAE99BF9B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076" y="2005425"/>
            <a:ext cx="15360674" cy="6320346"/>
          </a:xfrm>
          <a:prstGeom prst="rect">
            <a:avLst/>
          </a:prstGeom>
        </p:spPr>
      </p:pic>
      <p:graphicFrame>
        <p:nvGraphicFramePr>
          <p:cNvPr id="2" name="Object 1" hidden="1">
            <a:extLst>
              <a:ext uri="{FF2B5EF4-FFF2-40B4-BE49-F238E27FC236}">
                <a16:creationId xmlns:a16="http://schemas.microsoft.com/office/drawing/2014/main" id="{433B001D-AF43-4721-AC4D-1E06622FBAEE}"/>
              </a:ext>
            </a:extLst>
          </p:cNvPr>
          <p:cNvGraphicFramePr>
            <a:graphicFrameLocks noChangeAspect="1"/>
          </p:cNvGraphicFramePr>
          <p:nvPr userDrawn="1">
            <p:custDataLst>
              <p:tags r:id="rId1"/>
            </p:custDataLst>
          </p:nvPr>
        </p:nvGraphicFramePr>
        <p:xfrm>
          <a:off x="2077" y="2087"/>
          <a:ext cx="2072" cy="2083"/>
        </p:xfrm>
        <a:graphic>
          <a:graphicData uri="http://schemas.openxmlformats.org/presentationml/2006/ole">
            <mc:AlternateContent xmlns:mc="http://schemas.openxmlformats.org/markup-compatibility/2006">
              <mc:Choice xmlns:v="urn:schemas-microsoft-com:vml" Requires="v">
                <p:oleObj name="think-cell Slide" r:id="rId4" imgW="480" imgH="481" progId="TCLayout.ActiveDocument.1">
                  <p:embed/>
                </p:oleObj>
              </mc:Choice>
              <mc:Fallback>
                <p:oleObj name="think-cell Slide" r:id="rId4" imgW="480" imgH="481" progId="TCLayout.ActiveDocument.1">
                  <p:embed/>
                  <p:pic>
                    <p:nvPicPr>
                      <p:cNvPr id="2" name="Object 1" hidden="1">
                        <a:extLst>
                          <a:ext uri="{FF2B5EF4-FFF2-40B4-BE49-F238E27FC236}">
                            <a16:creationId xmlns:a16="http://schemas.microsoft.com/office/drawing/2014/main" id="{433B001D-AF43-4721-AC4D-1E06622FBAEE}"/>
                          </a:ext>
                        </a:extLst>
                      </p:cNvPr>
                      <p:cNvPicPr/>
                      <p:nvPr/>
                    </p:nvPicPr>
                    <p:blipFill>
                      <a:blip r:embed="rId5"/>
                      <a:stretch>
                        <a:fillRect/>
                      </a:stretch>
                    </p:blipFill>
                    <p:spPr>
                      <a:xfrm>
                        <a:off x="2077" y="2087"/>
                        <a:ext cx="2072" cy="2083"/>
                      </a:xfrm>
                      <a:prstGeom prst="rect">
                        <a:avLst/>
                      </a:prstGeom>
                    </p:spPr>
                  </p:pic>
                </p:oleObj>
              </mc:Fallback>
            </mc:AlternateContent>
          </a:graphicData>
        </a:graphic>
      </p:graphicFrame>
      <p:pic>
        <p:nvPicPr>
          <p:cNvPr id="4" name="Picture 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610498" y="633947"/>
            <a:ext cx="707546" cy="482916"/>
          </a:xfrm>
          <a:prstGeom prst="rect">
            <a:avLst/>
          </a:prstGeom>
        </p:spPr>
      </p:pic>
      <p:pic>
        <p:nvPicPr>
          <p:cNvPr id="9" name="Picture 8">
            <a:extLst>
              <a:ext uri="{FF2B5EF4-FFF2-40B4-BE49-F238E27FC236}">
                <a16:creationId xmlns:a16="http://schemas.microsoft.com/office/drawing/2014/main" id="{E013C86A-70E3-4AF1-BD09-DA942DC0842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24153"/>
            <a:ext cx="15928975" cy="3569371"/>
          </a:xfrm>
          <a:prstGeom prst="rect">
            <a:avLst/>
          </a:prstGeom>
        </p:spPr>
      </p:pic>
      <p:pic>
        <p:nvPicPr>
          <p:cNvPr id="11" name="Picture 10">
            <a:extLst>
              <a:ext uri="{FF2B5EF4-FFF2-40B4-BE49-F238E27FC236}">
                <a16:creationId xmlns:a16="http://schemas.microsoft.com/office/drawing/2014/main" id="{84C3EB36-C5FC-49E0-9990-A41E5C17E6A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27" y="-5402"/>
            <a:ext cx="10531044" cy="2933849"/>
          </a:xfrm>
          <a:prstGeom prst="rect">
            <a:avLst/>
          </a:prstGeom>
        </p:spPr>
      </p:pic>
      <p:pic>
        <p:nvPicPr>
          <p:cNvPr id="12" name="Picture 11">
            <a:extLst>
              <a:ext uri="{FF2B5EF4-FFF2-40B4-BE49-F238E27FC236}">
                <a16:creationId xmlns:a16="http://schemas.microsoft.com/office/drawing/2014/main" id="{36FA51FA-E7DB-4C0A-9455-6F9477534BD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667273" y="1399931"/>
            <a:ext cx="2902609" cy="1858620"/>
          </a:xfrm>
          <a:prstGeom prst="rect">
            <a:avLst/>
          </a:prstGeom>
        </p:spPr>
      </p:pic>
      <p:sp>
        <p:nvSpPr>
          <p:cNvPr id="13" name="Title 1">
            <a:extLst>
              <a:ext uri="{FF2B5EF4-FFF2-40B4-BE49-F238E27FC236}">
                <a16:creationId xmlns:a16="http://schemas.microsoft.com/office/drawing/2014/main" id="{967FEE1C-476B-4B38-9CA7-EFE6A1F67D3D}"/>
              </a:ext>
            </a:extLst>
          </p:cNvPr>
          <p:cNvSpPr>
            <a:spLocks noGrp="1"/>
          </p:cNvSpPr>
          <p:nvPr>
            <p:ph type="title" hasCustomPrompt="1"/>
          </p:nvPr>
        </p:nvSpPr>
        <p:spPr>
          <a:xfrm>
            <a:off x="572556" y="625170"/>
            <a:ext cx="13738741" cy="459577"/>
          </a:xfrm>
          <a:prstGeom prst="rect">
            <a:avLst/>
          </a:prstGeo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a16="http://schemas.microsoft.com/office/drawing/2014/main" id="{E4531FE0-3E1F-4248-AAC5-AB0C4F488F7C}"/>
              </a:ext>
            </a:extLst>
          </p:cNvPr>
          <p:cNvSpPr>
            <a:spLocks noGrp="1"/>
          </p:cNvSpPr>
          <p:nvPr>
            <p:ph type="body" sz="quarter" idx="10" hasCustomPrompt="1"/>
          </p:nvPr>
        </p:nvSpPr>
        <p:spPr>
          <a:xfrm>
            <a:off x="6231039" y="8232914"/>
            <a:ext cx="9071563" cy="530856"/>
          </a:xfrm>
          <a:prstGeom prst="rect">
            <a:avLst/>
          </a:prstGeom>
        </p:spPr>
        <p:txBody>
          <a:bodyPr vert="horz" lIns="0" tIns="45720" rIns="0" bIns="45720" rtlCol="0" anchor="b">
            <a:noAutofit/>
          </a:bodyPr>
          <a:lstStyle>
            <a:lvl1pPr marL="0" indent="0">
              <a:buNone/>
              <a:defRPr lang="en-GB" sz="650" i="0" dirty="0">
                <a:solidFill>
                  <a:schemeClr val="accent5"/>
                </a:solidFill>
                <a:latin typeface="+mj-lt"/>
              </a:defRPr>
            </a:lvl1pPr>
          </a:lstStyle>
          <a:p>
            <a:pPr marL="185738" lvl="0" indent="-185738"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941770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4673" y="2795692"/>
            <a:ext cx="13539629" cy="1929068"/>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2389346" y="5099738"/>
            <a:ext cx="11150283" cy="2299882"/>
          </a:xfrm>
          <a:prstGeom prst="rect">
            <a:avLst/>
          </a:prstGeom>
        </p:spPr>
        <p:txBody>
          <a:bodyPr/>
          <a:lstStyle>
            <a:lvl1pPr marL="0" indent="0" algn="ctr">
              <a:buNone/>
              <a:defRPr/>
            </a:lvl1pPr>
            <a:lvl2pPr marL="599984" indent="0" algn="ctr">
              <a:buNone/>
              <a:defRPr/>
            </a:lvl2pPr>
            <a:lvl3pPr marL="1199967" indent="0" algn="ctr">
              <a:buNone/>
              <a:defRPr/>
            </a:lvl3pPr>
            <a:lvl4pPr marL="1799951" indent="0" algn="ctr">
              <a:buNone/>
              <a:defRPr/>
            </a:lvl4pPr>
            <a:lvl5pPr marL="2399934" indent="0" algn="ctr">
              <a:buNone/>
              <a:defRPr/>
            </a:lvl5pPr>
            <a:lvl6pPr marL="2999918" indent="0" algn="ctr">
              <a:buNone/>
              <a:defRPr/>
            </a:lvl6pPr>
            <a:lvl7pPr marL="3599901" indent="0" algn="ctr">
              <a:buNone/>
              <a:defRPr/>
            </a:lvl7pPr>
            <a:lvl8pPr marL="4199885" indent="0" algn="ctr">
              <a:buNone/>
              <a:defRPr/>
            </a:lvl8pPr>
            <a:lvl9pPr marL="4799868" indent="0" algn="ctr">
              <a:buNone/>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a:xfrm>
            <a:off x="11081148" y="8499564"/>
            <a:ext cx="3653154" cy="599969"/>
          </a:xfrm>
          <a:prstGeom prst="rect">
            <a:avLst/>
          </a:prstGeom>
        </p:spPr>
        <p:txBody>
          <a:bodyPr/>
          <a:lstStyle>
            <a:lvl1pPr>
              <a:defRPr/>
            </a:lvl1pPr>
          </a:lstStyle>
          <a:p>
            <a:r>
              <a:rPr lang="de-DE"/>
              <a:t>Page </a:t>
            </a:r>
            <a:fld id="{E47FBFA3-D270-4178-B99F-208D352B0CB7}" type="slidenum">
              <a:rPr lang="de-DE"/>
              <a:pPr/>
              <a:t>‹#›</a:t>
            </a:fld>
            <a:endParaRPr lang="en-GB"/>
          </a:p>
        </p:txBody>
      </p:sp>
    </p:spTree>
    <p:extLst>
      <p:ext uri="{BB962C8B-B14F-4D97-AF65-F5344CB8AC3E}">
        <p14:creationId xmlns:p14="http://schemas.microsoft.com/office/powerpoint/2010/main" val="246572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9673ADB8-E5D1-124A-8C4A-2DD75998A228}"/>
              </a:ext>
            </a:extLst>
          </p:cNvPr>
          <p:cNvSpPr/>
          <p:nvPr userDrawn="1"/>
        </p:nvSpPr>
        <p:spPr>
          <a:xfrm>
            <a:off x="2" y="1"/>
            <a:ext cx="15928974" cy="899890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2"/>
            <a:ext cx="15928975" cy="8998907"/>
          </a:xfrm>
          <a:prstGeom prst="rect">
            <a:avLst/>
          </a:prstGeom>
        </p:spPr>
      </p:pic>
      <p:grpSp>
        <p:nvGrpSpPr>
          <p:cNvPr id="5" name="Group 4">
            <a:extLst>
              <a:ext uri="{FF2B5EF4-FFF2-40B4-BE49-F238E27FC236}">
                <a16:creationId xmlns:a16="http://schemas.microsoft.com/office/drawing/2014/main" id="{CE58E494-1C6C-6048-95A4-E67DC56D17E1}"/>
              </a:ext>
            </a:extLst>
          </p:cNvPr>
          <p:cNvGrpSpPr/>
          <p:nvPr userDrawn="1"/>
        </p:nvGrpSpPr>
        <p:grpSpPr>
          <a:xfrm>
            <a:off x="11740607" y="396659"/>
            <a:ext cx="3625099" cy="1527046"/>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pPr defTabSz="597332"/>
              <a:endParaRPr sz="1427" dirty="0">
                <a:solidFill>
                  <a:srgbClr val="000000"/>
                </a:solidFill>
              </a:endParaRPr>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pPr defTabSz="597332"/>
              <a:endParaRPr sz="1427" dirty="0">
                <a:solidFill>
                  <a:srgbClr val="000000"/>
                </a:solidFill>
              </a:endParaRPr>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pPr defTabSz="597332"/>
              <a:endParaRPr sz="1427" dirty="0">
                <a:solidFill>
                  <a:srgbClr val="000000"/>
                </a:solidFill>
              </a:endParaRPr>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pPr defTabSz="597332"/>
              <a:endParaRPr sz="1427" dirty="0">
                <a:solidFill>
                  <a:srgbClr val="000000"/>
                </a:solidFill>
              </a:endParaRPr>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pPr defTabSz="597332"/>
              <a:endParaRPr sz="1427" dirty="0">
                <a:solidFill>
                  <a:srgbClr val="000000"/>
                </a:solidFill>
              </a:endParaRPr>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pPr defTabSz="597332"/>
              <a:endParaRPr sz="1427" dirty="0">
                <a:solidFill>
                  <a:srgbClr val="000000"/>
                </a:solidFill>
              </a:endParaRPr>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pPr defTabSz="597332"/>
              <a:endParaRPr sz="1427" dirty="0">
                <a:solidFill>
                  <a:srgbClr val="000000"/>
                </a:solidFill>
              </a:endParaRPr>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pPr defTabSz="597332"/>
              <a:endParaRPr sz="1427" dirty="0">
                <a:solidFill>
                  <a:srgbClr val="000000"/>
                </a:solidFill>
              </a:endParaRPr>
            </a:p>
          </p:txBody>
        </p:sp>
      </p:grpSp>
      <p:sp>
        <p:nvSpPr>
          <p:cNvPr id="31" name="object 4">
            <a:extLst>
              <a:ext uri="{FF2B5EF4-FFF2-40B4-BE49-F238E27FC236}">
                <a16:creationId xmlns:a16="http://schemas.microsoft.com/office/drawing/2014/main" id="{61CF7A6D-5685-6042-A629-3C5635BBC234}"/>
              </a:ext>
            </a:extLst>
          </p:cNvPr>
          <p:cNvSpPr/>
          <p:nvPr userDrawn="1"/>
        </p:nvSpPr>
        <p:spPr>
          <a:xfrm>
            <a:off x="830725" y="3496114"/>
            <a:ext cx="1108890" cy="1927245"/>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pPr defTabSz="597332"/>
            <a:endParaRPr sz="1427" dirty="0">
              <a:solidFill>
                <a:srgbClr val="000000"/>
              </a:solidFill>
            </a:endParaRPr>
          </a:p>
        </p:txBody>
      </p:sp>
    </p:spTree>
    <p:extLst>
      <p:ext uri="{BB962C8B-B14F-4D97-AF65-F5344CB8AC3E}">
        <p14:creationId xmlns:p14="http://schemas.microsoft.com/office/powerpoint/2010/main" val="3770721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768" y="2087"/>
                        <a:ext cx="2765" cy="208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dirty="0"/>
          </a:p>
        </p:txBody>
      </p:sp>
    </p:spTree>
    <p:extLst>
      <p:ext uri="{BB962C8B-B14F-4D97-AF65-F5344CB8AC3E}">
        <p14:creationId xmlns:p14="http://schemas.microsoft.com/office/powerpoint/2010/main" val="21241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768" y="2087"/>
                        <a:ext cx="2765" cy="208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35430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555" y="2086"/>
          <a:ext cx="2552"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555" y="2086"/>
                        <a:ext cx="2552" cy="2083"/>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7D1DD1A4-1453-46F8-9DF0-B6DAC26E50FF}"/>
              </a:ext>
            </a:extLst>
          </p:cNvPr>
          <p:cNvSpPr>
            <a:spLocks noGrp="1"/>
          </p:cNvSpPr>
          <p:nvPr>
            <p:ph type="pic" sz="quarter" idx="10"/>
          </p:nvPr>
        </p:nvSpPr>
        <p:spPr>
          <a:xfrm>
            <a:off x="0" y="1664503"/>
            <a:ext cx="15928975" cy="7335039"/>
          </a:xfrm>
          <a:solidFill>
            <a:schemeClr val="bg2">
              <a:lumMod val="40000"/>
              <a:lumOff val="60000"/>
            </a:schemeClr>
          </a:solidFill>
        </p:spPr>
        <p:txBody>
          <a:bodyPr/>
          <a:lstStyle/>
          <a:p>
            <a:r>
              <a:rPr lang="en-US"/>
              <a:t>Click icon to add picture</a:t>
            </a:r>
            <a:endParaRPr lang="en-ZA"/>
          </a:p>
        </p:txBody>
      </p:sp>
      <p:sp>
        <p:nvSpPr>
          <p:cNvPr id="2" name="Title 1">
            <a:extLst>
              <a:ext uri="{FF2B5EF4-FFF2-40B4-BE49-F238E27FC236}">
                <a16:creationId xmlns:a16="http://schemas.microsoft.com/office/drawing/2014/main" id="{38A4AD69-0303-4036-A593-41BFCC83BF37}"/>
              </a:ext>
            </a:extLst>
          </p:cNvPr>
          <p:cNvSpPr>
            <a:spLocks noGrp="1"/>
          </p:cNvSpPr>
          <p:nvPr>
            <p:ph type="title"/>
          </p:nvPr>
        </p:nvSpPr>
        <p:spPr/>
        <p:txBody>
          <a:bodyPr/>
          <a:lstStyle/>
          <a:p>
            <a:r>
              <a:rPr lang="en-US"/>
              <a:t>Click to edit Master title style</a:t>
            </a:r>
            <a:endParaRPr lang="en-ZA"/>
          </a:p>
        </p:txBody>
      </p:sp>
      <p:pic>
        <p:nvPicPr>
          <p:cNvPr id="8" name="Content Placeholder 5">
            <a:extLst>
              <a:ext uri="{FF2B5EF4-FFF2-40B4-BE49-F238E27FC236}">
                <a16:creationId xmlns:a16="http://schemas.microsoft.com/office/drawing/2014/main" id="{F85A0533-68CE-4F84-855E-B84A0AED29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54613" y="275515"/>
            <a:ext cx="1367767" cy="851128"/>
          </a:xfrm>
          <a:prstGeom prst="rect">
            <a:avLst/>
          </a:prstGeom>
        </p:spPr>
      </p:pic>
    </p:spTree>
    <p:extLst>
      <p:ext uri="{BB962C8B-B14F-4D97-AF65-F5344CB8AC3E}">
        <p14:creationId xmlns:p14="http://schemas.microsoft.com/office/powerpoint/2010/main" val="19267448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768" y="2087"/>
                        <a:ext cx="2765" cy="208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10" name="Text Placeholder 6"/>
          <p:cNvSpPr txBox="1">
            <a:spLocks/>
          </p:cNvSpPr>
          <p:nvPr userDrawn="1"/>
        </p:nvSpPr>
        <p:spPr>
          <a:xfrm>
            <a:off x="206576" y="2628901"/>
            <a:ext cx="5111024" cy="2288384"/>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829" kern="1200" baseline="0">
                <a:solidFill>
                  <a:schemeClr val="accent5"/>
                </a:solidFill>
                <a:latin typeface="+mn-lt"/>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1" name="Text Placeholder 6"/>
          <p:cNvSpPr txBox="1">
            <a:spLocks/>
          </p:cNvSpPr>
          <p:nvPr userDrawn="1"/>
        </p:nvSpPr>
        <p:spPr>
          <a:xfrm>
            <a:off x="5402447" y="2628900"/>
            <a:ext cx="5127560" cy="2288384"/>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829" kern="1200" baseline="0">
                <a:solidFill>
                  <a:schemeClr val="accent5"/>
                </a:solidFill>
                <a:latin typeface="+mn-lt"/>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2" name="Text Placeholder 6"/>
          <p:cNvSpPr txBox="1">
            <a:spLocks/>
          </p:cNvSpPr>
          <p:nvPr userDrawn="1"/>
        </p:nvSpPr>
        <p:spPr>
          <a:xfrm>
            <a:off x="10614973" y="2628900"/>
            <a:ext cx="5139377" cy="2288384"/>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829" kern="1200" baseline="0">
                <a:solidFill>
                  <a:schemeClr val="accent5"/>
                </a:solidFill>
                <a:latin typeface="+mn-lt"/>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3" name="Text Placeholder 6"/>
          <p:cNvSpPr txBox="1">
            <a:spLocks/>
          </p:cNvSpPr>
          <p:nvPr userDrawn="1"/>
        </p:nvSpPr>
        <p:spPr>
          <a:xfrm>
            <a:off x="206576" y="5508830"/>
            <a:ext cx="7032573" cy="2168320"/>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568" kern="1200"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4" name="Text Placeholder 5"/>
          <p:cNvSpPr txBox="1">
            <a:spLocks/>
          </p:cNvSpPr>
          <p:nvPr userDrawn="1"/>
        </p:nvSpPr>
        <p:spPr>
          <a:xfrm>
            <a:off x="206578" y="7718477"/>
            <a:ext cx="7032573" cy="1000537"/>
          </a:xfrm>
        </p:spPr>
        <p:txBody>
          <a:bodyPr>
            <a:noAutofit/>
          </a:bodyPr>
          <a:lstStyle>
            <a:lvl1pPr marL="0" indent="0" algn="l" defTabSz="844083" rtl="0" eaLnBrk="1" latinLnBrk="0" hangingPunct="1">
              <a:lnSpc>
                <a:spcPct val="110000"/>
              </a:lnSpc>
              <a:spcBef>
                <a:spcPts val="1108"/>
              </a:spcBef>
              <a:spcAft>
                <a:spcPts val="369"/>
              </a:spcAft>
              <a:buFont typeface="Arial" pitchFamily="34" charset="0"/>
              <a:buNone/>
              <a:defRPr sz="1568" kern="1200" baseline="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568"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5" name="Content Placeholder 2"/>
          <p:cNvSpPr>
            <a:spLocks noGrp="1"/>
          </p:cNvSpPr>
          <p:nvPr>
            <p:ph idx="1"/>
          </p:nvPr>
        </p:nvSpPr>
        <p:spPr>
          <a:xfrm>
            <a:off x="304842" y="1575355"/>
            <a:ext cx="15229877" cy="6954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1712105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5" y="0"/>
            <a:ext cx="15921971" cy="8999223"/>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830725" y="5158612"/>
            <a:ext cx="1108890" cy="1927245"/>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832" dirty="0">
              <a:solidFill>
                <a:srgbClr val="000000"/>
              </a:solidFill>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939613" y="5398313"/>
            <a:ext cx="9161486" cy="1447842"/>
          </a:xfrm>
          <a:prstGeom prst="rect">
            <a:avLst/>
          </a:prstGeom>
        </p:spPr>
        <p:txBody>
          <a:bodyPr/>
          <a:lstStyle>
            <a:lvl1pPr marL="0" indent="0">
              <a:spcBef>
                <a:spcPts val="0"/>
              </a:spcBef>
              <a:buNone/>
              <a:defRPr sz="4338" b="1" i="0">
                <a:solidFill>
                  <a:schemeClr val="bg1"/>
                </a:solidFill>
                <a:latin typeface="Tahoma Regular"/>
              </a:defRPr>
            </a:lvl1pPr>
          </a:lstStyle>
          <a:p>
            <a:pPr lvl="0"/>
            <a:r>
              <a:rPr lang="en-US"/>
              <a:t>DIVIDER TITLE GOES HERE</a:t>
            </a:r>
          </a:p>
          <a:p>
            <a:pPr lvl="0"/>
            <a:r>
              <a:rPr lang="en-US"/>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939347" y="6846156"/>
            <a:ext cx="8163094" cy="1992416"/>
          </a:xfrm>
          <a:prstGeom prst="rect">
            <a:avLst/>
          </a:prstGeom>
        </p:spPr>
        <p:txBody>
          <a:bodyPr/>
          <a:lstStyle>
            <a:lvl1pPr marL="0" indent="0">
              <a:lnSpc>
                <a:spcPct val="100000"/>
              </a:lnSpc>
              <a:spcBef>
                <a:spcPts val="0"/>
              </a:spcBef>
              <a:buNone/>
              <a:defRPr sz="2874" b="0" i="0">
                <a:solidFill>
                  <a:schemeClr val="bg1"/>
                </a:solidFill>
                <a:latin typeface="Tahoma Regular"/>
              </a:defRPr>
            </a:lvl1pPr>
            <a:lvl2pPr marL="583235" indent="0">
              <a:buNone/>
              <a:defRPr>
                <a:solidFill>
                  <a:schemeClr val="bg1"/>
                </a:solidFill>
              </a:defRPr>
            </a:lvl2pPr>
            <a:lvl3pPr marL="1166469" indent="0">
              <a:buNone/>
              <a:defRPr>
                <a:solidFill>
                  <a:schemeClr val="bg1"/>
                </a:solidFill>
              </a:defRPr>
            </a:lvl3pPr>
            <a:lvl4pPr marL="1749704" indent="0">
              <a:buNone/>
              <a:defRPr>
                <a:solidFill>
                  <a:schemeClr val="bg1"/>
                </a:solidFill>
              </a:defRPr>
            </a:lvl4pPr>
            <a:lvl5pPr marL="2332939" indent="0">
              <a:buNone/>
              <a:defRPr>
                <a:solidFill>
                  <a:schemeClr val="bg1"/>
                </a:solidFill>
              </a:defRPr>
            </a:lvl5pPr>
          </a:lstStyle>
          <a:p>
            <a:pPr lvl="0"/>
            <a:r>
              <a:rPr lang="en-US"/>
              <a:t>Presentation to:</a:t>
            </a:r>
          </a:p>
          <a:p>
            <a:pPr lvl="0"/>
            <a:r>
              <a:rPr lang="en-US"/>
              <a:t>Company name goes here</a:t>
            </a:r>
          </a:p>
          <a:p>
            <a:pPr lvl="0"/>
            <a:endParaRPr lang="en-US"/>
          </a:p>
          <a:p>
            <a:pPr lvl="0"/>
            <a:r>
              <a:rPr lang="en-US"/>
              <a:t>2020/00/00</a:t>
            </a:r>
          </a:p>
        </p:txBody>
      </p:sp>
    </p:spTree>
    <p:extLst>
      <p:ext uri="{BB962C8B-B14F-4D97-AF65-F5344CB8AC3E}">
        <p14:creationId xmlns:p14="http://schemas.microsoft.com/office/powerpoint/2010/main" val="3620584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29602014"/>
              </p:ext>
            </p:extLst>
          </p:nvPr>
        </p:nvGraphicFramePr>
        <p:xfrm>
          <a:off x="2556" y="2087"/>
          <a:ext cx="2552"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556" y="2087"/>
                        <a:ext cx="2552" cy="208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2196201" y="1495895"/>
            <a:ext cx="12139193" cy="944971"/>
          </a:xfrm>
        </p:spPr>
        <p:txBody>
          <a:bodyPr/>
          <a:lstStyle>
            <a:lvl1pPr>
              <a:defRPr sz="3658"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1223518" y="1004758"/>
            <a:ext cx="1108890" cy="1927245"/>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832" b="0" i="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11105246" y="6370096"/>
            <a:ext cx="4246582" cy="222354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32"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2196200" y="2737227"/>
            <a:ext cx="4349612" cy="5121433"/>
          </a:xfrm>
          <a:prstGeom prst="rect">
            <a:avLst/>
          </a:prstGeom>
        </p:spPr>
        <p:txBody>
          <a:bodyPr/>
          <a:lstStyle>
            <a:lvl1pPr marL="9826" marR="472144" indent="-248110" algn="l">
              <a:lnSpc>
                <a:spcPct val="165300"/>
              </a:lnSpc>
              <a:spcBef>
                <a:spcPts val="73"/>
              </a:spcBef>
              <a:buNone/>
              <a:defRPr sz="2613">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597332" indent="0" algn="ctr">
              <a:buNone/>
              <a:defRPr sz="2613"/>
            </a:lvl2pPr>
            <a:lvl3pPr marL="1194664" indent="0" algn="ctr">
              <a:buNone/>
              <a:defRPr sz="2352"/>
            </a:lvl3pPr>
            <a:lvl4pPr marL="1791995" indent="0" algn="ctr">
              <a:buNone/>
              <a:defRPr sz="2090"/>
            </a:lvl4pPr>
            <a:lvl5pPr marL="2389327" indent="0" algn="ctr">
              <a:buNone/>
              <a:defRPr sz="2090"/>
            </a:lvl5pPr>
            <a:lvl6pPr marL="2986659" indent="0" algn="ctr">
              <a:buNone/>
              <a:defRPr sz="2090"/>
            </a:lvl6pPr>
            <a:lvl7pPr marL="3583991" indent="0" algn="ctr">
              <a:buNone/>
              <a:defRPr sz="2090"/>
            </a:lvl7pPr>
            <a:lvl8pPr marL="4181323" indent="0" algn="ctr">
              <a:buNone/>
              <a:defRPr sz="2090"/>
            </a:lvl8pPr>
            <a:lvl9pPr marL="4778654" indent="0" algn="ctr">
              <a:buNone/>
              <a:defRPr sz="2090"/>
            </a:lvl9pPr>
          </a:lstStyle>
          <a:p>
            <a:r>
              <a:rPr lang="en-GB" sz="3136">
                <a:solidFill>
                  <a:schemeClr val="accent5"/>
                </a:solidFill>
              </a:rPr>
              <a:t>Section heading here</a:t>
            </a:r>
          </a:p>
          <a:p>
            <a:r>
              <a:rPr lang="en-GB" sz="2352"/>
              <a:t>Normal text here and here and here and here</a:t>
            </a:r>
            <a:endParaRPr lang="en-GB" sz="3136"/>
          </a:p>
        </p:txBody>
      </p:sp>
      <p:pic>
        <p:nvPicPr>
          <p:cNvPr id="8" name="Picture 7">
            <a:extLst>
              <a:ext uri="{FF2B5EF4-FFF2-40B4-BE49-F238E27FC236}">
                <a16:creationId xmlns:a16="http://schemas.microsoft.com/office/drawing/2014/main" id="{4B2875A8-5858-41C5-9133-0B72927E38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3779455" y="21239"/>
            <a:ext cx="1499926" cy="1510565"/>
          </a:xfrm>
          <a:prstGeom prst="rect">
            <a:avLst/>
          </a:prstGeom>
        </p:spPr>
      </p:pic>
    </p:spTree>
    <p:extLst>
      <p:ext uri="{BB962C8B-B14F-4D97-AF65-F5344CB8AC3E}">
        <p14:creationId xmlns:p14="http://schemas.microsoft.com/office/powerpoint/2010/main" val="349205593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86956505"/>
              </p:ext>
            </p:extLst>
          </p:nvPr>
        </p:nvGraphicFramePr>
        <p:xfrm>
          <a:off x="2556" y="2087"/>
          <a:ext cx="2552"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556" y="2087"/>
                        <a:ext cx="2552" cy="208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2196201" y="1495895"/>
            <a:ext cx="12139193" cy="944971"/>
          </a:xfrm>
        </p:spPr>
        <p:txBody>
          <a:bodyPr/>
          <a:lstStyle>
            <a:lvl1pPr>
              <a:defRPr sz="3658"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1223518" y="1004758"/>
            <a:ext cx="1108890" cy="1927245"/>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832"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2196201" y="2737227"/>
            <a:ext cx="3914054" cy="5121433"/>
          </a:xfrm>
          <a:prstGeom prst="rect">
            <a:avLst/>
          </a:prstGeom>
        </p:spPr>
        <p:txBody>
          <a:bodyPr/>
          <a:lstStyle>
            <a:lvl1pPr marL="257445" marR="3930" indent="-248110" algn="l">
              <a:lnSpc>
                <a:spcPct val="100600"/>
              </a:lnSpc>
              <a:spcBef>
                <a:spcPts val="73"/>
              </a:spcBef>
              <a:buNone/>
              <a:defRPr sz="222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597332" indent="0" algn="ctr">
              <a:buNone/>
              <a:defRPr sz="2613"/>
            </a:lvl2pPr>
            <a:lvl3pPr marL="1194664" indent="0" algn="ctr">
              <a:buNone/>
              <a:defRPr sz="2352"/>
            </a:lvl3pPr>
            <a:lvl4pPr marL="1791995" indent="0" algn="ctr">
              <a:buNone/>
              <a:defRPr sz="2090"/>
            </a:lvl4pPr>
            <a:lvl5pPr marL="2389327" indent="0" algn="ctr">
              <a:buNone/>
              <a:defRPr sz="2090"/>
            </a:lvl5pPr>
            <a:lvl6pPr marL="2986659" indent="0" algn="ctr">
              <a:buNone/>
              <a:defRPr sz="2090"/>
            </a:lvl6pPr>
            <a:lvl7pPr marL="3583991" indent="0" algn="ctr">
              <a:buNone/>
              <a:defRPr sz="2090"/>
            </a:lvl7pPr>
            <a:lvl8pPr marL="4181323" indent="0" algn="ctr">
              <a:buNone/>
              <a:defRPr sz="2090"/>
            </a:lvl8pPr>
            <a:lvl9pPr marL="4778654" indent="0" algn="ctr">
              <a:buNone/>
              <a:defRPr sz="2090"/>
            </a:lvl9pPr>
          </a:lstStyle>
          <a:p>
            <a:r>
              <a:rPr lang="en-GB" sz="2613">
                <a:solidFill>
                  <a:schemeClr val="accent5"/>
                </a:solidFill>
              </a:rPr>
              <a:t>Section heading here</a:t>
            </a:r>
          </a:p>
          <a:p>
            <a:r>
              <a:rPr lang="en-GB" sz="2090"/>
              <a:t>Normal text here and here and here and here</a:t>
            </a:r>
            <a:endParaRPr lang="en-GB" sz="2613"/>
          </a:p>
          <a:p>
            <a:pPr marL="197049" marR="3008">
              <a:lnSpc>
                <a:spcPct val="100600"/>
              </a:lnSpc>
            </a:pPr>
            <a:endParaRPr lang="en-GB" sz="2090"/>
          </a:p>
        </p:txBody>
      </p:sp>
      <p:sp>
        <p:nvSpPr>
          <p:cNvPr id="11" name="object 8">
            <a:extLst>
              <a:ext uri="{FF2B5EF4-FFF2-40B4-BE49-F238E27FC236}">
                <a16:creationId xmlns:a16="http://schemas.microsoft.com/office/drawing/2014/main" id="{B7093058-1C72-42EE-AFD4-C6A337F2FC13}"/>
              </a:ext>
            </a:extLst>
          </p:cNvPr>
          <p:cNvSpPr/>
          <p:nvPr userDrawn="1"/>
        </p:nvSpPr>
        <p:spPr>
          <a:xfrm>
            <a:off x="11210479" y="4471937"/>
            <a:ext cx="4188395" cy="405515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32" b="0" i="0">
              <a:latin typeface="Tahoma Regular"/>
            </a:endParaRPr>
          </a:p>
        </p:txBody>
      </p:sp>
      <p:pic>
        <p:nvPicPr>
          <p:cNvPr id="8" name="Picture 7">
            <a:extLst>
              <a:ext uri="{FF2B5EF4-FFF2-40B4-BE49-F238E27FC236}">
                <a16:creationId xmlns:a16="http://schemas.microsoft.com/office/drawing/2014/main" id="{B1DAEEFD-DCFE-4D14-85F4-4BB3537514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3779455" y="21239"/>
            <a:ext cx="1499926" cy="1510565"/>
          </a:xfrm>
          <a:prstGeom prst="rect">
            <a:avLst/>
          </a:prstGeom>
        </p:spPr>
      </p:pic>
    </p:spTree>
    <p:extLst>
      <p:ext uri="{BB962C8B-B14F-4D97-AF65-F5344CB8AC3E}">
        <p14:creationId xmlns:p14="http://schemas.microsoft.com/office/powerpoint/2010/main" val="212748791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0417611"/>
              </p:ext>
            </p:extLst>
          </p:nvPr>
        </p:nvGraphicFramePr>
        <p:xfrm>
          <a:off x="2556" y="2087"/>
          <a:ext cx="2552"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556" y="2087"/>
                        <a:ext cx="2552" cy="208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2196201" y="1495895"/>
            <a:ext cx="12139193" cy="944971"/>
          </a:xfrm>
        </p:spPr>
        <p:txBody>
          <a:bodyPr/>
          <a:lstStyle>
            <a:lvl1pPr>
              <a:defRPr sz="3658"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1223518" y="1004758"/>
            <a:ext cx="1108890" cy="1927245"/>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832"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2196200" y="2737227"/>
            <a:ext cx="3876721" cy="5121433"/>
          </a:xfrm>
          <a:prstGeom prst="rect">
            <a:avLst/>
          </a:prstGeom>
        </p:spPr>
        <p:txBody>
          <a:bodyPr/>
          <a:lstStyle>
            <a:lvl1pPr marL="257445" marR="3930" indent="-248110" algn="l">
              <a:lnSpc>
                <a:spcPct val="100600"/>
              </a:lnSpc>
              <a:spcBef>
                <a:spcPts val="73"/>
              </a:spcBef>
              <a:buNone/>
              <a:defRPr sz="222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597332" indent="0" algn="ctr">
              <a:buNone/>
              <a:defRPr sz="2613"/>
            </a:lvl2pPr>
            <a:lvl3pPr marL="1194664" indent="0" algn="ctr">
              <a:buNone/>
              <a:defRPr sz="2352"/>
            </a:lvl3pPr>
            <a:lvl4pPr marL="1791995" indent="0" algn="ctr">
              <a:buNone/>
              <a:defRPr sz="2090"/>
            </a:lvl4pPr>
            <a:lvl5pPr marL="2389327" indent="0" algn="ctr">
              <a:buNone/>
              <a:defRPr sz="2090"/>
            </a:lvl5pPr>
            <a:lvl6pPr marL="2986659" indent="0" algn="ctr">
              <a:buNone/>
              <a:defRPr sz="2090"/>
            </a:lvl6pPr>
            <a:lvl7pPr marL="3583991" indent="0" algn="ctr">
              <a:buNone/>
              <a:defRPr sz="2090"/>
            </a:lvl7pPr>
            <a:lvl8pPr marL="4181323" indent="0" algn="ctr">
              <a:buNone/>
              <a:defRPr sz="2090"/>
            </a:lvl8pPr>
            <a:lvl9pPr marL="4778654" indent="0" algn="ctr">
              <a:buNone/>
              <a:defRPr sz="2090"/>
            </a:lvl9pPr>
          </a:lstStyle>
          <a:p>
            <a:r>
              <a:rPr lang="en-GB" sz="2613">
                <a:solidFill>
                  <a:schemeClr val="accent5"/>
                </a:solidFill>
              </a:rPr>
              <a:t>Section heading here</a:t>
            </a:r>
          </a:p>
          <a:p>
            <a:r>
              <a:rPr lang="en-GB" sz="2090"/>
              <a:t>Normal text here and here and here and here</a:t>
            </a:r>
            <a:endParaRPr lang="en-GB" sz="2613"/>
          </a:p>
          <a:p>
            <a:pPr marL="197049" marR="3008" indent="-189904">
              <a:lnSpc>
                <a:spcPct val="100600"/>
              </a:lnSpc>
              <a:spcBef>
                <a:spcPts val="56"/>
              </a:spcBef>
            </a:pPr>
            <a:endParaRPr lang="en-GB" sz="2090"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10699402" y="6506890"/>
            <a:ext cx="4992656" cy="199350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32" b="0" i="0">
              <a:latin typeface="Tahoma Regular"/>
            </a:endParaRPr>
          </a:p>
        </p:txBody>
      </p:sp>
      <p:pic>
        <p:nvPicPr>
          <p:cNvPr id="9" name="Picture 8">
            <a:extLst>
              <a:ext uri="{FF2B5EF4-FFF2-40B4-BE49-F238E27FC236}">
                <a16:creationId xmlns:a16="http://schemas.microsoft.com/office/drawing/2014/main" id="{87852083-73B7-4C88-A80A-3A49B3A5C48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3779455" y="21239"/>
            <a:ext cx="1499926" cy="1510565"/>
          </a:xfrm>
          <a:prstGeom prst="rect">
            <a:avLst/>
          </a:prstGeom>
        </p:spPr>
      </p:pic>
    </p:spTree>
    <p:extLst>
      <p:ext uri="{BB962C8B-B14F-4D97-AF65-F5344CB8AC3E}">
        <p14:creationId xmlns:p14="http://schemas.microsoft.com/office/powerpoint/2010/main" val="52636596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36691219"/>
              </p:ext>
            </p:extLst>
          </p:nvPr>
        </p:nvGraphicFramePr>
        <p:xfrm>
          <a:off x="2768" y="2088"/>
          <a:ext cx="2765"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768" y="2088"/>
                        <a:ext cx="2765" cy="2083"/>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3658" b="1">
                <a:solidFill>
                  <a:schemeClr val="tx1">
                    <a:lumMod val="50000"/>
                    <a:lumOff val="50000"/>
                  </a:schemeClr>
                </a:solidFill>
              </a:defRPr>
            </a:lvl1pPr>
          </a:lstStyle>
          <a:p>
            <a:r>
              <a:rPr lang="en-US"/>
              <a:t>CLICK TO ADD TITLE</a:t>
            </a:r>
            <a:br>
              <a:rPr lang="en-US"/>
            </a:br>
            <a:r>
              <a:rPr lang="en-US"/>
              <a:t>ON TWO LINES IF NECESSARY</a:t>
            </a:r>
            <a:endParaRPr lang="en-ZA"/>
          </a:p>
        </p:txBody>
      </p:sp>
    </p:spTree>
    <p:extLst>
      <p:ext uri="{BB962C8B-B14F-4D97-AF65-F5344CB8AC3E}">
        <p14:creationId xmlns:p14="http://schemas.microsoft.com/office/powerpoint/2010/main" val="612056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a:t>CLICK TO EDIT CUSTOM SLIDE</a:t>
            </a:r>
            <a:endParaRPr lang="en-GB"/>
          </a:p>
        </p:txBody>
      </p:sp>
    </p:spTree>
    <p:extLst>
      <p:ext uri="{BB962C8B-B14F-4D97-AF65-F5344CB8AC3E}">
        <p14:creationId xmlns:p14="http://schemas.microsoft.com/office/powerpoint/2010/main" val="3389681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770764" y="468467"/>
            <a:ext cx="11948323" cy="868501"/>
          </a:xfrm>
          <a:prstGeom prst="rect">
            <a:avLst/>
          </a:prstGeom>
        </p:spPr>
        <p:txBody>
          <a:bodyPr anchor="b"/>
          <a:lstStyle>
            <a:lvl1pPr algn="l">
              <a:defRPr sz="3658"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SLIDE TITLE GOES HERE</a:t>
            </a:r>
            <a:br>
              <a:rPr lang="en-US"/>
            </a:br>
            <a:r>
              <a:rPr lang="en-US"/>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742527" y="1576535"/>
            <a:ext cx="14443921" cy="6954537"/>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object 11">
            <a:extLst>
              <a:ext uri="{FF2B5EF4-FFF2-40B4-BE49-F238E27FC236}">
                <a16:creationId xmlns:a16="http://schemas.microsoft.com/office/drawing/2014/main" id="{235ED689-9638-443C-9A10-E043942A6629}"/>
              </a:ext>
            </a:extLst>
          </p:cNvPr>
          <p:cNvSpPr/>
          <p:nvPr userDrawn="1"/>
        </p:nvSpPr>
        <p:spPr>
          <a:xfrm>
            <a:off x="811149" y="8053078"/>
            <a:ext cx="217632" cy="387065"/>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832" b="0" i="0">
              <a:latin typeface="Tahoma Regular"/>
            </a:endParaRPr>
          </a:p>
        </p:txBody>
      </p:sp>
    </p:spTree>
    <p:extLst>
      <p:ext uri="{BB962C8B-B14F-4D97-AF65-F5344CB8AC3E}">
        <p14:creationId xmlns:p14="http://schemas.microsoft.com/office/powerpoint/2010/main" val="200246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descr="A train tracks with cars and a sunset&#10;&#10;Description automatically generated with medium confidence">
            <a:extLst>
              <a:ext uri="{FF2B5EF4-FFF2-40B4-BE49-F238E27FC236}">
                <a16:creationId xmlns:a16="http://schemas.microsoft.com/office/drawing/2014/main" id="{3147F54D-D543-4196-B594-B003C2E8DA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7"/>
          <a:stretch/>
        </p:blipFill>
        <p:spPr>
          <a:xfrm>
            <a:off x="-1" y="-1"/>
            <a:ext cx="15928975" cy="8999539"/>
          </a:xfrm>
          <a:prstGeom prst="rect">
            <a:avLst/>
          </a:prstGeom>
        </p:spPr>
      </p:pic>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5928975" cy="8998907"/>
          </a:xfrm>
          <a:prstGeom prst="rect">
            <a:avLst/>
          </a:prstGeom>
        </p:spPr>
      </p:pic>
      <p:sp>
        <p:nvSpPr>
          <p:cNvPr id="31" name="object 4">
            <a:extLst>
              <a:ext uri="{FF2B5EF4-FFF2-40B4-BE49-F238E27FC236}">
                <a16:creationId xmlns:a16="http://schemas.microsoft.com/office/drawing/2014/main" id="{61CF7A6D-5685-6042-A629-3C5635BBC234}"/>
              </a:ext>
            </a:extLst>
          </p:cNvPr>
          <p:cNvSpPr/>
          <p:nvPr userDrawn="1"/>
        </p:nvSpPr>
        <p:spPr>
          <a:xfrm>
            <a:off x="830725" y="3496114"/>
            <a:ext cx="1108890" cy="1927245"/>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427"/>
          </a:p>
        </p:txBody>
      </p:sp>
      <p:pic>
        <p:nvPicPr>
          <p:cNvPr id="34" name="Picture 33" descr="A logo with red and green triangles&#10;&#10;Description automatically generated">
            <a:extLst>
              <a:ext uri="{FF2B5EF4-FFF2-40B4-BE49-F238E27FC236}">
                <a16:creationId xmlns:a16="http://schemas.microsoft.com/office/drawing/2014/main" id="{6444630C-4069-4300-B12E-119C448A38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02207" y="383407"/>
            <a:ext cx="1706678" cy="1508495"/>
          </a:xfrm>
          <a:prstGeom prst="rect">
            <a:avLst/>
          </a:prstGeom>
        </p:spPr>
      </p:pic>
    </p:spTree>
    <p:extLst>
      <p:ext uri="{BB962C8B-B14F-4D97-AF65-F5344CB8AC3E}">
        <p14:creationId xmlns:p14="http://schemas.microsoft.com/office/powerpoint/2010/main" val="262374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pic>
        <p:nvPicPr>
          <p:cNvPr id="3" name="Picture Placeholder 115">
            <a:extLst>
              <a:ext uri="{FF2B5EF4-FFF2-40B4-BE49-F238E27FC236}">
                <a16:creationId xmlns:a16="http://schemas.microsoft.com/office/drawing/2014/main" id="{8ABCC69D-851C-32AF-7D03-CAE41ECB7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239988"/>
            <a:ext cx="15928975" cy="923952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 name="Text Placeholder 18"/>
          <p:cNvSpPr>
            <a:spLocks noGrp="1"/>
          </p:cNvSpPr>
          <p:nvPr>
            <p:ph type="body" sz="quarter" idx="13"/>
          </p:nvPr>
        </p:nvSpPr>
        <p:spPr>
          <a:xfrm>
            <a:off x="8899297" y="4449628"/>
            <a:ext cx="3719347" cy="541891"/>
          </a:xfrm>
          <a:prstGeom prst="rect">
            <a:avLst/>
          </a:prstGeom>
        </p:spPr>
        <p:txBody>
          <a:bodyPr wrap="none" tIns="144000">
            <a:spAutoFit/>
          </a:bodyPr>
          <a:lstStyle>
            <a:lvl1pPr algn="r">
              <a:defRPr sz="2352"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lvl="0"/>
            <a:r>
              <a:rPr lang="en-US"/>
              <a:t>Click to edit Master text styles</a:t>
            </a:r>
          </a:p>
        </p:txBody>
      </p:sp>
      <p:sp>
        <p:nvSpPr>
          <p:cNvPr id="2" name="Title 1"/>
          <p:cNvSpPr>
            <a:spLocks noGrp="1"/>
          </p:cNvSpPr>
          <p:nvPr>
            <p:ph type="title"/>
          </p:nvPr>
        </p:nvSpPr>
        <p:spPr>
          <a:xfrm>
            <a:off x="5117332" y="1584968"/>
            <a:ext cx="7501311" cy="3257045"/>
          </a:xfrm>
          <a:prstGeom prst="rect">
            <a:avLst/>
          </a:prstGeom>
        </p:spPr>
        <p:txBody>
          <a:bodyPr wrap="square" anchor="t">
            <a:spAutoFit/>
          </a:bodyPr>
          <a:lstStyle>
            <a:lvl1pPr algn="r">
              <a:defRPr sz="7055">
                <a:solidFill>
                  <a:schemeClr val="tx1"/>
                </a:solidFill>
              </a:defRPr>
            </a:lvl1pPr>
          </a:lstStyle>
          <a:p>
            <a:r>
              <a:rPr lang="en-GB"/>
              <a:t>Click to edit Master title style</a:t>
            </a:r>
            <a:endParaRPr lang="en-US"/>
          </a:p>
        </p:txBody>
      </p:sp>
      <p:pic>
        <p:nvPicPr>
          <p:cNvPr id="5" name="Picture 4" descr="A white logo on a black background&#10;&#10;Description automatically generated">
            <a:extLst>
              <a:ext uri="{FF2B5EF4-FFF2-40B4-BE49-F238E27FC236}">
                <a16:creationId xmlns:a16="http://schemas.microsoft.com/office/drawing/2014/main" id="{13F64139-80ED-4CA4-92BF-CCDE96992F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95005" y="177039"/>
            <a:ext cx="2065081" cy="1825280"/>
          </a:xfrm>
          <a:prstGeom prst="rect">
            <a:avLst/>
          </a:prstGeom>
        </p:spPr>
      </p:pic>
    </p:spTree>
    <p:extLst>
      <p:ext uri="{BB962C8B-B14F-4D97-AF65-F5344CB8AC3E}">
        <p14:creationId xmlns:p14="http://schemas.microsoft.com/office/powerpoint/2010/main" val="3213027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99640693"/>
              </p:ext>
            </p:ext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768" y="2087"/>
                        <a:ext cx="2765" cy="2083"/>
                      </a:xfrm>
                      <a:prstGeom prst="rect">
                        <a:avLst/>
                      </a:prstGeom>
                    </p:spPr>
                  </p:pic>
                </p:oleObj>
              </mc:Fallback>
            </mc:AlternateContent>
          </a:graphicData>
        </a:graphic>
      </p:graphicFrame>
      <p:sp>
        <p:nvSpPr>
          <p:cNvPr id="2" name="Title 1"/>
          <p:cNvSpPr>
            <a:spLocks noGrp="1"/>
          </p:cNvSpPr>
          <p:nvPr>
            <p:ph type="title" hasCustomPrompt="1"/>
          </p:nvPr>
        </p:nvSpPr>
        <p:spPr>
          <a:xfrm>
            <a:off x="715314" y="200666"/>
            <a:ext cx="13154455" cy="944971"/>
          </a:xfrm>
          <a:prstGeom prst="rect">
            <a:avLst/>
          </a:prstGeom>
        </p:spPr>
        <p:txBody>
          <a:bodyPr/>
          <a:lstStyle>
            <a:lvl1pPr>
              <a:defRPr/>
            </a:lvl1pPr>
          </a:lstStyle>
          <a:p>
            <a:r>
              <a:rPr lang="en-US"/>
              <a:t> Click to edit Master title style</a:t>
            </a:r>
            <a:endParaRPr lang="en-ZA"/>
          </a:p>
        </p:txBody>
      </p:sp>
      <p:sp>
        <p:nvSpPr>
          <p:cNvPr id="3" name="Content Placeholder 2"/>
          <p:cNvSpPr>
            <a:spLocks noGrp="1"/>
          </p:cNvSpPr>
          <p:nvPr>
            <p:ph idx="1"/>
          </p:nvPr>
        </p:nvSpPr>
        <p:spPr>
          <a:xfrm>
            <a:off x="715314" y="1575355"/>
            <a:ext cx="14333813" cy="6954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3720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 Updat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graphicFrame>
        <p:nvGraphicFramePr>
          <p:cNvPr id="4" name="Table 3"/>
          <p:cNvGraphicFramePr>
            <a:graphicFrameLocks noGrp="1"/>
          </p:cNvGraphicFramePr>
          <p:nvPr userDrawn="1">
            <p:extLst>
              <p:ext uri="{D42A27DB-BD31-4B8C-83A1-F6EECF244321}">
                <p14:modId xmlns:p14="http://schemas.microsoft.com/office/powerpoint/2010/main" val="4109073014"/>
              </p:ext>
            </p:extLst>
          </p:nvPr>
        </p:nvGraphicFramePr>
        <p:xfrm>
          <a:off x="206577" y="5010057"/>
          <a:ext cx="7032574" cy="2670159"/>
        </p:xfrm>
        <a:graphic>
          <a:graphicData uri="http://schemas.openxmlformats.org/drawingml/2006/table">
            <a:tbl>
              <a:tblPr firstRow="1" bandRow="1">
                <a:tableStyleId>{17292A2E-F333-43FB-9621-5CBBE7FDCDCB}</a:tableStyleId>
              </a:tblPr>
              <a:tblGrid>
                <a:gridCol w="7032574">
                  <a:extLst>
                    <a:ext uri="{9D8B030D-6E8A-4147-A177-3AD203B41FA5}">
                      <a16:colId xmlns:a16="http://schemas.microsoft.com/office/drawing/2014/main" val="3074537300"/>
                    </a:ext>
                  </a:extLst>
                </a:gridCol>
              </a:tblGrid>
              <a:tr h="540096">
                <a:tc>
                  <a:txBody>
                    <a:bodyPr/>
                    <a:lstStyle/>
                    <a:p>
                      <a:pPr algn="ctr"/>
                      <a:r>
                        <a:rPr lang="en-US" sz="2600" dirty="0"/>
                        <a:t>Risk,</a:t>
                      </a:r>
                      <a:r>
                        <a:rPr lang="en-US" sz="2600" baseline="0" dirty="0"/>
                        <a:t> Issues &amp; Escalation</a:t>
                      </a:r>
                      <a:endParaRPr lang="en-US" sz="2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extLst>
                  <a:ext uri="{0D108BD9-81ED-4DB2-BD59-A6C34878D82A}">
                    <a16:rowId xmlns:a16="http://schemas.microsoft.com/office/drawing/2014/main" val="2228470847"/>
                  </a:ext>
                </a:extLst>
              </a:tr>
              <a:tr h="2130063">
                <a:tc>
                  <a:txBody>
                    <a:bodyPr/>
                    <a:lstStyle/>
                    <a:p>
                      <a:endParaRPr lang="en-US" sz="1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025934"/>
                  </a:ext>
                </a:extLst>
              </a:tr>
            </a:tbl>
          </a:graphicData>
        </a:graphic>
      </p:graphicFrame>
      <p:graphicFrame>
        <p:nvGraphicFramePr>
          <p:cNvPr id="5" name="Table 4"/>
          <p:cNvGraphicFramePr>
            <a:graphicFrameLocks noGrp="1"/>
          </p:cNvGraphicFramePr>
          <p:nvPr userDrawn="1">
            <p:extLst>
              <p:ext uri="{D42A27DB-BD31-4B8C-83A1-F6EECF244321}">
                <p14:modId xmlns:p14="http://schemas.microsoft.com/office/powerpoint/2010/main" val="1288748604"/>
              </p:ext>
            </p:extLst>
          </p:nvPr>
        </p:nvGraphicFramePr>
        <p:xfrm>
          <a:off x="206577" y="2095500"/>
          <a:ext cx="15511644" cy="2845758"/>
        </p:xfrm>
        <a:graphic>
          <a:graphicData uri="http://schemas.openxmlformats.org/drawingml/2006/table">
            <a:tbl>
              <a:tblPr firstRow="1" bandRow="1">
                <a:tableStyleId>{17292A2E-F333-43FB-9621-5CBBE7FDCDCB}</a:tableStyleId>
              </a:tblPr>
              <a:tblGrid>
                <a:gridCol w="5170548">
                  <a:extLst>
                    <a:ext uri="{9D8B030D-6E8A-4147-A177-3AD203B41FA5}">
                      <a16:colId xmlns:a16="http://schemas.microsoft.com/office/drawing/2014/main" val="3020961867"/>
                    </a:ext>
                  </a:extLst>
                </a:gridCol>
                <a:gridCol w="5170548">
                  <a:extLst>
                    <a:ext uri="{9D8B030D-6E8A-4147-A177-3AD203B41FA5}">
                      <a16:colId xmlns:a16="http://schemas.microsoft.com/office/drawing/2014/main" val="3838475120"/>
                    </a:ext>
                  </a:extLst>
                </a:gridCol>
                <a:gridCol w="5170548">
                  <a:extLst>
                    <a:ext uri="{9D8B030D-6E8A-4147-A177-3AD203B41FA5}">
                      <a16:colId xmlns:a16="http://schemas.microsoft.com/office/drawing/2014/main" val="2560315664"/>
                    </a:ext>
                  </a:extLst>
                </a:gridCol>
              </a:tblGrid>
              <a:tr h="547790">
                <a:tc>
                  <a:txBody>
                    <a:bodyPr/>
                    <a:lstStyle/>
                    <a:p>
                      <a:pPr algn="ctr"/>
                      <a:r>
                        <a:rPr lang="en-US" sz="2600" dirty="0"/>
                        <a:t>Objective &amp;</a:t>
                      </a:r>
                      <a:r>
                        <a:rPr lang="en-US" sz="2600" baseline="0" dirty="0"/>
                        <a:t> Overall Status</a:t>
                      </a:r>
                      <a:endParaRPr lang="en-US" sz="2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C73F"/>
                    </a:solidFill>
                  </a:tcPr>
                </a:tc>
                <a:tc>
                  <a:txBody>
                    <a:bodyPr/>
                    <a:lstStyle/>
                    <a:p>
                      <a:pPr algn="ctr"/>
                      <a:r>
                        <a:rPr lang="en-US" sz="2600" baseline="0" dirty="0"/>
                        <a:t>Progress this week</a:t>
                      </a:r>
                      <a:endParaRPr lang="en-US" sz="2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tc>
                  <a:txBody>
                    <a:bodyPr/>
                    <a:lstStyle/>
                    <a:p>
                      <a:pPr algn="ctr"/>
                      <a:r>
                        <a:rPr lang="en-US" sz="2600" dirty="0"/>
                        <a:t>Plan for next</a:t>
                      </a:r>
                      <a:r>
                        <a:rPr lang="en-US" sz="2600" baseline="0" dirty="0"/>
                        <a:t> week</a:t>
                      </a:r>
                      <a:endParaRPr lang="en-US" sz="2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extLst>
                  <a:ext uri="{0D108BD9-81ED-4DB2-BD59-A6C34878D82A}">
                    <a16:rowId xmlns:a16="http://schemas.microsoft.com/office/drawing/2014/main" val="2139743225"/>
                  </a:ext>
                </a:extLst>
              </a:tr>
              <a:tr h="2297968">
                <a:tc>
                  <a:txBody>
                    <a:bodyPr/>
                    <a:lstStyle/>
                    <a:p>
                      <a:endParaRPr lang="en-US" sz="1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75277"/>
                  </a:ext>
                </a:extLst>
              </a:tr>
            </a:tbl>
          </a:graphicData>
        </a:graphic>
      </p:graphicFrame>
      <p:graphicFrame>
        <p:nvGraphicFramePr>
          <p:cNvPr id="6" name="Table 5"/>
          <p:cNvGraphicFramePr>
            <a:graphicFrameLocks noGrp="1"/>
          </p:cNvGraphicFramePr>
          <p:nvPr userDrawn="1">
            <p:extLst>
              <p:ext uri="{D42A27DB-BD31-4B8C-83A1-F6EECF244321}">
                <p14:modId xmlns:p14="http://schemas.microsoft.com/office/powerpoint/2010/main" val="2140743450"/>
              </p:ext>
            </p:extLst>
          </p:nvPr>
        </p:nvGraphicFramePr>
        <p:xfrm>
          <a:off x="206577" y="1500355"/>
          <a:ext cx="15509672" cy="499895"/>
        </p:xfrm>
        <a:graphic>
          <a:graphicData uri="http://schemas.openxmlformats.org/drawingml/2006/table">
            <a:tbl>
              <a:tblPr firstRow="1" bandRow="1">
                <a:tableStyleId>{5940675A-B579-460E-94D1-54222C63F5DA}</a:tableStyleId>
              </a:tblPr>
              <a:tblGrid>
                <a:gridCol w="1185127">
                  <a:extLst>
                    <a:ext uri="{9D8B030D-6E8A-4147-A177-3AD203B41FA5}">
                      <a16:colId xmlns:a16="http://schemas.microsoft.com/office/drawing/2014/main" val="1550257256"/>
                    </a:ext>
                  </a:extLst>
                </a:gridCol>
                <a:gridCol w="1935177">
                  <a:extLst>
                    <a:ext uri="{9D8B030D-6E8A-4147-A177-3AD203B41FA5}">
                      <a16:colId xmlns:a16="http://schemas.microsoft.com/office/drawing/2014/main" val="895972563"/>
                    </a:ext>
                  </a:extLst>
                </a:gridCol>
                <a:gridCol w="3370520">
                  <a:extLst>
                    <a:ext uri="{9D8B030D-6E8A-4147-A177-3AD203B41FA5}">
                      <a16:colId xmlns:a16="http://schemas.microsoft.com/office/drawing/2014/main" val="2737783209"/>
                    </a:ext>
                  </a:extLst>
                </a:gridCol>
                <a:gridCol w="1155648">
                  <a:extLst>
                    <a:ext uri="{9D8B030D-6E8A-4147-A177-3AD203B41FA5}">
                      <a16:colId xmlns:a16="http://schemas.microsoft.com/office/drawing/2014/main" val="172008757"/>
                    </a:ext>
                  </a:extLst>
                </a:gridCol>
                <a:gridCol w="3338541">
                  <a:extLst>
                    <a:ext uri="{9D8B030D-6E8A-4147-A177-3AD203B41FA5}">
                      <a16:colId xmlns:a16="http://schemas.microsoft.com/office/drawing/2014/main" val="434096563"/>
                    </a:ext>
                  </a:extLst>
                </a:gridCol>
                <a:gridCol w="1254422">
                  <a:extLst>
                    <a:ext uri="{9D8B030D-6E8A-4147-A177-3AD203B41FA5}">
                      <a16:colId xmlns:a16="http://schemas.microsoft.com/office/drawing/2014/main" val="2526291042"/>
                    </a:ext>
                  </a:extLst>
                </a:gridCol>
                <a:gridCol w="1619884">
                  <a:extLst>
                    <a:ext uri="{9D8B030D-6E8A-4147-A177-3AD203B41FA5}">
                      <a16:colId xmlns:a16="http://schemas.microsoft.com/office/drawing/2014/main" val="2158730419"/>
                    </a:ext>
                  </a:extLst>
                </a:gridCol>
                <a:gridCol w="1650353">
                  <a:extLst>
                    <a:ext uri="{9D8B030D-6E8A-4147-A177-3AD203B41FA5}">
                      <a16:colId xmlns:a16="http://schemas.microsoft.com/office/drawing/2014/main" val="505197805"/>
                    </a:ext>
                  </a:extLst>
                </a:gridCol>
              </a:tblGrid>
              <a:tr h="499895">
                <a:tc>
                  <a:txBody>
                    <a:bodyPr/>
                    <a:lstStyle/>
                    <a:p>
                      <a:pPr algn="l"/>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Sponsor</a:t>
                      </a: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tc>
                  <a:txBody>
                    <a:bodyPr/>
                    <a:lstStyle/>
                    <a:p>
                      <a:pPr algn="l"/>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 Completion(last week):</a:t>
                      </a: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tc>
                  <a:txBody>
                    <a:bodyPr/>
                    <a:lstStyle/>
                    <a:p>
                      <a:pPr algn="ct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 Completion(this week):</a:t>
                      </a: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Budget (R):</a:t>
                      </a: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63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19467" marR="119467" marT="59997" marB="59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274853"/>
                  </a:ext>
                </a:extLst>
              </a:tr>
            </a:tbl>
          </a:graphicData>
        </a:graphic>
      </p:graphicFrame>
      <p:graphicFrame>
        <p:nvGraphicFramePr>
          <p:cNvPr id="7" name="Table 6"/>
          <p:cNvGraphicFramePr>
            <a:graphicFrameLocks noGrp="1"/>
          </p:cNvGraphicFramePr>
          <p:nvPr userDrawn="1">
            <p:extLst>
              <p:ext uri="{D42A27DB-BD31-4B8C-83A1-F6EECF244321}">
                <p14:modId xmlns:p14="http://schemas.microsoft.com/office/powerpoint/2010/main" val="3784430803"/>
              </p:ext>
            </p:extLst>
          </p:nvPr>
        </p:nvGraphicFramePr>
        <p:xfrm>
          <a:off x="206577" y="7665930"/>
          <a:ext cx="7032573" cy="973573"/>
        </p:xfrm>
        <a:graphic>
          <a:graphicData uri="http://schemas.openxmlformats.org/drawingml/2006/table">
            <a:tbl>
              <a:tblPr firstRow="1" bandRow="1">
                <a:tableStyleId>{17292A2E-F333-43FB-9621-5CBBE7FDCDCB}</a:tableStyleId>
              </a:tblPr>
              <a:tblGrid>
                <a:gridCol w="7032573">
                  <a:extLst>
                    <a:ext uri="{9D8B030D-6E8A-4147-A177-3AD203B41FA5}">
                      <a16:colId xmlns:a16="http://schemas.microsoft.com/office/drawing/2014/main" val="3074537300"/>
                    </a:ext>
                  </a:extLst>
                </a:gridCol>
              </a:tblGrid>
              <a:tr h="973573">
                <a:tc>
                  <a:txBody>
                    <a:bodyPr/>
                    <a:lstStyle/>
                    <a:p>
                      <a:pPr algn="l"/>
                      <a:endParaRPr lang="en-US" sz="1600" dirty="0">
                        <a:solidFill>
                          <a:schemeClr val="tx1"/>
                        </a:solidFill>
                      </a:endParaRPr>
                    </a:p>
                  </a:txBody>
                  <a:tcPr marL="119467" marR="119467" marT="59997" marB="59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470847"/>
                  </a:ext>
                </a:extLst>
              </a:tr>
            </a:tbl>
          </a:graphicData>
        </a:graphic>
      </p:graphicFrame>
      <p:sp>
        <p:nvSpPr>
          <p:cNvPr id="8" name="Text Placeholder 6"/>
          <p:cNvSpPr txBox="1">
            <a:spLocks/>
          </p:cNvSpPr>
          <p:nvPr userDrawn="1"/>
        </p:nvSpPr>
        <p:spPr>
          <a:xfrm>
            <a:off x="206576" y="2628901"/>
            <a:ext cx="5111024" cy="2288384"/>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829" kern="1200" baseline="0">
                <a:solidFill>
                  <a:schemeClr val="accent5"/>
                </a:solidFill>
                <a:latin typeface="+mn-lt"/>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9" name="Text Placeholder 6"/>
          <p:cNvSpPr txBox="1">
            <a:spLocks/>
          </p:cNvSpPr>
          <p:nvPr userDrawn="1"/>
        </p:nvSpPr>
        <p:spPr>
          <a:xfrm>
            <a:off x="5402447" y="2628900"/>
            <a:ext cx="5127560" cy="2288384"/>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829" kern="1200" baseline="0">
                <a:solidFill>
                  <a:schemeClr val="accent5"/>
                </a:solidFill>
                <a:latin typeface="+mn-lt"/>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0" name="Text Placeholder 6"/>
          <p:cNvSpPr txBox="1">
            <a:spLocks/>
          </p:cNvSpPr>
          <p:nvPr userDrawn="1"/>
        </p:nvSpPr>
        <p:spPr>
          <a:xfrm>
            <a:off x="10614973" y="2628900"/>
            <a:ext cx="5139377" cy="2288384"/>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829" kern="1200" baseline="0">
                <a:solidFill>
                  <a:schemeClr val="accent5"/>
                </a:solidFill>
                <a:latin typeface="+mn-lt"/>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829" kern="1200">
                <a:solidFill>
                  <a:schemeClr val="tx1"/>
                </a:solidFill>
                <a:latin typeface="+mn-lt"/>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1" name="Text Placeholder 6"/>
          <p:cNvSpPr txBox="1">
            <a:spLocks/>
          </p:cNvSpPr>
          <p:nvPr userDrawn="1"/>
        </p:nvSpPr>
        <p:spPr>
          <a:xfrm>
            <a:off x="206576" y="5508830"/>
            <a:ext cx="7032573" cy="2168320"/>
          </a:xfrm>
        </p:spPr>
        <p:txBody>
          <a:bodyPr>
            <a:normAutofit/>
          </a:bodyPr>
          <a:lstStyle>
            <a:lvl1pPr marL="0" indent="0" algn="l" defTabSz="844083" rtl="0" eaLnBrk="1" latinLnBrk="0" hangingPunct="1">
              <a:lnSpc>
                <a:spcPct val="110000"/>
              </a:lnSpc>
              <a:spcBef>
                <a:spcPts val="1108"/>
              </a:spcBef>
              <a:spcAft>
                <a:spcPts val="369"/>
              </a:spcAft>
              <a:buFont typeface="Arial" pitchFamily="34" charset="0"/>
              <a:buNone/>
              <a:defRPr sz="1568" kern="1200"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vl2pPr marL="247657" indent="-153870" algn="l" defTabSz="844083" rtl="0" eaLnBrk="1" latinLnBrk="0" hangingPunct="1">
              <a:lnSpc>
                <a:spcPct val="110000"/>
              </a:lnSpc>
              <a:spcBef>
                <a:spcPts val="185"/>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75911" indent="-174386"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27963" indent="-168524"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67941" indent="-169989"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2" name="Text Placeholder 5"/>
          <p:cNvSpPr txBox="1">
            <a:spLocks/>
          </p:cNvSpPr>
          <p:nvPr userDrawn="1"/>
        </p:nvSpPr>
        <p:spPr>
          <a:xfrm>
            <a:off x="206578" y="7718477"/>
            <a:ext cx="7032573" cy="1000537"/>
          </a:xfrm>
        </p:spPr>
        <p:txBody>
          <a:bodyPr>
            <a:noAutofit/>
          </a:bodyPr>
          <a:lstStyle>
            <a:lvl1pPr marL="0" indent="0" algn="l" defTabSz="844083" rtl="0" eaLnBrk="1" latinLnBrk="0" hangingPunct="1">
              <a:lnSpc>
                <a:spcPct val="110000"/>
              </a:lnSpc>
              <a:spcBef>
                <a:spcPts val="1108"/>
              </a:spcBef>
              <a:spcAft>
                <a:spcPts val="369"/>
              </a:spcAft>
              <a:buFont typeface="Arial" pitchFamily="34" charset="0"/>
              <a:buNone/>
              <a:defRPr sz="1568" kern="1200" baseline="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568"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568"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endParaRPr lang="en-US" dirty="0">
              <a:solidFill>
                <a:schemeClr val="tx1"/>
              </a:solidFill>
            </a:endParaRPr>
          </a:p>
        </p:txBody>
      </p:sp>
      <p:sp>
        <p:nvSpPr>
          <p:cNvPr id="13" name="Right Arrow 12"/>
          <p:cNvSpPr/>
          <p:nvPr userDrawn="1"/>
        </p:nvSpPr>
        <p:spPr>
          <a:xfrm>
            <a:off x="-2000249" y="7677150"/>
            <a:ext cx="1791222" cy="1041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rPr>
              <a:t>Escalations (if any)</a:t>
            </a:r>
          </a:p>
        </p:txBody>
      </p:sp>
    </p:spTree>
    <p:extLst>
      <p:ext uri="{BB962C8B-B14F-4D97-AF65-F5344CB8AC3E}">
        <p14:creationId xmlns:p14="http://schemas.microsoft.com/office/powerpoint/2010/main" val="16791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555" y="2086"/>
          <a:ext cx="2552"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555" y="2086"/>
                        <a:ext cx="2552" cy="2083"/>
                      </a:xfrm>
                      <a:prstGeom prst="rect">
                        <a:avLst/>
                      </a:prstGeom>
                    </p:spPr>
                  </p:pic>
                </p:oleObj>
              </mc:Fallback>
            </mc:AlternateContent>
          </a:graphicData>
        </a:graphic>
      </p:graphicFrame>
      <p:sp>
        <p:nvSpPr>
          <p:cNvPr id="25" name="Picture Placeholder 24">
            <a:extLst>
              <a:ext uri="{FF2B5EF4-FFF2-40B4-BE49-F238E27FC236}">
                <a16:creationId xmlns:a16="http://schemas.microsoft.com/office/drawing/2014/main" id="{612B9EC8-DB3B-402E-BB21-C3FA22CE5FD3}"/>
              </a:ext>
            </a:extLst>
          </p:cNvPr>
          <p:cNvSpPr>
            <a:spLocks noGrp="1"/>
          </p:cNvSpPr>
          <p:nvPr>
            <p:ph type="pic" sz="quarter" idx="10"/>
          </p:nvPr>
        </p:nvSpPr>
        <p:spPr>
          <a:xfrm>
            <a:off x="0" y="1664503"/>
            <a:ext cx="15928975" cy="7335039"/>
          </a:xfrm>
          <a:prstGeom prst="rect">
            <a:avLst/>
          </a:prstGeom>
        </p:spPr>
        <p:txBody>
          <a:bodyPr/>
          <a:lstStyle/>
          <a:p>
            <a:r>
              <a:rPr lang="en-US"/>
              <a:t>Click icon to add picture</a:t>
            </a:r>
            <a:endParaRPr lang="en-ZA"/>
          </a:p>
        </p:txBody>
      </p:sp>
      <p:sp>
        <p:nvSpPr>
          <p:cNvPr id="9" name="Title 8">
            <a:extLst>
              <a:ext uri="{FF2B5EF4-FFF2-40B4-BE49-F238E27FC236}">
                <a16:creationId xmlns:a16="http://schemas.microsoft.com/office/drawing/2014/main" id="{AA75A68A-108E-4E46-877A-42709A233CE4}"/>
              </a:ext>
            </a:extLst>
          </p:cNvPr>
          <p:cNvSpPr>
            <a:spLocks noGrp="1"/>
          </p:cNvSpPr>
          <p:nvPr>
            <p:ph type="title"/>
          </p:nvPr>
        </p:nvSpPr>
        <p:spPr>
          <a:xfrm>
            <a:off x="436517" y="58558"/>
            <a:ext cx="12392779" cy="850445"/>
          </a:xfrm>
        </p:spPr>
        <p:txBody>
          <a:bodyPr/>
          <a:lstStyle/>
          <a:p>
            <a:r>
              <a:rPr lang="en-US"/>
              <a:t>Click to edit Master title style</a:t>
            </a:r>
            <a:endParaRPr lang="en-ZA" dirty="0"/>
          </a:p>
        </p:txBody>
      </p:sp>
      <p:pic>
        <p:nvPicPr>
          <p:cNvPr id="24" name="Picture 23">
            <a:extLst>
              <a:ext uri="{FF2B5EF4-FFF2-40B4-BE49-F238E27FC236}">
                <a16:creationId xmlns:a16="http://schemas.microsoft.com/office/drawing/2014/main" id="{9C14B1BC-778A-4EA1-8EC8-DB6C7BFB27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110198" y="299993"/>
            <a:ext cx="2564007" cy="1115966"/>
          </a:xfrm>
          <a:prstGeom prst="rect">
            <a:avLst/>
          </a:prstGeom>
        </p:spPr>
      </p:pic>
      <p:sp>
        <p:nvSpPr>
          <p:cNvPr id="3" name="Subtitle 2"/>
          <p:cNvSpPr>
            <a:spLocks noGrp="1"/>
          </p:cNvSpPr>
          <p:nvPr>
            <p:ph type="subTitle" idx="1"/>
          </p:nvPr>
        </p:nvSpPr>
        <p:spPr>
          <a:xfrm>
            <a:off x="436516" y="720019"/>
            <a:ext cx="12391145" cy="944483"/>
          </a:xfrm>
          <a:prstGeom prst="rect">
            <a:avLst/>
          </a:prstGeom>
        </p:spPr>
        <p:txBody>
          <a:bodyPr anchor="ctr">
            <a:noAutofit/>
          </a:bodyPr>
          <a:lstStyle>
            <a:lvl1pPr marL="0" indent="0" algn="l">
              <a:buNone/>
              <a:defRPr sz="1477" b="0">
                <a:solidFill>
                  <a:schemeClr val="tx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27832576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555" y="2086"/>
          <a:ext cx="2552" cy="208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555" y="2086"/>
                        <a:ext cx="2552" cy="2083"/>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7D1DD1A4-1453-46F8-9DF0-B6DAC26E50FF}"/>
              </a:ext>
            </a:extLst>
          </p:cNvPr>
          <p:cNvSpPr>
            <a:spLocks noGrp="1"/>
          </p:cNvSpPr>
          <p:nvPr>
            <p:ph type="pic" sz="quarter" idx="10"/>
          </p:nvPr>
        </p:nvSpPr>
        <p:spPr>
          <a:xfrm>
            <a:off x="0" y="1664503"/>
            <a:ext cx="15928975" cy="7335039"/>
          </a:xfrm>
          <a:solidFill>
            <a:schemeClr val="bg2">
              <a:lumMod val="40000"/>
              <a:lumOff val="60000"/>
            </a:schemeClr>
          </a:solidFill>
        </p:spPr>
        <p:txBody>
          <a:bodyPr/>
          <a:lstStyle/>
          <a:p>
            <a:r>
              <a:rPr lang="en-US"/>
              <a:t>Click icon to add picture</a:t>
            </a:r>
            <a:endParaRPr lang="en-ZA"/>
          </a:p>
        </p:txBody>
      </p:sp>
      <p:sp>
        <p:nvSpPr>
          <p:cNvPr id="2" name="Title 1">
            <a:extLst>
              <a:ext uri="{FF2B5EF4-FFF2-40B4-BE49-F238E27FC236}">
                <a16:creationId xmlns:a16="http://schemas.microsoft.com/office/drawing/2014/main" id="{38A4AD69-0303-4036-A593-41BFCC83BF37}"/>
              </a:ext>
            </a:extLst>
          </p:cNvPr>
          <p:cNvSpPr>
            <a:spLocks noGrp="1"/>
          </p:cNvSpPr>
          <p:nvPr>
            <p:ph type="title"/>
          </p:nvPr>
        </p:nvSpPr>
        <p:spPr/>
        <p:txBody>
          <a:bodyPr/>
          <a:lstStyle/>
          <a:p>
            <a:r>
              <a:rPr lang="en-US"/>
              <a:t>Click to edit Master title style</a:t>
            </a:r>
            <a:endParaRPr lang="en-ZA"/>
          </a:p>
        </p:txBody>
      </p:sp>
      <p:pic>
        <p:nvPicPr>
          <p:cNvPr id="8"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354613" y="275515"/>
            <a:ext cx="1367767" cy="851128"/>
          </a:xfrm>
          <a:prstGeom prst="rect">
            <a:avLst/>
          </a:prstGeom>
        </p:spPr>
      </p:pic>
    </p:spTree>
    <p:extLst>
      <p:ext uri="{BB962C8B-B14F-4D97-AF65-F5344CB8AC3E}">
        <p14:creationId xmlns:p14="http://schemas.microsoft.com/office/powerpoint/2010/main" val="25717502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Content &amp; Footer_1">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2556" y="625170"/>
            <a:ext cx="13326445" cy="459577"/>
          </a:xfrm>
          <a:prstGeom prst="rect">
            <a:avLst/>
          </a:prstGeom>
        </p:spPr>
        <p:txBody>
          <a:bodyPr vert="horz" lIns="0" tIns="45720" rIns="91440" bIns="45720" rtlCol="0" anchor="ctr">
            <a:noAutofit/>
          </a:bodyPr>
          <a:lstStyle>
            <a:lvl1pPr>
              <a:defRPr>
                <a:solidFill>
                  <a:schemeClr val="tx1"/>
                </a:solidFill>
              </a:defRPr>
            </a:lvl1pPr>
          </a:lstStyle>
          <a:p>
            <a:r>
              <a:rPr lang="en-US" noProof="0"/>
              <a:t>Click to edit Master title style</a:t>
            </a:r>
            <a:endParaRPr lang="en-ZA" noProof="0" dirty="0"/>
          </a:p>
        </p:txBody>
      </p:sp>
      <p:sp>
        <p:nvSpPr>
          <p:cNvPr id="12" name="Text Placeholder 2"/>
          <p:cNvSpPr>
            <a:spLocks noGrp="1"/>
          </p:cNvSpPr>
          <p:nvPr>
            <p:ph idx="1"/>
          </p:nvPr>
        </p:nvSpPr>
        <p:spPr>
          <a:xfrm>
            <a:off x="626374" y="2058562"/>
            <a:ext cx="14676227" cy="6174348"/>
          </a:xfrm>
          <a:prstGeom prst="rect">
            <a:avLst/>
          </a:prstGeom>
        </p:spPr>
        <p:txBody>
          <a:bodyPr vert="horz" lIns="0" tIns="45720" rIns="91440" bIns="45720" rtlCol="0">
            <a:noAutofit/>
          </a:bodyPr>
          <a:lstStyle>
            <a:lvl1pPr marL="285750" indent="-285750">
              <a:buClr>
                <a:srgbClr val="FF0000"/>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F0000"/>
              </a:buClr>
              <a:buFont typeface="Wingdings" panose="05000000000000000000" pitchFamily="2" charset="2"/>
              <a:buChar char="§"/>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200150" indent="-285750">
              <a:buClr>
                <a:srgbClr val="FF0000"/>
              </a:buClr>
              <a:buFont typeface="Wingdings" panose="05000000000000000000" pitchFamily="2" charset="2"/>
              <a:buChar char="§"/>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657350" indent="-285750">
              <a:buClr>
                <a:srgbClr val="FF0000"/>
              </a:buClr>
              <a:buFont typeface="Wingdings" panose="05000000000000000000" pitchFamily="2" charset="2"/>
              <a:buChar char="§"/>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114550" indent="-285750">
              <a:buClr>
                <a:srgbClr val="FF0000"/>
              </a:buClr>
              <a:buFont typeface="Wingdings" panose="05000000000000000000" pitchFamily="2" charset="2"/>
              <a:buChar char="§"/>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7"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392820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0"/>
            <a:ext cx="15928975" cy="8999538"/>
            <a:chOff x="0" y="0"/>
            <a:chExt cx="12192000" cy="685800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16322" y="293609"/>
              <a:ext cx="996253" cy="831871"/>
            </a:xfrm>
            <a:prstGeom prst="rect">
              <a:avLst/>
            </a:prstGeom>
          </p:spPr>
        </p:pic>
      </p:grpSp>
      <p:sp>
        <p:nvSpPr>
          <p:cNvPr id="2" name="Title 1"/>
          <p:cNvSpPr>
            <a:spLocks noGrp="1"/>
          </p:cNvSpPr>
          <p:nvPr>
            <p:ph type="ctrTitle"/>
          </p:nvPr>
        </p:nvSpPr>
        <p:spPr>
          <a:xfrm>
            <a:off x="811019" y="2137391"/>
            <a:ext cx="7153469" cy="4228136"/>
          </a:xfrm>
          <a:prstGeom prst="rect">
            <a:avLst/>
          </a:prstGeom>
        </p:spPr>
        <p:txBody>
          <a:bodyPr anchor="b"/>
          <a:lstStyle>
            <a:lvl1pPr algn="l">
              <a:defRPr sz="3600">
                <a:solidFill>
                  <a:srgbClr val="FF0000"/>
                </a:solidFill>
              </a:defRPr>
            </a:lvl1pPr>
          </a:lstStyle>
          <a:p>
            <a:r>
              <a:rPr lang="en-US"/>
              <a:t>Click to edit Master title style</a:t>
            </a:r>
            <a:endParaRPr lang="en-ZA" dirty="0"/>
          </a:p>
        </p:txBody>
      </p:sp>
      <p:sp>
        <p:nvSpPr>
          <p:cNvPr id="9" name="Text Placeholder 39"/>
          <p:cNvSpPr>
            <a:spLocks noGrp="1"/>
          </p:cNvSpPr>
          <p:nvPr>
            <p:ph type="body" sz="quarter" idx="13" hasCustomPrompt="1"/>
          </p:nvPr>
        </p:nvSpPr>
        <p:spPr>
          <a:xfrm>
            <a:off x="811019" y="6635844"/>
            <a:ext cx="7153469" cy="797921"/>
          </a:xfrm>
        </p:spPr>
        <p:txBody>
          <a:bodyPr vert="horz" lIns="0" tIns="45720" rIns="91440" bIns="45720" rtlCol="0" anchor="t">
            <a:noAutofit/>
          </a:bodyPr>
          <a:lstStyle>
            <a:lvl1pPr marL="0" indent="0">
              <a:buNone/>
              <a:defRPr lang="en-GB"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228600" lvl="0" indent="-228600">
              <a:lnSpc>
                <a:spcPct val="100000"/>
              </a:lnSpc>
              <a:spcBef>
                <a:spcPts val="0"/>
              </a:spcBef>
            </a:pPr>
            <a:r>
              <a:rPr lang="en-US" dirty="0"/>
              <a:t>Add subtitle</a:t>
            </a:r>
            <a:endParaRPr lang="en-GB" dirty="0"/>
          </a:p>
        </p:txBody>
      </p:sp>
      <p:sp>
        <p:nvSpPr>
          <p:cNvPr id="10"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11"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2150043263"/>
      </p:ext>
    </p:extLst>
  </p:cSld>
  <p:clrMapOvr>
    <a:masterClrMapping/>
  </p:clrMapOvr>
  <p:extLst>
    <p:ext uri="{DCECCB84-F9BA-43D5-87BE-67443E8EF086}">
      <p15:sldGuideLst xmlns:p15="http://schemas.microsoft.com/office/powerpoint/2012/main">
        <p15:guide id="1" orient="horz" pos="2835" userDrawn="1">
          <p15:clr>
            <a:srgbClr val="FBAE40"/>
          </p15:clr>
        </p15:guide>
        <p15:guide id="2" pos="5017" userDrawn="1">
          <p15:clr>
            <a:srgbClr val="FBAE40"/>
          </p15:clr>
        </p15:guide>
        <p15:guide id="3" orient="horz" pos="1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_Title Slide">
    <p:spTree>
      <p:nvGrpSpPr>
        <p:cNvPr id="1" name=""/>
        <p:cNvGrpSpPr/>
        <p:nvPr/>
      </p:nvGrpSpPr>
      <p:grpSpPr>
        <a:xfrm>
          <a:off x="0" y="0"/>
          <a:ext cx="0" cy="0"/>
          <a:chOff x="0" y="0"/>
          <a:chExt cx="0" cy="0"/>
        </a:xfrm>
      </p:grpSpPr>
      <p:grpSp>
        <p:nvGrpSpPr>
          <p:cNvPr id="3" name="Group 2"/>
          <p:cNvGrpSpPr/>
          <p:nvPr userDrawn="1"/>
        </p:nvGrpSpPr>
        <p:grpSpPr>
          <a:xfrm>
            <a:off x="997" y="1"/>
            <a:ext cx="15926981" cy="8998411"/>
            <a:chOff x="763" y="0"/>
            <a:chExt cx="12190474" cy="6857141"/>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0474" cy="6857141"/>
            </a:xfrm>
            <a:prstGeom prst="rect">
              <a:avLst/>
            </a:prstGeom>
          </p:spPr>
        </p:pic>
        <p:sp>
          <p:nvSpPr>
            <p:cNvPr id="10" name="Rectangle 9"/>
            <p:cNvSpPr/>
            <p:nvPr userDrawn="1"/>
          </p:nvSpPr>
          <p:spPr>
            <a:xfrm>
              <a:off x="8200682" y="1122363"/>
              <a:ext cx="2065106" cy="33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355">
                <a:solidFill>
                  <a:prstClr val="white"/>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9686" y="1196161"/>
              <a:ext cx="1599001" cy="1335166"/>
            </a:xfrm>
            <a:prstGeom prst="rect">
              <a:avLst/>
            </a:prstGeom>
          </p:spPr>
        </p:pic>
      </p:grpSp>
      <p:sp>
        <p:nvSpPr>
          <p:cNvPr id="2" name="Title 1"/>
          <p:cNvSpPr>
            <a:spLocks noGrp="1"/>
          </p:cNvSpPr>
          <p:nvPr>
            <p:ph type="ctrTitle"/>
          </p:nvPr>
        </p:nvSpPr>
        <p:spPr>
          <a:xfrm>
            <a:off x="811018" y="565572"/>
            <a:ext cx="12417800" cy="883134"/>
          </a:xfrm>
          <a:prstGeom prst="rect">
            <a:avLst/>
          </a:prstGeom>
        </p:spPr>
        <p:txBody>
          <a:bodyPr anchor="t"/>
          <a:lstStyle>
            <a:lvl1pPr algn="l">
              <a:defRPr sz="2400"/>
            </a:lvl1pPr>
          </a:lstStyle>
          <a:p>
            <a:r>
              <a:rPr lang="en-US"/>
              <a:t>Click to edit Master title style</a:t>
            </a:r>
            <a:endParaRPr lang="en-ZA" dirty="0"/>
          </a:p>
        </p:txBody>
      </p:sp>
      <p:sp>
        <p:nvSpPr>
          <p:cNvPr id="9" name="Text Placeholder 39"/>
          <p:cNvSpPr>
            <a:spLocks noGrp="1"/>
          </p:cNvSpPr>
          <p:nvPr>
            <p:ph type="body" sz="quarter" idx="13" hasCustomPrompt="1"/>
          </p:nvPr>
        </p:nvSpPr>
        <p:spPr>
          <a:xfrm>
            <a:off x="811019" y="1741375"/>
            <a:ext cx="7153469" cy="986465"/>
          </a:xfrm>
        </p:spPr>
        <p:txBody>
          <a:bodyPr vert="horz" lIns="0" tIns="45720" rIns="91440" bIns="45720" rtlCol="0" anchor="t">
            <a:noAutofit/>
          </a:bodyPr>
          <a:lstStyle>
            <a:lvl1pPr marL="0" indent="0">
              <a:buNone/>
              <a:defRPr lang="en-GB" sz="1400" dirty="0">
                <a:latin typeface="Tahoma" panose="020B0604030504040204" pitchFamily="34" charset="0"/>
                <a:ea typeface="Tahoma" panose="020B0604030504040204" pitchFamily="34" charset="0"/>
                <a:cs typeface="Tahoma" panose="020B0604030504040204" pitchFamily="34" charset="0"/>
              </a:defRPr>
            </a:lvl1pPr>
          </a:lstStyle>
          <a:p>
            <a:pPr marL="228600" lvl="0" indent="-228600">
              <a:lnSpc>
                <a:spcPct val="100000"/>
              </a:lnSpc>
              <a:spcBef>
                <a:spcPts val="0"/>
              </a:spcBef>
            </a:pPr>
            <a:r>
              <a:rPr lang="en-US" dirty="0"/>
              <a:t>Add subtitle</a:t>
            </a:r>
            <a:endParaRPr lang="en-GB" dirty="0"/>
          </a:p>
        </p:txBody>
      </p:sp>
      <p:sp>
        <p:nvSpPr>
          <p:cNvPr id="8"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12"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129834369"/>
      </p:ext>
    </p:extLst>
  </p:cSld>
  <p:clrMapOvr>
    <a:masterClrMapping/>
  </p:clrMapOvr>
  <p:extLst>
    <p:ext uri="{DCECCB84-F9BA-43D5-87BE-67443E8EF086}">
      <p15:sldGuideLst xmlns:p15="http://schemas.microsoft.com/office/powerpoint/2012/main">
        <p15:guide id="1" orient="horz" pos="2835" userDrawn="1">
          <p15:clr>
            <a:srgbClr val="FBAE40"/>
          </p15:clr>
        </p15:guide>
        <p15:guide id="2" pos="5017" userDrawn="1">
          <p15:clr>
            <a:srgbClr val="FBAE40"/>
          </p15:clr>
        </p15:guide>
        <p15:guide id="3" orient="horz" pos="13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aphic,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EC25AC-4067-45CF-BA5F-8B289779B5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2103"/>
          <a:stretch/>
        </p:blipFill>
        <p:spPr>
          <a:xfrm>
            <a:off x="0" y="-18160"/>
            <a:ext cx="14000986" cy="1655576"/>
          </a:xfrm>
          <a:prstGeom prst="rect">
            <a:avLst/>
          </a:prstGeom>
        </p:spPr>
      </p:pic>
      <p:sp>
        <p:nvSpPr>
          <p:cNvPr id="8" name="Title Placeholder 1"/>
          <p:cNvSpPr>
            <a:spLocks noGrp="1"/>
          </p:cNvSpPr>
          <p:nvPr>
            <p:ph type="title"/>
          </p:nvPr>
        </p:nvSpPr>
        <p:spPr>
          <a:xfrm>
            <a:off x="572556" y="625170"/>
            <a:ext cx="13326445" cy="459577"/>
          </a:xfrm>
          <a:prstGeom prst="rect">
            <a:avLst/>
          </a:prstGeom>
        </p:spPr>
        <p:txBody>
          <a:bodyPr vert="horz" lIns="0" tIns="45720" rIns="91440" bIns="45720" rtlCol="0" anchor="ctr">
            <a:noAutofit/>
          </a:bodyPr>
          <a:lstStyle>
            <a:lvl1pPr>
              <a:defRPr>
                <a:solidFill>
                  <a:schemeClr val="bg1"/>
                </a:solidFill>
              </a:defRPr>
            </a:lvl1pPr>
          </a:lstStyle>
          <a:p>
            <a:r>
              <a:rPr lang="en-US" noProof="0"/>
              <a:t>Click to edit Master title style</a:t>
            </a:r>
            <a:endParaRPr lang="en-ZA" noProof="0" dirty="0"/>
          </a:p>
        </p:txBody>
      </p:sp>
      <p:sp>
        <p:nvSpPr>
          <p:cNvPr id="9" name="Text Placeholder 2"/>
          <p:cNvSpPr>
            <a:spLocks noGrp="1"/>
          </p:cNvSpPr>
          <p:nvPr>
            <p:ph idx="1"/>
          </p:nvPr>
        </p:nvSpPr>
        <p:spPr>
          <a:xfrm>
            <a:off x="626374" y="2058562"/>
            <a:ext cx="14676227" cy="6174348"/>
          </a:xfrm>
          <a:prstGeom prst="rect">
            <a:avLst/>
          </a:prstGeom>
        </p:spPr>
        <p:txBody>
          <a:bodyPr vert="horz" lIns="0" tIns="45720" rIns="91440" bIns="45720" rtlCol="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4"/>
          <p:cNvSpPr>
            <a:spLocks noGrp="1"/>
          </p:cNvSpPr>
          <p:nvPr>
            <p:ph type="ftr" sz="quarter" idx="3"/>
          </p:nvPr>
        </p:nvSpPr>
        <p:spPr>
          <a:xfrm>
            <a:off x="8197595" y="8516636"/>
            <a:ext cx="6517282" cy="482902"/>
          </a:xfrm>
          <a:prstGeom prst="rect">
            <a:avLst/>
          </a:prstGeom>
        </p:spPr>
        <p:txBody>
          <a:bodyPr/>
          <a:lstStyle>
            <a:lvl1pPr algn="r">
              <a:defRPr sz="8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ZA" dirty="0">
                <a:solidFill>
                  <a:prstClr val="black">
                    <a:lumMod val="50000"/>
                    <a:lumOff val="50000"/>
                  </a:prstClr>
                </a:solidFill>
              </a:rPr>
              <a:t>Transnet Freight Rail is a division of Transnet SOC Ltd </a:t>
            </a:r>
            <a:r>
              <a:rPr lang="en-ZA" dirty="0" err="1">
                <a:solidFill>
                  <a:prstClr val="black">
                    <a:lumMod val="50000"/>
                    <a:lumOff val="50000"/>
                  </a:prstClr>
                </a:solidFill>
              </a:rPr>
              <a:t>Reg</a:t>
            </a:r>
            <a:r>
              <a:rPr lang="en-ZA" dirty="0">
                <a:solidFill>
                  <a:prstClr val="black">
                    <a:lumMod val="50000"/>
                    <a:lumOff val="50000"/>
                  </a:prstClr>
                </a:solidFill>
              </a:rPr>
              <a:t> no.: 1990/000900/30</a:t>
            </a:r>
          </a:p>
          <a:p>
            <a:r>
              <a:rPr lang="en-ZA" dirty="0">
                <a:solidFill>
                  <a:prstClr val="black">
                    <a:lumMod val="50000"/>
                    <a:lumOff val="50000"/>
                  </a:prstClr>
                </a:solidFill>
              </a:rPr>
              <a:t>An Authorised Financial Service Provider – FSP 18828</a:t>
            </a:r>
          </a:p>
        </p:txBody>
      </p:sp>
      <p:sp>
        <p:nvSpPr>
          <p:cNvPr id="14" name="Slide Number Placeholder 5"/>
          <p:cNvSpPr>
            <a:spLocks noGrp="1"/>
          </p:cNvSpPr>
          <p:nvPr>
            <p:ph type="sldNum" sz="quarter" idx="4"/>
          </p:nvPr>
        </p:nvSpPr>
        <p:spPr>
          <a:xfrm>
            <a:off x="14714877" y="8516636"/>
            <a:ext cx="587723" cy="482902"/>
          </a:xfrm>
          <a:prstGeom prst="rect">
            <a:avLst/>
          </a:prstGeom>
        </p:spPr>
        <p:txBody>
          <a:bodyP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C50E0D16-8200-42A6-8B39-7BD08482EACF}" type="slidenum">
              <a:rPr lang="en-ZA" smtClean="0">
                <a:solidFill>
                  <a:prstClr val="black">
                    <a:lumMod val="50000"/>
                    <a:lumOff val="50000"/>
                  </a:prstClr>
                </a:solidFill>
              </a:rPr>
              <a:pPr/>
              <a:t>‹#›</a:t>
            </a:fld>
            <a:endParaRPr lang="en-ZA">
              <a:solidFill>
                <a:prstClr val="black">
                  <a:lumMod val="50000"/>
                  <a:lumOff val="50000"/>
                </a:prstClr>
              </a:solidFill>
            </a:endParaRPr>
          </a:p>
        </p:txBody>
      </p:sp>
    </p:spTree>
    <p:extLst>
      <p:ext uri="{BB962C8B-B14F-4D97-AF65-F5344CB8AC3E}">
        <p14:creationId xmlns:p14="http://schemas.microsoft.com/office/powerpoint/2010/main" val="92776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7.xml"/><Relationship Id="rId5" Type="http://schemas.openxmlformats.org/officeDocument/2006/relationships/theme" Target="../theme/theme2.xml"/><Relationship Id="rId10" Type="http://schemas.openxmlformats.org/officeDocument/2006/relationships/image" Target="../media/image32.jpeg"/><Relationship Id="rId4" Type="http://schemas.openxmlformats.org/officeDocument/2006/relationships/slideLayout" Target="../slideLayouts/slideLayout20.xml"/><Relationship Id="rId9" Type="http://schemas.openxmlformats.org/officeDocument/2006/relationships/image" Target="../media/image3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4.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oleObject" Target="../embeddings/oleObject4.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11.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8"/>
            </p:custData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19" imgW="421" imgH="420" progId="TCLayout.ActiveDocument.1">
                  <p:embed/>
                </p:oleObj>
              </mc:Choice>
              <mc:Fallback>
                <p:oleObj name="think-cell Slide" r:id="rId19" imgW="421" imgH="420" progId="TCLayout.ActiveDocument.1">
                  <p:embed/>
                  <p:pic>
                    <p:nvPicPr>
                      <p:cNvPr id="4" name="Object 3" hidden="1"/>
                      <p:cNvPicPr/>
                      <p:nvPr/>
                    </p:nvPicPr>
                    <p:blipFill>
                      <a:blip r:embed="rId20"/>
                      <a:stretch>
                        <a:fillRect/>
                      </a:stretch>
                    </p:blipFill>
                    <p:spPr>
                      <a:xfrm>
                        <a:off x="2768" y="2087"/>
                        <a:ext cx="2765" cy="2083"/>
                      </a:xfrm>
                      <a:prstGeom prst="rect">
                        <a:avLst/>
                      </a:prstGeom>
                    </p:spPr>
                  </p:pic>
                </p:oleObj>
              </mc:Fallback>
            </mc:AlternateContent>
          </a:graphicData>
        </a:graphic>
      </p:graphicFrame>
      <p:pic>
        <p:nvPicPr>
          <p:cNvPr id="49" name="Picture 48">
            <a:extLst>
              <a:ext uri="{FF2B5EF4-FFF2-40B4-BE49-F238E27FC236}">
                <a16:creationId xmlns:a16="http://schemas.microsoft.com/office/drawing/2014/main" id="{3A76663E-EDDE-4DE9-A33A-DA3358BEAF10}"/>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40656"/>
          <a:stretch/>
        </p:blipFill>
        <p:spPr>
          <a:xfrm>
            <a:off x="0" y="4"/>
            <a:ext cx="15928975" cy="1381180"/>
          </a:xfrm>
          <a:prstGeom prst="rect">
            <a:avLst/>
          </a:prstGeom>
        </p:spPr>
      </p:pic>
      <p:sp>
        <p:nvSpPr>
          <p:cNvPr id="32" name="Rectangle 31">
            <a:extLst>
              <a:ext uri="{FF2B5EF4-FFF2-40B4-BE49-F238E27FC236}">
                <a16:creationId xmlns:a16="http://schemas.microsoft.com/office/drawing/2014/main" id="{10BAD964-75C7-4013-989B-7571B9CCE48E}"/>
              </a:ext>
            </a:extLst>
          </p:cNvPr>
          <p:cNvSpPr/>
          <p:nvPr userDrawn="1"/>
        </p:nvSpPr>
        <p:spPr>
          <a:xfrm>
            <a:off x="206574" y="1476069"/>
            <a:ext cx="15515832" cy="7181822"/>
          </a:xfrm>
          <a:prstGeom prst="rect">
            <a:avLst/>
          </a:prstGeom>
          <a:no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92"/>
              </a:spcBef>
              <a:spcAft>
                <a:spcPts val="92"/>
              </a:spcAft>
            </a:pPr>
            <a:endParaRPr lang="en-ZA" sz="1292" dirty="0">
              <a:solidFill>
                <a:prstClr val="white"/>
              </a:solidFill>
            </a:endParaRPr>
          </a:p>
        </p:txBody>
      </p:sp>
      <p:sp>
        <p:nvSpPr>
          <p:cNvPr id="2" name="Title Placeholder 1"/>
          <p:cNvSpPr>
            <a:spLocks noGrp="1"/>
          </p:cNvSpPr>
          <p:nvPr>
            <p:ph type="title"/>
          </p:nvPr>
        </p:nvSpPr>
        <p:spPr>
          <a:xfrm>
            <a:off x="206577" y="200666"/>
            <a:ext cx="13663192" cy="944971"/>
          </a:xfrm>
          <a:prstGeom prst="rect">
            <a:avLst/>
          </a:prstGeom>
        </p:spPr>
        <p:txBody>
          <a:bodyPr vert="horz" lIns="0" tIns="0" rIns="0" bIns="0" rtlCol="0" anchor="ctr">
            <a:noAutofit/>
          </a:bodyPr>
          <a:lstStyle/>
          <a:p>
            <a:r>
              <a:rPr lang="en-US"/>
              <a:t>Click to edit Master title style</a:t>
            </a:r>
            <a:endParaRPr lang="en-ZA" dirty="0"/>
          </a:p>
        </p:txBody>
      </p:sp>
      <p:sp>
        <p:nvSpPr>
          <p:cNvPr id="3" name="Text Placeholder 2"/>
          <p:cNvSpPr>
            <a:spLocks noGrp="1"/>
          </p:cNvSpPr>
          <p:nvPr>
            <p:ph type="body" idx="1"/>
          </p:nvPr>
        </p:nvSpPr>
        <p:spPr>
          <a:xfrm>
            <a:off x="304842" y="1575355"/>
            <a:ext cx="15229877" cy="6954542"/>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Rectangle 6"/>
          <p:cNvSpPr/>
          <p:nvPr userDrawn="1"/>
        </p:nvSpPr>
        <p:spPr>
          <a:xfrm>
            <a:off x="15049127" y="8718302"/>
            <a:ext cx="680305" cy="281239"/>
          </a:xfrm>
          <a:prstGeom prst="rect">
            <a:avLst/>
          </a:prstGeom>
        </p:spPr>
        <p:txBody>
          <a:bodyPr vert="horz" lIns="0" tIns="0" rIns="0" bIns="49846" rtlCol="0" anchor="b"/>
          <a:lstStyle/>
          <a:p>
            <a:pPr algn="r"/>
            <a:fld id="{6ED65CF5-D76E-45E1-818D-9A8AC32524F3}" type="slidenum">
              <a:rPr lang="en-ZA" sz="831" b="1">
                <a:solidFill>
                  <a:srgbClr val="E42313"/>
                </a:solidFill>
              </a:rPr>
              <a:pPr algn="r"/>
              <a:t>‹#›</a:t>
            </a:fld>
            <a:endParaRPr lang="en-ZA" sz="831" b="1" dirty="0">
              <a:solidFill>
                <a:srgbClr val="E42313"/>
              </a:solidFill>
            </a:endParaRPr>
          </a:p>
        </p:txBody>
      </p:sp>
      <p:sp>
        <p:nvSpPr>
          <p:cNvPr id="36" name="Rectangle 35">
            <a:extLst>
              <a:ext uri="{FF2B5EF4-FFF2-40B4-BE49-F238E27FC236}">
                <a16:creationId xmlns:a16="http://schemas.microsoft.com/office/drawing/2014/main" id="{3CA4097E-C223-4D73-9429-CDEEE5AB5C70}"/>
              </a:ext>
            </a:extLst>
          </p:cNvPr>
          <p:cNvSpPr/>
          <p:nvPr userDrawn="1"/>
        </p:nvSpPr>
        <p:spPr>
          <a:xfrm>
            <a:off x="12344956" y="8718299"/>
            <a:ext cx="2705809" cy="281240"/>
          </a:xfrm>
          <a:prstGeom prst="rect">
            <a:avLst/>
          </a:prstGeom>
        </p:spPr>
        <p:txBody>
          <a:bodyPr vert="horz" lIns="0" tIns="0" rIns="0" bIns="49846" rtlCol="0" anchor="b"/>
          <a:lstStyle/>
          <a:p>
            <a:pPr algn="r"/>
            <a:r>
              <a:rPr lang="en-ZA" sz="831" dirty="0">
                <a:solidFill>
                  <a:srgbClr val="69614E"/>
                </a:solidFill>
              </a:rPr>
              <a:t>Strictly private and confidential</a:t>
            </a:r>
          </a:p>
        </p:txBody>
      </p:sp>
      <p:cxnSp>
        <p:nvCxnSpPr>
          <p:cNvPr id="37" name="Straight Connector 36">
            <a:extLst>
              <a:ext uri="{FF2B5EF4-FFF2-40B4-BE49-F238E27FC236}">
                <a16:creationId xmlns:a16="http://schemas.microsoft.com/office/drawing/2014/main" id="{AB4BEE16-8606-418A-9D7C-321A101523C3}"/>
              </a:ext>
            </a:extLst>
          </p:cNvPr>
          <p:cNvCxnSpPr>
            <a:cxnSpLocks/>
          </p:cNvCxnSpPr>
          <p:nvPr userDrawn="1"/>
        </p:nvCxnSpPr>
        <p:spPr>
          <a:xfrm>
            <a:off x="0" y="1344267"/>
            <a:ext cx="15928975" cy="0"/>
          </a:xfrm>
          <a:prstGeom prst="line">
            <a:avLst/>
          </a:prstGeom>
          <a:ln w="12700" cap="rnd">
            <a:solidFill>
              <a:srgbClr val="C00000"/>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354613" y="275515"/>
            <a:ext cx="1367767" cy="851128"/>
          </a:xfrm>
          <a:prstGeom prst="rect">
            <a:avLst/>
          </a:prstGeom>
        </p:spPr>
      </p:pic>
    </p:spTree>
    <p:extLst>
      <p:ext uri="{BB962C8B-B14F-4D97-AF65-F5344CB8AC3E}">
        <p14:creationId xmlns:p14="http://schemas.microsoft.com/office/powerpoint/2010/main" val="3849108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8"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90" r:id="rId15"/>
    <p:sldLayoutId id="2147483692" r:id="rId16"/>
  </p:sldLayoutIdLst>
  <p:txStyles>
    <p:titleStyle>
      <a:lvl1pPr algn="l" defTabSz="844083" rtl="0" eaLnBrk="1" latinLnBrk="0" hangingPunct="1">
        <a:spcBef>
          <a:spcPct val="0"/>
        </a:spcBef>
        <a:buNone/>
        <a:defRPr sz="2215" b="0" kern="1200" cap="none" spc="0" baseline="0">
          <a:solidFill>
            <a:schemeClr val="tx1">
              <a:lumMod val="65000"/>
              <a:lumOff val="35000"/>
            </a:schemeClr>
          </a:solidFill>
          <a:latin typeface="+mj-lt"/>
          <a:ea typeface="+mj-ea"/>
          <a:cs typeface="+mj-cs"/>
        </a:defRPr>
      </a:lvl1pPr>
    </p:titleStyle>
    <p:body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76" userDrawn="1">
          <p15:clr>
            <a:srgbClr val="F26B43"/>
          </p15:clr>
        </p15:guide>
        <p15:guide id="2" orient="horz" pos="5454" userDrawn="1">
          <p15:clr>
            <a:srgbClr val="F26B43"/>
          </p15:clr>
        </p15:guide>
        <p15:guide id="3" orient="horz" pos="3191" userDrawn="1">
          <p15:clr>
            <a:srgbClr val="F26B43"/>
          </p15:clr>
        </p15:guide>
        <p15:guide id="4" orient="horz" pos="9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
            </p:custDataLst>
          </p:nvPr>
        </p:nvGraphicFramePr>
        <p:xfrm>
          <a:off x="2768" y="2087"/>
          <a:ext cx="2765" cy="2083"/>
        </p:xfrm>
        <a:graphic>
          <a:graphicData uri="http://schemas.openxmlformats.org/presentationml/2006/ole">
            <mc:AlternateContent xmlns:mc="http://schemas.openxmlformats.org/markup-compatibility/2006">
              <mc:Choice xmlns:v="urn:schemas-microsoft-com:vml" Requires="v">
                <p:oleObj name="think-cell Slide" r:id="rId7" imgW="421" imgH="420" progId="TCLayout.ActiveDocument.1">
                  <p:embed/>
                </p:oleObj>
              </mc:Choice>
              <mc:Fallback>
                <p:oleObj name="think-cell Slide" r:id="rId7" imgW="421" imgH="420" progId="TCLayout.ActiveDocument.1">
                  <p:embed/>
                  <p:pic>
                    <p:nvPicPr>
                      <p:cNvPr id="4" name="Object 3" hidden="1"/>
                      <p:cNvPicPr/>
                      <p:nvPr/>
                    </p:nvPicPr>
                    <p:blipFill>
                      <a:blip r:embed="rId8"/>
                      <a:stretch>
                        <a:fillRect/>
                      </a:stretch>
                    </p:blipFill>
                    <p:spPr>
                      <a:xfrm>
                        <a:off x="2768" y="2087"/>
                        <a:ext cx="2765" cy="2083"/>
                      </a:xfrm>
                      <a:prstGeom prst="rect">
                        <a:avLst/>
                      </a:prstGeom>
                    </p:spPr>
                  </p:pic>
                </p:oleObj>
              </mc:Fallback>
            </mc:AlternateContent>
          </a:graphicData>
        </a:graphic>
      </p:graphicFrame>
      <p:pic>
        <p:nvPicPr>
          <p:cNvPr id="49" name="Picture 48">
            <a:extLst>
              <a:ext uri="{FF2B5EF4-FFF2-40B4-BE49-F238E27FC236}">
                <a16:creationId xmlns:a16="http://schemas.microsoft.com/office/drawing/2014/main" id="{3A76663E-EDDE-4DE9-A33A-DA3358BEAF1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4"/>
            <a:ext cx="15928975" cy="1381180"/>
          </a:xfrm>
          <a:prstGeom prst="rect">
            <a:avLst/>
          </a:prstGeom>
        </p:spPr>
      </p:pic>
      <p:sp>
        <p:nvSpPr>
          <p:cNvPr id="32" name="Rectangle 31">
            <a:extLst>
              <a:ext uri="{FF2B5EF4-FFF2-40B4-BE49-F238E27FC236}">
                <a16:creationId xmlns:a16="http://schemas.microsoft.com/office/drawing/2014/main" id="{10BAD964-75C7-4013-989B-7571B9CCE48E}"/>
              </a:ext>
            </a:extLst>
          </p:cNvPr>
          <p:cNvSpPr/>
          <p:nvPr/>
        </p:nvSpPr>
        <p:spPr>
          <a:xfrm>
            <a:off x="206574" y="1476069"/>
            <a:ext cx="15515832" cy="7181822"/>
          </a:xfrm>
          <a:prstGeom prst="rect">
            <a:avLst/>
          </a:prstGeom>
          <a:no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92"/>
              </a:spcBef>
              <a:spcAft>
                <a:spcPts val="92"/>
              </a:spcAft>
            </a:pPr>
            <a:endParaRPr lang="en-ZA" sz="1292" dirty="0">
              <a:solidFill>
                <a:prstClr val="white"/>
              </a:solidFill>
            </a:endParaRPr>
          </a:p>
        </p:txBody>
      </p:sp>
      <p:sp>
        <p:nvSpPr>
          <p:cNvPr id="2" name="Title Placeholder 1"/>
          <p:cNvSpPr>
            <a:spLocks noGrp="1"/>
          </p:cNvSpPr>
          <p:nvPr>
            <p:ph type="title"/>
          </p:nvPr>
        </p:nvSpPr>
        <p:spPr>
          <a:xfrm>
            <a:off x="206577" y="200666"/>
            <a:ext cx="13663192" cy="944971"/>
          </a:xfrm>
          <a:prstGeom prst="rect">
            <a:avLst/>
          </a:prstGeom>
        </p:spPr>
        <p:txBody>
          <a:bodyPr vert="horz" lIns="0" tIns="0" rIns="0" bIns="0" rtlCol="0" anchor="ctr">
            <a:noAutofit/>
          </a:bodyPr>
          <a:lstStyle/>
          <a:p>
            <a:r>
              <a:rPr lang="en-US"/>
              <a:t>Click to edit Master title style</a:t>
            </a:r>
            <a:endParaRPr lang="en-ZA" dirty="0"/>
          </a:p>
        </p:txBody>
      </p:sp>
      <p:sp>
        <p:nvSpPr>
          <p:cNvPr id="3" name="Text Placeholder 2"/>
          <p:cNvSpPr>
            <a:spLocks noGrp="1"/>
          </p:cNvSpPr>
          <p:nvPr>
            <p:ph type="body" idx="1"/>
          </p:nvPr>
        </p:nvSpPr>
        <p:spPr>
          <a:xfrm>
            <a:off x="304842" y="1575355"/>
            <a:ext cx="15229877" cy="6954542"/>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Rectangle 6"/>
          <p:cNvSpPr/>
          <p:nvPr/>
        </p:nvSpPr>
        <p:spPr>
          <a:xfrm>
            <a:off x="15049127" y="8718302"/>
            <a:ext cx="680305" cy="281239"/>
          </a:xfrm>
          <a:prstGeom prst="rect">
            <a:avLst/>
          </a:prstGeom>
        </p:spPr>
        <p:txBody>
          <a:bodyPr vert="horz" lIns="0" tIns="0" rIns="0" bIns="49846" rtlCol="0" anchor="b"/>
          <a:lstStyle/>
          <a:p>
            <a:pPr algn="r"/>
            <a:fld id="{6ED65CF5-D76E-45E1-818D-9A8AC32524F3}" type="slidenum">
              <a:rPr lang="en-ZA" sz="831" b="1">
                <a:solidFill>
                  <a:srgbClr val="E42313"/>
                </a:solidFill>
              </a:rPr>
              <a:pPr algn="r"/>
              <a:t>‹#›</a:t>
            </a:fld>
            <a:endParaRPr lang="en-ZA" sz="831" b="1" dirty="0">
              <a:solidFill>
                <a:srgbClr val="E42313"/>
              </a:solidFill>
            </a:endParaRPr>
          </a:p>
        </p:txBody>
      </p:sp>
      <p:sp>
        <p:nvSpPr>
          <p:cNvPr id="36" name="Rectangle 35">
            <a:extLst>
              <a:ext uri="{FF2B5EF4-FFF2-40B4-BE49-F238E27FC236}">
                <a16:creationId xmlns:a16="http://schemas.microsoft.com/office/drawing/2014/main" id="{3CA4097E-C223-4D73-9429-CDEEE5AB5C70}"/>
              </a:ext>
            </a:extLst>
          </p:cNvPr>
          <p:cNvSpPr/>
          <p:nvPr/>
        </p:nvSpPr>
        <p:spPr>
          <a:xfrm>
            <a:off x="12344956" y="8718299"/>
            <a:ext cx="2705809" cy="281240"/>
          </a:xfrm>
          <a:prstGeom prst="rect">
            <a:avLst/>
          </a:prstGeom>
        </p:spPr>
        <p:txBody>
          <a:bodyPr vert="horz" lIns="0" tIns="0" rIns="0" bIns="49846" rtlCol="0" anchor="b"/>
          <a:lstStyle/>
          <a:p>
            <a:pPr algn="r"/>
            <a:r>
              <a:rPr lang="en-ZA" sz="831" dirty="0">
                <a:solidFill>
                  <a:srgbClr val="69614E"/>
                </a:solidFill>
              </a:rPr>
              <a:t>Strictly private and confidential</a:t>
            </a:r>
          </a:p>
        </p:txBody>
      </p:sp>
      <p:cxnSp>
        <p:nvCxnSpPr>
          <p:cNvPr id="37" name="Straight Connector 36">
            <a:extLst>
              <a:ext uri="{FF2B5EF4-FFF2-40B4-BE49-F238E27FC236}">
                <a16:creationId xmlns:a16="http://schemas.microsoft.com/office/drawing/2014/main" id="{AB4BEE16-8606-418A-9D7C-321A101523C3}"/>
              </a:ext>
            </a:extLst>
          </p:cNvPr>
          <p:cNvCxnSpPr>
            <a:cxnSpLocks/>
          </p:cNvCxnSpPr>
          <p:nvPr/>
        </p:nvCxnSpPr>
        <p:spPr>
          <a:xfrm>
            <a:off x="0" y="1344267"/>
            <a:ext cx="15928975" cy="0"/>
          </a:xfrm>
          <a:prstGeom prst="line">
            <a:avLst/>
          </a:prstGeom>
          <a:ln w="12700" cap="rnd">
            <a:solidFill>
              <a:srgbClr val="C00000"/>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Content Placeholder 5">
            <a:extLst>
              <a:ext uri="{FF2B5EF4-FFF2-40B4-BE49-F238E27FC236}">
                <a16:creationId xmlns:a16="http://schemas.microsoft.com/office/drawing/2014/main" id="{F85A0533-68CE-4F84-855E-B84A0AED29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354613" y="275515"/>
            <a:ext cx="1367767" cy="851128"/>
          </a:xfrm>
          <a:prstGeom prst="rect">
            <a:avLst/>
          </a:prstGeom>
        </p:spPr>
      </p:pic>
    </p:spTree>
    <p:extLst>
      <p:ext uri="{BB962C8B-B14F-4D97-AF65-F5344CB8AC3E}">
        <p14:creationId xmlns:p14="http://schemas.microsoft.com/office/powerpoint/2010/main" val="25089364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691" r:id="rId4"/>
  </p:sldLayoutIdLst>
  <p:txStyles>
    <p:titleStyle>
      <a:lvl1pPr algn="l" defTabSz="844083" rtl="0" eaLnBrk="1" latinLnBrk="0" hangingPunct="1">
        <a:spcBef>
          <a:spcPct val="0"/>
        </a:spcBef>
        <a:buNone/>
        <a:defRPr sz="2215" b="0" kern="1200" cap="none" spc="0" baseline="0">
          <a:solidFill>
            <a:schemeClr val="tx1">
              <a:lumMod val="65000"/>
              <a:lumOff val="35000"/>
            </a:schemeClr>
          </a:solidFill>
          <a:latin typeface="+mj-lt"/>
          <a:ea typeface="+mj-ea"/>
          <a:cs typeface="+mj-cs"/>
        </a:defRPr>
      </a:lvl1pPr>
    </p:titleStyle>
    <p:body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76" userDrawn="1">
          <p15:clr>
            <a:srgbClr val="F26B43"/>
          </p15:clr>
        </p15:guide>
        <p15:guide id="2" orient="horz" pos="5454" userDrawn="1">
          <p15:clr>
            <a:srgbClr val="F26B43"/>
          </p15:clr>
        </p15:guide>
        <p15:guide id="3" orient="horz" pos="3191" userDrawn="1">
          <p15:clr>
            <a:srgbClr val="F26B43"/>
          </p15:clr>
        </p15:guide>
        <p15:guide id="4" orient="horz" pos="9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914880257"/>
              </p:ext>
            </p:extLst>
          </p:nvPr>
        </p:nvGraphicFramePr>
        <p:xfrm>
          <a:off x="2768" y="2088"/>
          <a:ext cx="2765" cy="2083"/>
        </p:xfrm>
        <a:graphic>
          <a:graphicData uri="http://schemas.openxmlformats.org/presentationml/2006/ole">
            <mc:AlternateContent xmlns:mc="http://schemas.openxmlformats.org/markup-compatibility/2006">
              <mc:Choice xmlns:v="urn:schemas-microsoft-com:vml" Requires="v">
                <p:oleObj name="think-cell Slide" r:id="rId12" imgW="421" imgH="420" progId="TCLayout.ActiveDocument.1">
                  <p:embed/>
                </p:oleObj>
              </mc:Choice>
              <mc:Fallback>
                <p:oleObj name="think-cell Slide" r:id="rId12" imgW="421" imgH="420" progId="TCLayout.ActiveDocument.1">
                  <p:embed/>
                  <p:pic>
                    <p:nvPicPr>
                      <p:cNvPr id="4" name="Object 3" hidden="1"/>
                      <p:cNvPicPr/>
                      <p:nvPr/>
                    </p:nvPicPr>
                    <p:blipFill>
                      <a:blip r:embed="rId13"/>
                      <a:stretch>
                        <a:fillRect/>
                      </a:stretch>
                    </p:blipFill>
                    <p:spPr>
                      <a:xfrm>
                        <a:off x="2768" y="2088"/>
                        <a:ext cx="2765" cy="2083"/>
                      </a:xfrm>
                      <a:prstGeom prst="rect">
                        <a:avLst/>
                      </a:prstGeom>
                    </p:spPr>
                  </p:pic>
                </p:oleObj>
              </mc:Fallback>
            </mc:AlternateContent>
          </a:graphicData>
        </a:graphic>
      </p:graphicFrame>
      <p:sp>
        <p:nvSpPr>
          <p:cNvPr id="2" name="Title Placeholder 1"/>
          <p:cNvSpPr>
            <a:spLocks noGrp="1"/>
          </p:cNvSpPr>
          <p:nvPr>
            <p:ph type="title"/>
          </p:nvPr>
        </p:nvSpPr>
        <p:spPr>
          <a:xfrm>
            <a:off x="808410" y="362263"/>
            <a:ext cx="13663192" cy="944971"/>
          </a:xfrm>
          <a:prstGeom prst="rect">
            <a:avLst/>
          </a:prstGeom>
        </p:spPr>
        <p:txBody>
          <a:bodyPr vert="horz" lIns="0" tIns="0" rIns="0" bIns="0" rtlCol="0" anchor="ctr">
            <a:noAutofit/>
          </a:bodyPr>
          <a:lstStyle/>
          <a:p>
            <a:r>
              <a:rPr lang="en-US"/>
              <a:t>CLICK TO EDIT MASTER SLIDE</a:t>
            </a:r>
            <a:endParaRPr lang="en-ZA"/>
          </a:p>
        </p:txBody>
      </p:sp>
      <p:sp>
        <p:nvSpPr>
          <p:cNvPr id="3" name="Text Placeholder 2"/>
          <p:cNvSpPr>
            <a:spLocks noGrp="1"/>
          </p:cNvSpPr>
          <p:nvPr>
            <p:ph type="body" idx="1"/>
          </p:nvPr>
        </p:nvSpPr>
        <p:spPr>
          <a:xfrm>
            <a:off x="742528" y="1575357"/>
            <a:ext cx="14443921" cy="6954537"/>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p:nvPr userDrawn="1"/>
        </p:nvSpPr>
        <p:spPr>
          <a:xfrm>
            <a:off x="579811" y="8257785"/>
            <a:ext cx="680305" cy="281239"/>
          </a:xfrm>
          <a:prstGeom prst="rect">
            <a:avLst/>
          </a:prstGeom>
        </p:spPr>
        <p:txBody>
          <a:bodyPr vert="horz" lIns="0" tIns="0" rIns="0" bIns="60115" rtlCol="0" anchor="b"/>
          <a:lstStyle/>
          <a:p>
            <a:pPr algn="r" fontAlgn="auto">
              <a:spcBef>
                <a:spcPts val="0"/>
              </a:spcBef>
              <a:spcAft>
                <a:spcPts val="0"/>
              </a:spcAft>
            </a:pPr>
            <a:fld id="{6ED65CF5-D76E-45E1-818D-9A8AC32524F3}" type="slidenum">
              <a:rPr lang="en-ZA" sz="1176" b="1" smtClean="0">
                <a:solidFill>
                  <a:schemeClr val="tx1">
                    <a:lumMod val="50000"/>
                    <a:lumOff val="50000"/>
                  </a:schemeClr>
                </a:solidFill>
                <a:latin typeface="Tahoma"/>
              </a:rPr>
              <a:pPr algn="r" fontAlgn="auto">
                <a:spcBef>
                  <a:spcPts val="0"/>
                </a:spcBef>
                <a:spcAft>
                  <a:spcPts val="0"/>
                </a:spcAft>
              </a:pPr>
              <a:t>‹#›</a:t>
            </a:fld>
            <a:endParaRPr lang="en-ZA" sz="1002" b="1">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742527" y="1471808"/>
            <a:ext cx="14443921" cy="59996"/>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832" b="0" i="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811149" y="8053078"/>
            <a:ext cx="217632" cy="387065"/>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832" b="0" i="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3779455" y="21239"/>
            <a:ext cx="1499926" cy="1510565"/>
          </a:xfrm>
          <a:prstGeom prst="rect">
            <a:avLst/>
          </a:prstGeom>
        </p:spPr>
      </p:pic>
    </p:spTree>
    <p:extLst>
      <p:ext uri="{BB962C8B-B14F-4D97-AF65-F5344CB8AC3E}">
        <p14:creationId xmlns:p14="http://schemas.microsoft.com/office/powerpoint/2010/main" val="38931221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l" defTabSz="1017990" rtl="0" eaLnBrk="1" latinLnBrk="0" hangingPunct="1">
        <a:spcBef>
          <a:spcPct val="0"/>
        </a:spcBef>
        <a:buNone/>
        <a:defRPr sz="3658" b="1" kern="1200" cap="none" spc="0" baseline="0">
          <a:solidFill>
            <a:schemeClr val="tx1">
              <a:lumMod val="50000"/>
              <a:lumOff val="50000"/>
            </a:schemeClr>
          </a:solidFill>
          <a:latin typeface="+mj-lt"/>
          <a:ea typeface="+mj-ea"/>
          <a:cs typeface="+mj-cs"/>
        </a:defRPr>
      </a:lvl1pPr>
    </p:titleStyle>
    <p:bodyStyle>
      <a:lvl1pPr marL="0" indent="0" algn="l" defTabSz="1017990" rtl="0" eaLnBrk="1" latinLnBrk="0" hangingPunct="1">
        <a:lnSpc>
          <a:spcPct val="110000"/>
        </a:lnSpc>
        <a:spcBef>
          <a:spcPts val="1337"/>
        </a:spcBef>
        <a:spcAft>
          <a:spcPts val="446"/>
        </a:spcAft>
        <a:buFont typeface="Arial" pitchFamily="34" charset="0"/>
        <a:buNone/>
        <a:defRPr sz="2613" kern="1200">
          <a:solidFill>
            <a:schemeClr val="accent5"/>
          </a:solidFill>
          <a:latin typeface="+mn-lt"/>
          <a:ea typeface="+mn-ea"/>
          <a:cs typeface="+mn-cs"/>
        </a:defRPr>
      </a:lvl1pPr>
      <a:lvl2pPr marL="298682" indent="-185571" algn="l" defTabSz="1017990" rtl="0" eaLnBrk="1" latinLnBrk="0" hangingPunct="1">
        <a:lnSpc>
          <a:spcPct val="110000"/>
        </a:lnSpc>
        <a:spcBef>
          <a:spcPts val="223"/>
        </a:spcBef>
        <a:spcAft>
          <a:spcPts val="223"/>
        </a:spcAft>
        <a:buFont typeface="Arial" pitchFamily="34" charset="0"/>
        <a:buChar char="•"/>
        <a:defRPr sz="2352" kern="1200">
          <a:solidFill>
            <a:schemeClr val="tx1">
              <a:lumMod val="50000"/>
              <a:lumOff val="50000"/>
            </a:schemeClr>
          </a:solidFill>
          <a:latin typeface="+mn-lt"/>
          <a:ea typeface="+mn-ea"/>
          <a:cs typeface="+mn-cs"/>
        </a:defRPr>
      </a:lvl2pPr>
      <a:lvl3pPr marL="694565" indent="-210315" algn="l" defTabSz="1017990" rtl="0" eaLnBrk="1" latinLnBrk="0" hangingPunct="1">
        <a:lnSpc>
          <a:spcPct val="110000"/>
        </a:lnSpc>
        <a:spcBef>
          <a:spcPts val="111"/>
        </a:spcBef>
        <a:spcAft>
          <a:spcPts val="223"/>
        </a:spcAft>
        <a:buFont typeface="Arial" pitchFamily="34" charset="0"/>
        <a:buChar char="›"/>
        <a:defRPr sz="2090" kern="1200">
          <a:solidFill>
            <a:schemeClr val="tx1">
              <a:lumMod val="50000"/>
              <a:lumOff val="50000"/>
            </a:schemeClr>
          </a:solidFill>
          <a:latin typeface="+mn-lt"/>
          <a:ea typeface="+mn-ea"/>
          <a:cs typeface="+mn-cs"/>
        </a:defRPr>
      </a:lvl3pPr>
      <a:lvl4pPr marL="998549" indent="-203246" algn="l" defTabSz="1017990" rtl="0" eaLnBrk="1" latinLnBrk="0" hangingPunct="1">
        <a:lnSpc>
          <a:spcPct val="110000"/>
        </a:lnSpc>
        <a:spcBef>
          <a:spcPts val="111"/>
        </a:spcBef>
        <a:spcAft>
          <a:spcPts val="223"/>
        </a:spcAft>
        <a:buFont typeface="Arial" pitchFamily="34" charset="0"/>
        <a:buChar char="–"/>
        <a:defRPr sz="1829" kern="1200">
          <a:solidFill>
            <a:schemeClr val="tx1">
              <a:lumMod val="50000"/>
              <a:lumOff val="50000"/>
            </a:schemeClr>
          </a:solidFill>
          <a:latin typeface="+mn-lt"/>
          <a:ea typeface="+mn-ea"/>
          <a:cs typeface="+mn-cs"/>
        </a:defRPr>
      </a:lvl4pPr>
      <a:lvl5pPr marL="1408572" indent="-205012" algn="l" defTabSz="1017990" rtl="0" eaLnBrk="1" latinLnBrk="0" hangingPunct="1">
        <a:lnSpc>
          <a:spcPct val="110000"/>
        </a:lnSpc>
        <a:spcBef>
          <a:spcPts val="111"/>
        </a:spcBef>
        <a:spcAft>
          <a:spcPts val="223"/>
        </a:spcAft>
        <a:buFont typeface="Arial" pitchFamily="34" charset="0"/>
        <a:buChar char="»"/>
        <a:defRPr sz="1829" kern="1200">
          <a:solidFill>
            <a:schemeClr val="tx1">
              <a:lumMod val="50000"/>
              <a:lumOff val="50000"/>
            </a:schemeClr>
          </a:solidFill>
          <a:latin typeface="+mn-lt"/>
          <a:ea typeface="+mn-ea"/>
          <a:cs typeface="+mn-cs"/>
        </a:defRPr>
      </a:lvl5pPr>
      <a:lvl6pPr marL="2799470" indent="-254497" algn="l" defTabSz="1017990" rtl="0" eaLnBrk="1" latinLnBrk="0" hangingPunct="1">
        <a:spcBef>
          <a:spcPct val="20000"/>
        </a:spcBef>
        <a:buFont typeface="Arial" pitchFamily="34" charset="0"/>
        <a:buChar char="•"/>
        <a:defRPr sz="2226" kern="1200">
          <a:solidFill>
            <a:schemeClr val="tx1"/>
          </a:solidFill>
          <a:latin typeface="+mn-lt"/>
          <a:ea typeface="+mn-ea"/>
          <a:cs typeface="+mn-cs"/>
        </a:defRPr>
      </a:lvl6pPr>
      <a:lvl7pPr marL="3308466" indent="-254497" algn="l" defTabSz="1017990" rtl="0" eaLnBrk="1" latinLnBrk="0" hangingPunct="1">
        <a:spcBef>
          <a:spcPct val="20000"/>
        </a:spcBef>
        <a:buFont typeface="Arial" pitchFamily="34" charset="0"/>
        <a:buChar char="•"/>
        <a:defRPr sz="2226" kern="1200">
          <a:solidFill>
            <a:schemeClr val="tx1"/>
          </a:solidFill>
          <a:latin typeface="+mn-lt"/>
          <a:ea typeface="+mn-ea"/>
          <a:cs typeface="+mn-cs"/>
        </a:defRPr>
      </a:lvl7pPr>
      <a:lvl8pPr marL="3817460" indent="-254497" algn="l" defTabSz="1017990" rtl="0" eaLnBrk="1" latinLnBrk="0" hangingPunct="1">
        <a:spcBef>
          <a:spcPct val="20000"/>
        </a:spcBef>
        <a:buFont typeface="Arial" pitchFamily="34" charset="0"/>
        <a:buChar char="•"/>
        <a:defRPr sz="2226" kern="1200">
          <a:solidFill>
            <a:schemeClr val="tx1"/>
          </a:solidFill>
          <a:latin typeface="+mn-lt"/>
          <a:ea typeface="+mn-ea"/>
          <a:cs typeface="+mn-cs"/>
        </a:defRPr>
      </a:lvl8pPr>
      <a:lvl9pPr marL="4326454" indent="-254497" algn="l" defTabSz="1017990" rtl="0" eaLnBrk="1" latinLnBrk="0" hangingPunct="1">
        <a:spcBef>
          <a:spcPct val="20000"/>
        </a:spcBef>
        <a:buFont typeface="Arial" pitchFamily="34" charset="0"/>
        <a:buChar char="•"/>
        <a:defRPr sz="2226" kern="1200">
          <a:solidFill>
            <a:schemeClr val="tx1"/>
          </a:solidFill>
          <a:latin typeface="+mn-lt"/>
          <a:ea typeface="+mn-ea"/>
          <a:cs typeface="+mn-cs"/>
        </a:defRPr>
      </a:lvl9pPr>
    </p:bodyStyle>
    <p:otherStyle>
      <a:defPPr>
        <a:defRPr lang="en-US"/>
      </a:defPPr>
      <a:lvl1pPr marL="0" algn="l" defTabSz="1017990" rtl="0" eaLnBrk="1" latinLnBrk="0" hangingPunct="1">
        <a:defRPr sz="2004" kern="1200">
          <a:solidFill>
            <a:schemeClr val="tx1"/>
          </a:solidFill>
          <a:latin typeface="+mn-lt"/>
          <a:ea typeface="+mn-ea"/>
          <a:cs typeface="+mn-cs"/>
        </a:defRPr>
      </a:lvl1pPr>
      <a:lvl2pPr marL="508994" algn="l" defTabSz="1017990" rtl="0" eaLnBrk="1" latinLnBrk="0" hangingPunct="1">
        <a:defRPr sz="2004" kern="1200">
          <a:solidFill>
            <a:schemeClr val="tx1"/>
          </a:solidFill>
          <a:latin typeface="+mn-lt"/>
          <a:ea typeface="+mn-ea"/>
          <a:cs typeface="+mn-cs"/>
        </a:defRPr>
      </a:lvl2pPr>
      <a:lvl3pPr marL="1017990" algn="l" defTabSz="1017990" rtl="0" eaLnBrk="1" latinLnBrk="0" hangingPunct="1">
        <a:defRPr sz="2004" kern="1200">
          <a:solidFill>
            <a:schemeClr val="tx1"/>
          </a:solidFill>
          <a:latin typeface="+mn-lt"/>
          <a:ea typeface="+mn-ea"/>
          <a:cs typeface="+mn-cs"/>
        </a:defRPr>
      </a:lvl3pPr>
      <a:lvl4pPr marL="1526984" algn="l" defTabSz="1017990" rtl="0" eaLnBrk="1" latinLnBrk="0" hangingPunct="1">
        <a:defRPr sz="2004" kern="1200">
          <a:solidFill>
            <a:schemeClr val="tx1"/>
          </a:solidFill>
          <a:latin typeface="+mn-lt"/>
          <a:ea typeface="+mn-ea"/>
          <a:cs typeface="+mn-cs"/>
        </a:defRPr>
      </a:lvl4pPr>
      <a:lvl5pPr marL="2035978" algn="l" defTabSz="1017990" rtl="0" eaLnBrk="1" latinLnBrk="0" hangingPunct="1">
        <a:defRPr sz="2004" kern="1200">
          <a:solidFill>
            <a:schemeClr val="tx1"/>
          </a:solidFill>
          <a:latin typeface="+mn-lt"/>
          <a:ea typeface="+mn-ea"/>
          <a:cs typeface="+mn-cs"/>
        </a:defRPr>
      </a:lvl5pPr>
      <a:lvl6pPr marL="2544973" algn="l" defTabSz="1017990" rtl="0" eaLnBrk="1" latinLnBrk="0" hangingPunct="1">
        <a:defRPr sz="2004" kern="1200">
          <a:solidFill>
            <a:schemeClr val="tx1"/>
          </a:solidFill>
          <a:latin typeface="+mn-lt"/>
          <a:ea typeface="+mn-ea"/>
          <a:cs typeface="+mn-cs"/>
        </a:defRPr>
      </a:lvl6pPr>
      <a:lvl7pPr marL="3053967" algn="l" defTabSz="1017990" rtl="0" eaLnBrk="1" latinLnBrk="0" hangingPunct="1">
        <a:defRPr sz="2004" kern="1200">
          <a:solidFill>
            <a:schemeClr val="tx1"/>
          </a:solidFill>
          <a:latin typeface="+mn-lt"/>
          <a:ea typeface="+mn-ea"/>
          <a:cs typeface="+mn-cs"/>
        </a:defRPr>
      </a:lvl7pPr>
      <a:lvl8pPr marL="3562961" algn="l" defTabSz="1017990" rtl="0" eaLnBrk="1" latinLnBrk="0" hangingPunct="1">
        <a:defRPr sz="2004" kern="1200">
          <a:solidFill>
            <a:schemeClr val="tx1"/>
          </a:solidFill>
          <a:latin typeface="+mn-lt"/>
          <a:ea typeface="+mn-ea"/>
          <a:cs typeface="+mn-cs"/>
        </a:defRPr>
      </a:lvl8pPr>
      <a:lvl9pPr marL="4071957" algn="l" defTabSz="1017990" rtl="0" eaLnBrk="1" latinLnBrk="0" hangingPunct="1">
        <a:defRPr sz="200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7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4584" y="2244567"/>
            <a:ext cx="14463603" cy="1447842"/>
          </a:xfrm>
        </p:spPr>
        <p:txBody>
          <a:bodyPr vert="horz" lIns="47034" tIns="23517" rIns="0" bIns="23517" rtlCol="0" anchor="t">
            <a:noAutofit/>
          </a:bodyPr>
          <a:lstStyle/>
          <a:p>
            <a:r>
              <a:rPr lang="en-US" dirty="0"/>
              <a:t>DESCRIPTION: FOR THE SUPPLY AND DELIVERY OF ELECTRICAL MAINTENANCE TOOLS AND EQUIPMENT FOR RAIL NETWORK DEPOTS FOR A PERIOD OF THREE (3) YEARS, ON AN AS-AND WHEN REQUIRED BASIS </a:t>
            </a:r>
            <a:endParaRPr lang="en-US" sz="4311" dirty="0">
              <a:solidFill>
                <a:srgbClr val="FFC000"/>
              </a:solidFill>
            </a:endParaRPr>
          </a:p>
          <a:p>
            <a:endParaRPr lang="en-ZA" sz="4400" dirty="0"/>
          </a:p>
          <a:p>
            <a:endParaRPr lang="en-ZA" b="0" dirty="0"/>
          </a:p>
          <a:p>
            <a:r>
              <a:rPr lang="en-ZA" b="0" dirty="0"/>
              <a:t> HOAC-VAR-56962 </a:t>
            </a:r>
            <a:endParaRPr lang="en-US" sz="4311" dirty="0">
              <a:solidFill>
                <a:srgbClr val="FFC000"/>
              </a:solidFill>
            </a:endParaRPr>
          </a:p>
          <a:p>
            <a:r>
              <a:rPr lang="en-US" sz="4311" dirty="0">
                <a:solidFill>
                  <a:srgbClr val="FFC000"/>
                </a:solidFill>
              </a:rPr>
              <a:t> </a:t>
            </a:r>
            <a:endParaRPr lang="en-ZA" dirty="0">
              <a:solidFill>
                <a:srgbClr val="FFC000"/>
              </a:solidFill>
            </a:endParaRPr>
          </a:p>
        </p:txBody>
      </p:sp>
      <p:sp>
        <p:nvSpPr>
          <p:cNvPr id="3" name="Text Placeholder 2"/>
          <p:cNvSpPr>
            <a:spLocks noGrp="1"/>
          </p:cNvSpPr>
          <p:nvPr>
            <p:ph type="body" sz="quarter" idx="12"/>
          </p:nvPr>
        </p:nvSpPr>
        <p:spPr>
          <a:xfrm>
            <a:off x="1065272" y="7745875"/>
            <a:ext cx="8163094" cy="1142093"/>
          </a:xfrm>
        </p:spPr>
        <p:txBody>
          <a:bodyPr/>
          <a:lstStyle/>
          <a:p>
            <a:endParaRPr lang="en-US" dirty="0"/>
          </a:p>
          <a:p>
            <a:r>
              <a:rPr lang="en-US" sz="3200" dirty="0">
                <a:solidFill>
                  <a:schemeClr val="accent1"/>
                </a:solidFill>
                <a:cs typeface="Apex Serif Book"/>
              </a:rPr>
              <a:t>10 April 2026</a:t>
            </a:r>
          </a:p>
          <a:p>
            <a:endParaRPr lang="en-ZA" dirty="0"/>
          </a:p>
        </p:txBody>
      </p:sp>
    </p:spTree>
    <p:extLst>
      <p:ext uri="{BB962C8B-B14F-4D97-AF65-F5344CB8AC3E}">
        <p14:creationId xmlns:p14="http://schemas.microsoft.com/office/powerpoint/2010/main" val="126020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CC9778-08D1-6215-6900-31208EE5FE98}"/>
              </a:ext>
            </a:extLst>
          </p:cNvPr>
          <p:cNvGraphicFramePr>
            <a:graphicFrameLocks noGrp="1"/>
          </p:cNvGraphicFramePr>
          <p:nvPr>
            <p:extLst>
              <p:ext uri="{D42A27DB-BD31-4B8C-83A1-F6EECF244321}">
                <p14:modId xmlns:p14="http://schemas.microsoft.com/office/powerpoint/2010/main" val="3961872737"/>
              </p:ext>
            </p:extLst>
          </p:nvPr>
        </p:nvGraphicFramePr>
        <p:xfrm>
          <a:off x="325103" y="2280829"/>
          <a:ext cx="15278767" cy="3754211"/>
        </p:xfrm>
        <a:graphic>
          <a:graphicData uri="http://schemas.openxmlformats.org/drawingml/2006/table">
            <a:tbl>
              <a:tblPr>
                <a:tableStyleId>{5C22544A-7EE6-4342-B048-85BDC9FD1C3A}</a:tableStyleId>
              </a:tblPr>
              <a:tblGrid>
                <a:gridCol w="1136364">
                  <a:extLst>
                    <a:ext uri="{9D8B030D-6E8A-4147-A177-3AD203B41FA5}">
                      <a16:colId xmlns:a16="http://schemas.microsoft.com/office/drawing/2014/main" val="220160938"/>
                    </a:ext>
                  </a:extLst>
                </a:gridCol>
                <a:gridCol w="1615767">
                  <a:extLst>
                    <a:ext uri="{9D8B030D-6E8A-4147-A177-3AD203B41FA5}">
                      <a16:colId xmlns:a16="http://schemas.microsoft.com/office/drawing/2014/main" val="3512170414"/>
                    </a:ext>
                  </a:extLst>
                </a:gridCol>
                <a:gridCol w="1988637">
                  <a:extLst>
                    <a:ext uri="{9D8B030D-6E8A-4147-A177-3AD203B41FA5}">
                      <a16:colId xmlns:a16="http://schemas.microsoft.com/office/drawing/2014/main" val="3263739149"/>
                    </a:ext>
                  </a:extLst>
                </a:gridCol>
                <a:gridCol w="1287287">
                  <a:extLst>
                    <a:ext uri="{9D8B030D-6E8A-4147-A177-3AD203B41FA5}">
                      <a16:colId xmlns:a16="http://schemas.microsoft.com/office/drawing/2014/main" val="1273756021"/>
                    </a:ext>
                  </a:extLst>
                </a:gridCol>
                <a:gridCol w="852273">
                  <a:extLst>
                    <a:ext uri="{9D8B030D-6E8A-4147-A177-3AD203B41FA5}">
                      <a16:colId xmlns:a16="http://schemas.microsoft.com/office/drawing/2014/main" val="3979968106"/>
                    </a:ext>
                  </a:extLst>
                </a:gridCol>
                <a:gridCol w="932173">
                  <a:extLst>
                    <a:ext uri="{9D8B030D-6E8A-4147-A177-3AD203B41FA5}">
                      <a16:colId xmlns:a16="http://schemas.microsoft.com/office/drawing/2014/main" val="3096468629"/>
                    </a:ext>
                  </a:extLst>
                </a:gridCol>
                <a:gridCol w="1473722">
                  <a:extLst>
                    <a:ext uri="{9D8B030D-6E8A-4147-A177-3AD203B41FA5}">
                      <a16:colId xmlns:a16="http://schemas.microsoft.com/office/drawing/2014/main" val="445114829"/>
                    </a:ext>
                  </a:extLst>
                </a:gridCol>
                <a:gridCol w="1473722">
                  <a:extLst>
                    <a:ext uri="{9D8B030D-6E8A-4147-A177-3AD203B41FA5}">
                      <a16:colId xmlns:a16="http://schemas.microsoft.com/office/drawing/2014/main" val="2128918547"/>
                    </a:ext>
                  </a:extLst>
                </a:gridCol>
                <a:gridCol w="1473722">
                  <a:extLst>
                    <a:ext uri="{9D8B030D-6E8A-4147-A177-3AD203B41FA5}">
                      <a16:colId xmlns:a16="http://schemas.microsoft.com/office/drawing/2014/main" val="3618699845"/>
                    </a:ext>
                  </a:extLst>
                </a:gridCol>
                <a:gridCol w="1473722">
                  <a:extLst>
                    <a:ext uri="{9D8B030D-6E8A-4147-A177-3AD203B41FA5}">
                      <a16:colId xmlns:a16="http://schemas.microsoft.com/office/drawing/2014/main" val="4096010845"/>
                    </a:ext>
                  </a:extLst>
                </a:gridCol>
                <a:gridCol w="1571378">
                  <a:extLst>
                    <a:ext uri="{9D8B030D-6E8A-4147-A177-3AD203B41FA5}">
                      <a16:colId xmlns:a16="http://schemas.microsoft.com/office/drawing/2014/main" val="3015860602"/>
                    </a:ext>
                  </a:extLst>
                </a:gridCol>
              </a:tblGrid>
              <a:tr h="3754211">
                <a:tc>
                  <a:txBody>
                    <a:bodyPr/>
                    <a:lstStyle/>
                    <a:p>
                      <a:pPr algn="l" fontAlgn="ctr">
                        <a:buNone/>
                      </a:pPr>
                      <a:r>
                        <a:rPr lang="en-US" sz="1100" u="none" strike="noStrike" dirty="0">
                          <a:effectLst/>
                        </a:rPr>
                        <a:t>Previous</a:t>
                      </a:r>
                      <a:br>
                        <a:rPr lang="en-US" sz="1100" u="none" strike="noStrike" dirty="0">
                          <a:effectLst/>
                        </a:rPr>
                      </a:br>
                      <a:r>
                        <a:rPr lang="en-US" sz="1100" u="none" strike="noStrike" dirty="0">
                          <a:effectLst/>
                        </a:rPr>
                        <a:t>experience in successful completion of</a:t>
                      </a:r>
                      <a:br>
                        <a:rPr lang="en-US" sz="1100" u="none" strike="noStrike" dirty="0">
                          <a:effectLst/>
                        </a:rPr>
                      </a:br>
                      <a:r>
                        <a:rPr lang="en-US" sz="1100" u="none" strike="noStrike" dirty="0">
                          <a:effectLst/>
                        </a:rPr>
                        <a:t>similar scope projects.</a:t>
                      </a:r>
                      <a:br>
                        <a:rPr lang="en-US" sz="1100" u="none" strike="noStrike" dirty="0">
                          <a:effectLst/>
                        </a:rPr>
                      </a:br>
                      <a:br>
                        <a:rPr lang="en-US" sz="1100" u="none" strike="noStrike" dirty="0">
                          <a:effectLst/>
                        </a:rPr>
                      </a:br>
                      <a:r>
                        <a:rPr lang="en-US" sz="1100" u="none" strike="noStrike" dirty="0">
                          <a:effectLst/>
                        </a:rPr>
                        <a:t>(10 %).</a:t>
                      </a:r>
                      <a:endParaRPr lang="en-US" sz="110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100" u="none" strike="noStrike" dirty="0">
                          <a:effectLst/>
                        </a:rPr>
                        <a:t>Proof of successful completion of project with similar scope of delivery. This in the form of reference letter from the client confirming that the project was completed with the timeframe and budget.</a:t>
                      </a:r>
                      <a:endParaRPr lang="en-US" sz="110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050" u="none" strike="noStrike" dirty="0">
                          <a:effectLst/>
                        </a:rPr>
                        <a:t>Bidders to submit proof of previous experience. The proof shall contain:</a:t>
                      </a:r>
                      <a:br>
                        <a:rPr lang="en-US" sz="1050" u="none" strike="noStrike" dirty="0">
                          <a:effectLst/>
                        </a:rPr>
                      </a:br>
                      <a:br>
                        <a:rPr lang="en-US" sz="1050" u="none" strike="noStrike" dirty="0">
                          <a:effectLst/>
                        </a:rPr>
                      </a:br>
                      <a:r>
                        <a:rPr lang="en-US" sz="1050" u="none" strike="noStrike" dirty="0">
                          <a:effectLst/>
                        </a:rPr>
                        <a:t>1. Reference letter in the client company letterhead and signed.</a:t>
                      </a:r>
                      <a:br>
                        <a:rPr lang="en-US" sz="1050" u="none" strike="noStrike" dirty="0">
                          <a:effectLst/>
                        </a:rPr>
                      </a:br>
                      <a:r>
                        <a:rPr lang="en-US" sz="1050" u="none" strike="noStrike" dirty="0">
                          <a:effectLst/>
                        </a:rPr>
                        <a:t>2. Reference letter with the name and contact person details.</a:t>
                      </a:r>
                      <a:br>
                        <a:rPr lang="en-US" sz="1050" u="none" strike="noStrike" dirty="0">
                          <a:effectLst/>
                        </a:rPr>
                      </a:br>
                      <a:r>
                        <a:rPr lang="en-US" sz="1050" u="none" strike="noStrike" dirty="0">
                          <a:effectLst/>
                        </a:rPr>
                        <a:t>3. Refence letter that clearly  stipulate or provide description of the project scope. </a:t>
                      </a:r>
                      <a:br>
                        <a:rPr lang="en-US" sz="1050" u="none" strike="noStrike" dirty="0">
                          <a:effectLst/>
                        </a:rPr>
                      </a:br>
                      <a:r>
                        <a:rPr lang="en-US" sz="1050" u="none" strike="noStrike" dirty="0">
                          <a:effectLst/>
                        </a:rPr>
                        <a:t>4. Reference letter shall confirm the address of the client.</a:t>
                      </a:r>
                      <a:br>
                        <a:rPr lang="en-US" sz="1050" u="none" strike="noStrike" dirty="0">
                          <a:effectLst/>
                        </a:rPr>
                      </a:br>
                      <a:r>
                        <a:rPr lang="en-US" sz="1050" u="none" strike="noStrike" dirty="0">
                          <a:effectLst/>
                        </a:rPr>
                        <a:t>5. Reference letter shall state the budget/cost of project completion.</a:t>
                      </a:r>
                      <a:br>
                        <a:rPr lang="en-US" sz="1050" u="none" strike="noStrike" dirty="0">
                          <a:effectLst/>
                        </a:rPr>
                      </a:br>
                      <a:r>
                        <a:rPr lang="en-US" sz="1050" u="none" strike="noStrike" dirty="0">
                          <a:effectLst/>
                        </a:rPr>
                        <a:t>6. Every reference must be supported by Purchase Order.</a:t>
                      </a:r>
                      <a:br>
                        <a:rPr lang="en-US" sz="1050" u="none" strike="noStrike" dirty="0">
                          <a:effectLst/>
                        </a:rPr>
                      </a:br>
                      <a:endParaRPr lang="en-US" sz="105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000" u="none" strike="noStrike" dirty="0">
                          <a:effectLst/>
                        </a:rPr>
                        <a:t>Submit Reference Letters and/or Purchase Orders</a:t>
                      </a:r>
                      <a:br>
                        <a:rPr lang="en-US" sz="1000" u="none" strike="noStrike" dirty="0">
                          <a:effectLst/>
                        </a:rPr>
                      </a:br>
                      <a:endParaRPr lang="en-US" sz="10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10%</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US" sz="1000" u="sng" strike="noStrike" dirty="0">
                          <a:effectLst/>
                        </a:rPr>
                        <a:t>Number of Reference letters and  Purchase Orders. </a:t>
                      </a:r>
                      <a:br>
                        <a:rPr lang="en-US" sz="1000" u="sng" strike="noStrike" dirty="0">
                          <a:effectLst/>
                        </a:rPr>
                      </a:br>
                      <a:br>
                        <a:rPr lang="en-US" sz="1000" u="sng" strike="noStrike" dirty="0">
                          <a:effectLst/>
                        </a:rPr>
                      </a:br>
                      <a:endParaRPr lang="en-US" sz="1000" b="0" i="0" u="sng" strike="noStrike" dirty="0">
                        <a:solidFill>
                          <a:srgbClr val="000000"/>
                        </a:solidFill>
                        <a:effectLst/>
                        <a:latin typeface="Tahoma" panose="020B0604030504040204" pitchFamily="34" charset="0"/>
                      </a:endParaRPr>
                    </a:p>
                  </a:txBody>
                  <a:tcPr marL="5310" marR="5310" marT="5310" marB="0" anchor="ctr"/>
                </a:tc>
                <a:tc>
                  <a:txBody>
                    <a:bodyPr/>
                    <a:lstStyle/>
                    <a:p>
                      <a:pPr algn="l" fontAlgn="t">
                        <a:buNone/>
                      </a:pPr>
                      <a:r>
                        <a:rPr lang="en-US" sz="1050" u="none" strike="noStrike" dirty="0">
                          <a:effectLst/>
                        </a:rPr>
                        <a:t>Score 0 %:</a:t>
                      </a:r>
                      <a:br>
                        <a:rPr lang="en-US" sz="1050" u="none" strike="noStrike" dirty="0">
                          <a:effectLst/>
                        </a:rPr>
                      </a:br>
                      <a:br>
                        <a:rPr lang="en-US" sz="1050" u="none" strike="noStrike" dirty="0">
                          <a:effectLst/>
                        </a:rPr>
                      </a:br>
                      <a:r>
                        <a:rPr lang="en-US" sz="1050" u="none" strike="noStrike" dirty="0">
                          <a:effectLst/>
                        </a:rPr>
                        <a:t> - No reference letters submitted.</a:t>
                      </a:r>
                      <a:br>
                        <a:rPr lang="en-US" sz="1050" u="none" strike="noStrike" dirty="0">
                          <a:effectLst/>
                        </a:rPr>
                      </a:br>
                      <a:br>
                        <a:rPr lang="en-US" sz="1050" u="none" strike="noStrike" dirty="0">
                          <a:effectLst/>
                        </a:rPr>
                      </a:br>
                      <a:r>
                        <a:rPr lang="en-US" sz="1050" u="none" strike="noStrike" dirty="0">
                          <a:effectLst/>
                        </a:rPr>
                        <a:t>- Irrelevant reference letters submitted.</a:t>
                      </a:r>
                      <a:br>
                        <a:rPr lang="en-US" sz="1050" u="none" strike="noStrike" dirty="0">
                          <a:effectLst/>
                        </a:rPr>
                      </a:br>
                      <a:br>
                        <a:rPr lang="en-US" sz="1050" u="none" strike="noStrike" dirty="0">
                          <a:effectLst/>
                        </a:rPr>
                      </a:br>
                      <a:r>
                        <a:rPr lang="en-US" sz="1050" u="none" strike="noStrike" dirty="0">
                          <a:effectLst/>
                        </a:rPr>
                        <a:t>- Letter not signed or project scope not stipulated or budget not stated or in the client letterhead.</a:t>
                      </a:r>
                      <a:endParaRPr lang="en-US" sz="105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050" u="none" strike="noStrike" dirty="0">
                          <a:effectLst/>
                        </a:rPr>
                        <a:t>Score 2.5 %:</a:t>
                      </a:r>
                      <a:br>
                        <a:rPr lang="en-US" sz="1050" u="none" strike="noStrike" dirty="0">
                          <a:effectLst/>
                        </a:rPr>
                      </a:br>
                      <a:br>
                        <a:rPr lang="en-US" sz="1050" u="none" strike="noStrike" dirty="0">
                          <a:effectLst/>
                        </a:rPr>
                      </a:br>
                      <a:r>
                        <a:rPr lang="en-US" sz="1050" u="none" strike="noStrike" dirty="0">
                          <a:effectLst/>
                        </a:rPr>
                        <a:t> - One reference letters submitted 1.</a:t>
                      </a:r>
                      <a:br>
                        <a:rPr lang="en-US" sz="1050" u="none" strike="noStrike" dirty="0">
                          <a:effectLst/>
                        </a:rPr>
                      </a:br>
                      <a:br>
                        <a:rPr lang="en-US" sz="1050" u="none" strike="noStrike" dirty="0">
                          <a:effectLst/>
                        </a:rPr>
                      </a:br>
                      <a:r>
                        <a:rPr lang="en-US" sz="1050" u="none" strike="noStrike" dirty="0">
                          <a:effectLst/>
                        </a:rPr>
                        <a:t>- Relevant reference letters submitted.</a:t>
                      </a:r>
                      <a:br>
                        <a:rPr lang="en-US" sz="1050" u="none" strike="noStrike" dirty="0">
                          <a:effectLst/>
                        </a:rPr>
                      </a:br>
                      <a:br>
                        <a:rPr lang="en-US" sz="1050" u="none" strike="noStrike" dirty="0">
                          <a:effectLst/>
                        </a:rPr>
                      </a:br>
                      <a:r>
                        <a:rPr lang="en-US" sz="1050" u="none" strike="noStrike" dirty="0">
                          <a:effectLst/>
                        </a:rPr>
                        <a:t>- Letter signed, project scope stipulated, budget stated and in the client letterhead.</a:t>
                      </a:r>
                      <a:endParaRPr lang="en-US" sz="105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050" u="none" strike="noStrike" dirty="0">
                          <a:effectLst/>
                        </a:rPr>
                        <a:t>Score 5 %:</a:t>
                      </a:r>
                      <a:br>
                        <a:rPr lang="en-US" sz="1050" u="none" strike="noStrike" dirty="0">
                          <a:effectLst/>
                        </a:rPr>
                      </a:br>
                      <a:br>
                        <a:rPr lang="en-US" sz="1050" u="none" strike="noStrike" dirty="0">
                          <a:effectLst/>
                        </a:rPr>
                      </a:br>
                      <a:r>
                        <a:rPr lang="en-US" sz="1050" u="none" strike="noStrike" dirty="0">
                          <a:effectLst/>
                        </a:rPr>
                        <a:t> - Two reference letters submitted.</a:t>
                      </a:r>
                      <a:br>
                        <a:rPr lang="en-US" sz="1050" u="none" strike="noStrike" dirty="0">
                          <a:effectLst/>
                        </a:rPr>
                      </a:br>
                      <a:br>
                        <a:rPr lang="en-US" sz="1050" u="none" strike="noStrike" dirty="0">
                          <a:effectLst/>
                        </a:rPr>
                      </a:br>
                      <a:r>
                        <a:rPr lang="en-US" sz="1050" u="none" strike="noStrike" dirty="0">
                          <a:effectLst/>
                        </a:rPr>
                        <a:t>- Relevant reference letters submitted.</a:t>
                      </a:r>
                      <a:br>
                        <a:rPr lang="en-US" sz="1050" u="none" strike="noStrike" dirty="0">
                          <a:effectLst/>
                        </a:rPr>
                      </a:br>
                      <a:br>
                        <a:rPr lang="en-US" sz="1050" u="none" strike="noStrike" dirty="0">
                          <a:effectLst/>
                        </a:rPr>
                      </a:br>
                      <a:r>
                        <a:rPr lang="en-US" sz="1050" u="none" strike="noStrike" dirty="0">
                          <a:effectLst/>
                        </a:rPr>
                        <a:t>- Letter signed, project scope stipulated, budget stated and in the client letterhead.</a:t>
                      </a:r>
                      <a:endParaRPr lang="en-US" sz="105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050" u="none" strike="noStrike" dirty="0">
                          <a:effectLst/>
                        </a:rPr>
                        <a:t>Score 7.5 %:</a:t>
                      </a:r>
                      <a:br>
                        <a:rPr lang="en-US" sz="1050" u="none" strike="noStrike" dirty="0">
                          <a:effectLst/>
                        </a:rPr>
                      </a:br>
                      <a:br>
                        <a:rPr lang="en-US" sz="1050" u="none" strike="noStrike" dirty="0">
                          <a:effectLst/>
                        </a:rPr>
                      </a:br>
                      <a:r>
                        <a:rPr lang="en-US" sz="1050" u="none" strike="noStrike" dirty="0">
                          <a:effectLst/>
                        </a:rPr>
                        <a:t> -  Three reference letters submitted.</a:t>
                      </a:r>
                      <a:br>
                        <a:rPr lang="en-US" sz="1050" u="none" strike="noStrike" dirty="0">
                          <a:effectLst/>
                        </a:rPr>
                      </a:br>
                      <a:br>
                        <a:rPr lang="en-US" sz="1050" u="none" strike="noStrike" dirty="0">
                          <a:effectLst/>
                        </a:rPr>
                      </a:br>
                      <a:r>
                        <a:rPr lang="en-US" sz="1050" u="none" strike="noStrike" dirty="0">
                          <a:effectLst/>
                        </a:rPr>
                        <a:t>- Relevant reference letters submitted.</a:t>
                      </a:r>
                      <a:br>
                        <a:rPr lang="en-US" sz="1050" u="none" strike="noStrike" dirty="0">
                          <a:effectLst/>
                        </a:rPr>
                      </a:br>
                      <a:br>
                        <a:rPr lang="en-US" sz="1050" u="none" strike="noStrike" dirty="0">
                          <a:effectLst/>
                        </a:rPr>
                      </a:br>
                      <a:r>
                        <a:rPr lang="en-US" sz="1050" u="none" strike="noStrike" dirty="0">
                          <a:effectLst/>
                        </a:rPr>
                        <a:t>- Letter signed, project scope stipulated, budget stated and in the client letterhead.</a:t>
                      </a:r>
                      <a:endParaRPr lang="en-US" sz="105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050" u="none" strike="noStrike" dirty="0">
                          <a:effectLst/>
                        </a:rPr>
                        <a:t>Score 10 %:</a:t>
                      </a:r>
                      <a:br>
                        <a:rPr lang="en-US" sz="1050" u="none" strike="noStrike" dirty="0">
                          <a:effectLst/>
                        </a:rPr>
                      </a:br>
                      <a:br>
                        <a:rPr lang="en-US" sz="1050" u="none" strike="noStrike" dirty="0">
                          <a:effectLst/>
                        </a:rPr>
                      </a:br>
                      <a:r>
                        <a:rPr lang="en-US" sz="1050" u="none" strike="noStrike" dirty="0">
                          <a:effectLst/>
                        </a:rPr>
                        <a:t> - Four reference letters submitted.</a:t>
                      </a:r>
                      <a:br>
                        <a:rPr lang="en-US" sz="1050" u="none" strike="noStrike" dirty="0">
                          <a:effectLst/>
                        </a:rPr>
                      </a:br>
                      <a:br>
                        <a:rPr lang="en-US" sz="1050" u="none" strike="noStrike" dirty="0">
                          <a:effectLst/>
                        </a:rPr>
                      </a:br>
                      <a:r>
                        <a:rPr lang="en-US" sz="1050" u="none" strike="noStrike" dirty="0">
                          <a:effectLst/>
                        </a:rPr>
                        <a:t>- Relevant reference letters submitted.</a:t>
                      </a:r>
                      <a:br>
                        <a:rPr lang="en-US" sz="1050" u="none" strike="noStrike" dirty="0">
                          <a:effectLst/>
                        </a:rPr>
                      </a:br>
                      <a:br>
                        <a:rPr lang="en-US" sz="1050" u="none" strike="noStrike" dirty="0">
                          <a:effectLst/>
                        </a:rPr>
                      </a:br>
                      <a:r>
                        <a:rPr lang="en-US" sz="1050" u="none" strike="noStrike" dirty="0">
                          <a:effectLst/>
                        </a:rPr>
                        <a:t>- Letter signed, project scope stipulated, budget stated and in the client letterhead.</a:t>
                      </a:r>
                      <a:endParaRPr lang="en-US" sz="1050" b="0" i="0" u="none" strike="noStrike" dirty="0">
                        <a:solidFill>
                          <a:srgbClr val="000000"/>
                        </a:solidFill>
                        <a:effectLst/>
                        <a:latin typeface="Tahoma" panose="020B0604030504040204" pitchFamily="34" charset="0"/>
                      </a:endParaRPr>
                    </a:p>
                  </a:txBody>
                  <a:tcPr marL="5310" marR="5310" marT="5310" marB="0"/>
                </a:tc>
                <a:extLst>
                  <a:ext uri="{0D108BD9-81ED-4DB2-BD59-A6C34878D82A}">
                    <a16:rowId xmlns:a16="http://schemas.microsoft.com/office/drawing/2014/main" val="4269858199"/>
                  </a:ext>
                </a:extLst>
              </a:tr>
            </a:tbl>
          </a:graphicData>
        </a:graphic>
      </p:graphicFrame>
      <p:sp>
        <p:nvSpPr>
          <p:cNvPr id="3" name="Title 1">
            <a:extLst>
              <a:ext uri="{FF2B5EF4-FFF2-40B4-BE49-F238E27FC236}">
                <a16:creationId xmlns:a16="http://schemas.microsoft.com/office/drawing/2014/main" id="{43ED1206-BB6C-EBA1-E08E-8325AE1BAC3D}"/>
              </a:ext>
            </a:extLst>
          </p:cNvPr>
          <p:cNvSpPr>
            <a:spLocks noGrp="1"/>
          </p:cNvSpPr>
          <p:nvPr>
            <p:ph type="ctrTitle"/>
          </p:nvPr>
        </p:nvSpPr>
        <p:spPr>
          <a:xfrm>
            <a:off x="257175" y="266700"/>
            <a:ext cx="14443075" cy="914400"/>
          </a:xfrm>
        </p:spPr>
        <p:txBody>
          <a:bodyPr/>
          <a:lstStyle/>
          <a:p>
            <a:r>
              <a:rPr lang="en-ZA" sz="2400" b="1" dirty="0"/>
              <a:t>HOAC-VAR-56962 – Previous Experience</a:t>
            </a:r>
            <a:endParaRPr lang="en-ZA" sz="2400" dirty="0"/>
          </a:p>
        </p:txBody>
      </p:sp>
    </p:spTree>
    <p:extLst>
      <p:ext uri="{BB962C8B-B14F-4D97-AF65-F5344CB8AC3E}">
        <p14:creationId xmlns:p14="http://schemas.microsoft.com/office/powerpoint/2010/main" val="269418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393CC7C-0C5F-5595-4795-3601CEB75AF6}"/>
              </a:ext>
            </a:extLst>
          </p:cNvPr>
          <p:cNvGraphicFramePr>
            <a:graphicFrameLocks noGrp="1"/>
          </p:cNvGraphicFramePr>
          <p:nvPr>
            <p:extLst>
              <p:ext uri="{D42A27DB-BD31-4B8C-83A1-F6EECF244321}">
                <p14:modId xmlns:p14="http://schemas.microsoft.com/office/powerpoint/2010/main" val="3462487156"/>
              </p:ext>
            </p:extLst>
          </p:nvPr>
        </p:nvGraphicFramePr>
        <p:xfrm>
          <a:off x="271463" y="2147499"/>
          <a:ext cx="15230474" cy="2565630"/>
        </p:xfrm>
        <a:graphic>
          <a:graphicData uri="http://schemas.openxmlformats.org/drawingml/2006/table">
            <a:tbl>
              <a:tblPr>
                <a:tableStyleId>{5C22544A-7EE6-4342-B048-85BDC9FD1C3A}</a:tableStyleId>
              </a:tblPr>
              <a:tblGrid>
                <a:gridCol w="1132772">
                  <a:extLst>
                    <a:ext uri="{9D8B030D-6E8A-4147-A177-3AD203B41FA5}">
                      <a16:colId xmlns:a16="http://schemas.microsoft.com/office/drawing/2014/main" val="3226083251"/>
                    </a:ext>
                  </a:extLst>
                </a:gridCol>
                <a:gridCol w="1610660">
                  <a:extLst>
                    <a:ext uri="{9D8B030D-6E8A-4147-A177-3AD203B41FA5}">
                      <a16:colId xmlns:a16="http://schemas.microsoft.com/office/drawing/2014/main" val="1533969131"/>
                    </a:ext>
                  </a:extLst>
                </a:gridCol>
                <a:gridCol w="1982351">
                  <a:extLst>
                    <a:ext uri="{9D8B030D-6E8A-4147-A177-3AD203B41FA5}">
                      <a16:colId xmlns:a16="http://schemas.microsoft.com/office/drawing/2014/main" val="97456630"/>
                    </a:ext>
                  </a:extLst>
                </a:gridCol>
                <a:gridCol w="1283218">
                  <a:extLst>
                    <a:ext uri="{9D8B030D-6E8A-4147-A177-3AD203B41FA5}">
                      <a16:colId xmlns:a16="http://schemas.microsoft.com/office/drawing/2014/main" val="4271208005"/>
                    </a:ext>
                  </a:extLst>
                </a:gridCol>
                <a:gridCol w="849579">
                  <a:extLst>
                    <a:ext uri="{9D8B030D-6E8A-4147-A177-3AD203B41FA5}">
                      <a16:colId xmlns:a16="http://schemas.microsoft.com/office/drawing/2014/main" val="1086235751"/>
                    </a:ext>
                  </a:extLst>
                </a:gridCol>
                <a:gridCol w="929227">
                  <a:extLst>
                    <a:ext uri="{9D8B030D-6E8A-4147-A177-3AD203B41FA5}">
                      <a16:colId xmlns:a16="http://schemas.microsoft.com/office/drawing/2014/main" val="3997978181"/>
                    </a:ext>
                  </a:extLst>
                </a:gridCol>
                <a:gridCol w="1469064">
                  <a:extLst>
                    <a:ext uri="{9D8B030D-6E8A-4147-A177-3AD203B41FA5}">
                      <a16:colId xmlns:a16="http://schemas.microsoft.com/office/drawing/2014/main" val="1853425761"/>
                    </a:ext>
                  </a:extLst>
                </a:gridCol>
                <a:gridCol w="1469064">
                  <a:extLst>
                    <a:ext uri="{9D8B030D-6E8A-4147-A177-3AD203B41FA5}">
                      <a16:colId xmlns:a16="http://schemas.microsoft.com/office/drawing/2014/main" val="3118469751"/>
                    </a:ext>
                  </a:extLst>
                </a:gridCol>
                <a:gridCol w="1469064">
                  <a:extLst>
                    <a:ext uri="{9D8B030D-6E8A-4147-A177-3AD203B41FA5}">
                      <a16:colId xmlns:a16="http://schemas.microsoft.com/office/drawing/2014/main" val="2745253794"/>
                    </a:ext>
                  </a:extLst>
                </a:gridCol>
                <a:gridCol w="1469064">
                  <a:extLst>
                    <a:ext uri="{9D8B030D-6E8A-4147-A177-3AD203B41FA5}">
                      <a16:colId xmlns:a16="http://schemas.microsoft.com/office/drawing/2014/main" val="2363741375"/>
                    </a:ext>
                  </a:extLst>
                </a:gridCol>
                <a:gridCol w="1566411">
                  <a:extLst>
                    <a:ext uri="{9D8B030D-6E8A-4147-A177-3AD203B41FA5}">
                      <a16:colId xmlns:a16="http://schemas.microsoft.com/office/drawing/2014/main" val="3186958387"/>
                    </a:ext>
                  </a:extLst>
                </a:gridCol>
              </a:tblGrid>
              <a:tr h="2310765">
                <a:tc>
                  <a:txBody>
                    <a:bodyPr/>
                    <a:lstStyle/>
                    <a:p>
                      <a:pPr algn="l" fontAlgn="ctr">
                        <a:buNone/>
                      </a:pPr>
                      <a:r>
                        <a:rPr lang="en-ZA" sz="1200" u="none" strike="noStrike" dirty="0">
                          <a:effectLst/>
                        </a:rPr>
                        <a:t>Warranty Letter</a:t>
                      </a:r>
                      <a:br>
                        <a:rPr lang="en-ZA" sz="1200" u="none" strike="noStrike" dirty="0">
                          <a:effectLst/>
                        </a:rPr>
                      </a:br>
                      <a:br>
                        <a:rPr lang="en-ZA" sz="1200" u="none" strike="noStrike" dirty="0">
                          <a:effectLst/>
                        </a:rPr>
                      </a:br>
                      <a:r>
                        <a:rPr lang="en-ZA" sz="1200" u="none" strike="noStrike" dirty="0">
                          <a:effectLst/>
                        </a:rPr>
                        <a:t>(10 %)</a:t>
                      </a:r>
                      <a:endParaRPr lang="en-ZA" sz="120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200" u="none" strike="noStrike" dirty="0">
                          <a:effectLst/>
                        </a:rPr>
                        <a:t>Bidder to Commit to provide tools and equipment with minimum warranty or better.</a:t>
                      </a:r>
                      <a:endParaRPr lang="en-US"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br>
                        <a:rPr lang="en-US" sz="1200" u="none" strike="noStrike" dirty="0">
                          <a:effectLst/>
                        </a:rPr>
                      </a:br>
                      <a:r>
                        <a:rPr lang="en-US" sz="1200" u="none" strike="noStrike" dirty="0">
                          <a:effectLst/>
                        </a:rPr>
                        <a:t>Bidder shall Provide warranty certificate on their company letterhead, signed off by their company’s duly authorized person and dated, stating the terms of repair and/or replacement of all the tools in a category 1.</a:t>
                      </a:r>
                      <a:endParaRPr lang="en-US" sz="120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ZA" sz="1200" u="none" strike="noStrike">
                          <a:effectLst/>
                        </a:rPr>
                        <a:t>Submit Warranty Letter</a:t>
                      </a:r>
                      <a:endParaRPr lang="en-ZA" sz="1200" b="1" i="0" u="none" strike="noStrike">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10%</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br>
                        <a:rPr lang="en-ZA" sz="1200" u="sng" strike="noStrike" dirty="0">
                          <a:effectLst/>
                        </a:rPr>
                      </a:br>
                      <a:r>
                        <a:rPr lang="en-ZA" sz="1200" u="sng" strike="noStrike" dirty="0">
                          <a:effectLst/>
                        </a:rPr>
                        <a:t>Warranty Period</a:t>
                      </a:r>
                      <a:endParaRPr lang="en-ZA" sz="1200" b="0" i="0" u="sng" strike="noStrike" dirty="0">
                        <a:solidFill>
                          <a:srgbClr val="000000"/>
                        </a:solidFill>
                        <a:effectLst/>
                        <a:latin typeface="Tahoma" panose="020B0604030504040204" pitchFamily="34" charset="0"/>
                      </a:endParaRPr>
                    </a:p>
                  </a:txBody>
                  <a:tcPr marL="5310" marR="5310" marT="5310" marB="0" anchor="ctr"/>
                </a:tc>
                <a:tc>
                  <a:txBody>
                    <a:bodyPr/>
                    <a:lstStyle/>
                    <a:p>
                      <a:pPr algn="l" fontAlgn="t">
                        <a:buNone/>
                      </a:pPr>
                      <a:endParaRPr lang="en-US" sz="1200" u="none" strike="noStrike" dirty="0">
                        <a:effectLst/>
                      </a:endParaRPr>
                    </a:p>
                    <a:p>
                      <a:pPr algn="l" fontAlgn="t">
                        <a:buNone/>
                      </a:pPr>
                      <a:endParaRPr lang="en-US" sz="1200" u="none" strike="noStrike" dirty="0">
                        <a:effectLst/>
                      </a:endParaRPr>
                    </a:p>
                    <a:p>
                      <a:pPr algn="l" fontAlgn="t">
                        <a:buNone/>
                      </a:pPr>
                      <a:endParaRPr lang="en-US" sz="1200" u="none" strike="noStrike" dirty="0">
                        <a:effectLst/>
                      </a:endParaRPr>
                    </a:p>
                    <a:p>
                      <a:pPr algn="l" fontAlgn="t">
                        <a:buNone/>
                      </a:pPr>
                      <a:endParaRPr lang="en-US" sz="1200" u="none" strike="noStrike" dirty="0">
                        <a:effectLst/>
                      </a:endParaRPr>
                    </a:p>
                    <a:p>
                      <a:pPr algn="l" fontAlgn="t">
                        <a:buNone/>
                      </a:pPr>
                      <a:endParaRPr lang="en-US" sz="1200" u="none" strike="noStrike" dirty="0">
                        <a:effectLst/>
                      </a:endParaRPr>
                    </a:p>
                    <a:p>
                      <a:pPr algn="l" fontAlgn="t">
                        <a:buNone/>
                      </a:pPr>
                      <a:r>
                        <a:rPr lang="en-US" sz="1200" u="none" strike="noStrike" dirty="0">
                          <a:effectLst/>
                        </a:rPr>
                        <a:t>Score 0 %:</a:t>
                      </a:r>
                      <a:br>
                        <a:rPr lang="en-US" sz="1200" u="none" strike="noStrike" dirty="0">
                          <a:effectLst/>
                        </a:rPr>
                      </a:br>
                      <a:br>
                        <a:rPr lang="en-US" sz="1200" u="none" strike="noStrike" dirty="0">
                          <a:effectLst/>
                        </a:rPr>
                      </a:br>
                      <a:r>
                        <a:rPr lang="en-US" sz="1200" u="none" strike="noStrike" dirty="0">
                          <a:effectLst/>
                        </a:rPr>
                        <a:t>- No submission of the warranty letter </a:t>
                      </a:r>
                      <a:endParaRPr lang="en-US" sz="12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dirty="0">
                          <a:effectLst/>
                        </a:rPr>
                        <a:t>Score 2.5 % </a:t>
                      </a:r>
                      <a:br>
                        <a:rPr lang="en-US" sz="1200" u="none" strike="noStrike" dirty="0">
                          <a:effectLst/>
                        </a:rPr>
                      </a:br>
                      <a:br>
                        <a:rPr lang="en-US" sz="1200" u="none" strike="noStrike" dirty="0">
                          <a:effectLst/>
                        </a:rPr>
                      </a:br>
                      <a:r>
                        <a:rPr lang="en-US" sz="1200" u="none" strike="noStrike" dirty="0">
                          <a:effectLst/>
                        </a:rPr>
                        <a:t>-Warranty Letter Submitted But it is not dated, signed and/or signed-off and it does not state the terms of repair and/or product replacement</a:t>
                      </a:r>
                      <a:endParaRPr lang="en-US" sz="12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dirty="0">
                          <a:effectLst/>
                        </a:rPr>
                        <a:t>Score 5 % </a:t>
                      </a:r>
                      <a:br>
                        <a:rPr lang="en-US" sz="1200" u="none" strike="noStrike" dirty="0">
                          <a:effectLst/>
                        </a:rPr>
                      </a:br>
                      <a:br>
                        <a:rPr lang="en-US" sz="1200" u="none" strike="noStrike" dirty="0">
                          <a:effectLst/>
                        </a:rPr>
                      </a:br>
                      <a:r>
                        <a:rPr lang="en-US" sz="1200" u="none" strike="noStrike" dirty="0">
                          <a:effectLst/>
                        </a:rPr>
                        <a:t>- Warranty Letter Submitted, dated, signed, and states the terms of repair and/or product replacement with a  period of 6 months</a:t>
                      </a:r>
                      <a:br>
                        <a:rPr lang="en-US" sz="1200" u="none" strike="noStrike" dirty="0">
                          <a:effectLst/>
                        </a:rPr>
                      </a:br>
                      <a:r>
                        <a:rPr lang="en-US" sz="1200" u="none" strike="noStrike" dirty="0">
                          <a:effectLst/>
                        </a:rPr>
                        <a:t> </a:t>
                      </a:r>
                      <a:endParaRPr lang="en-US" sz="12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a:effectLst/>
                        </a:rPr>
                        <a:t>Score 7.5 % </a:t>
                      </a:r>
                      <a:br>
                        <a:rPr lang="en-US" sz="1200" u="none" strike="noStrike">
                          <a:effectLst/>
                        </a:rPr>
                      </a:br>
                      <a:br>
                        <a:rPr lang="en-US" sz="1200" u="none" strike="noStrike">
                          <a:effectLst/>
                        </a:rPr>
                      </a:br>
                      <a:r>
                        <a:rPr lang="en-US" sz="1200" u="none" strike="noStrike">
                          <a:effectLst/>
                        </a:rPr>
                        <a:t>- Warranty Letter Submitted, dated, signed, and states the terms of repair and/or product replacement with a minimum period of 12  months</a:t>
                      </a:r>
                      <a:br>
                        <a:rPr lang="en-US" sz="1200" u="none" strike="noStrike">
                          <a:effectLst/>
                        </a:rPr>
                      </a:br>
                      <a:r>
                        <a:rPr lang="en-US" sz="1200" u="none" strike="noStrike">
                          <a:effectLst/>
                        </a:rPr>
                        <a:t> </a:t>
                      </a:r>
                      <a:endParaRPr lang="en-US" sz="1200" b="0" i="0" u="none" strike="noStrike">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dirty="0">
                          <a:effectLst/>
                        </a:rPr>
                        <a:t>Score 10 % </a:t>
                      </a:r>
                      <a:br>
                        <a:rPr lang="en-US" sz="1200" u="none" strike="noStrike" dirty="0">
                          <a:effectLst/>
                        </a:rPr>
                      </a:br>
                      <a:br>
                        <a:rPr lang="en-US" sz="1200" u="none" strike="noStrike" dirty="0">
                          <a:effectLst/>
                        </a:rPr>
                      </a:br>
                      <a:r>
                        <a:rPr lang="en-US" sz="1200" u="none" strike="noStrike" dirty="0">
                          <a:effectLst/>
                        </a:rPr>
                        <a:t>- Warranty Letter Submitted, dated, signed, and states the terms of repair and/or product replacement with a minimum period of 12 months</a:t>
                      </a:r>
                      <a:br>
                        <a:rPr lang="en-US" sz="1200" u="none" strike="noStrike" dirty="0">
                          <a:effectLst/>
                        </a:rPr>
                      </a:br>
                      <a:r>
                        <a:rPr lang="en-US" sz="1200" u="none" strike="noStrike" dirty="0">
                          <a:effectLst/>
                        </a:rPr>
                        <a:t>- The bidder provides details of an after sales support.</a:t>
                      </a:r>
                      <a:br>
                        <a:rPr lang="en-US" sz="1200" u="none" strike="noStrike" dirty="0">
                          <a:effectLst/>
                        </a:rPr>
                      </a:br>
                      <a:br>
                        <a:rPr lang="en-US" sz="1200" u="none" strike="noStrike" dirty="0">
                          <a:effectLst/>
                        </a:rPr>
                      </a:br>
                      <a:r>
                        <a:rPr lang="en-US" sz="1200" u="none" strike="noStrike" dirty="0">
                          <a:effectLst/>
                        </a:rPr>
                        <a:t> </a:t>
                      </a:r>
                      <a:endParaRPr lang="en-US" sz="1200" b="0" i="0" u="none" strike="noStrike" dirty="0">
                        <a:solidFill>
                          <a:srgbClr val="000000"/>
                        </a:solidFill>
                        <a:effectLst/>
                        <a:latin typeface="Tahoma" panose="020B0604030504040204" pitchFamily="34" charset="0"/>
                      </a:endParaRPr>
                    </a:p>
                  </a:txBody>
                  <a:tcPr marL="5310" marR="5310" marT="5310" marB="0"/>
                </a:tc>
                <a:extLst>
                  <a:ext uri="{0D108BD9-81ED-4DB2-BD59-A6C34878D82A}">
                    <a16:rowId xmlns:a16="http://schemas.microsoft.com/office/drawing/2014/main" val="1255123011"/>
                  </a:ext>
                </a:extLst>
              </a:tr>
            </a:tbl>
          </a:graphicData>
        </a:graphic>
      </p:graphicFrame>
      <p:sp>
        <p:nvSpPr>
          <p:cNvPr id="8" name="TextBox 7">
            <a:extLst>
              <a:ext uri="{FF2B5EF4-FFF2-40B4-BE49-F238E27FC236}">
                <a16:creationId xmlns:a16="http://schemas.microsoft.com/office/drawing/2014/main" id="{F96A3C4C-A193-80BC-E3F2-FED38DBEAB6D}"/>
              </a:ext>
            </a:extLst>
          </p:cNvPr>
          <p:cNvSpPr txBox="1"/>
          <p:nvPr/>
        </p:nvSpPr>
        <p:spPr>
          <a:xfrm>
            <a:off x="271463" y="643304"/>
            <a:ext cx="13539629" cy="523220"/>
          </a:xfrm>
          <a:prstGeom prst="rect">
            <a:avLst/>
          </a:prstGeom>
          <a:noFill/>
        </p:spPr>
        <p:txBody>
          <a:bodyPr wrap="square" rtlCol="0">
            <a:spAutoFit/>
          </a:bodyPr>
          <a:lstStyle/>
          <a:p>
            <a:r>
              <a:rPr lang="en-ZA" sz="2800" b="1" dirty="0">
                <a:latin typeface="+mj-lt"/>
              </a:rPr>
              <a:t>HOAC-VAR-56962 </a:t>
            </a:r>
            <a:r>
              <a:rPr lang="en-US" sz="2800" dirty="0">
                <a:latin typeface="+mj-lt"/>
              </a:rPr>
              <a:t>WARRANY LETTER AND DELIVERY COMMITMENT LETTER</a:t>
            </a:r>
            <a:endParaRPr lang="en-ZA" sz="2800" dirty="0">
              <a:latin typeface="+mj-lt"/>
            </a:endParaRPr>
          </a:p>
        </p:txBody>
      </p:sp>
      <p:sp>
        <p:nvSpPr>
          <p:cNvPr id="9" name="Title 1">
            <a:extLst>
              <a:ext uri="{FF2B5EF4-FFF2-40B4-BE49-F238E27FC236}">
                <a16:creationId xmlns:a16="http://schemas.microsoft.com/office/drawing/2014/main" id="{E8AC3712-8AE0-418A-2333-5B4D54AFB963}"/>
              </a:ext>
            </a:extLst>
          </p:cNvPr>
          <p:cNvSpPr>
            <a:spLocks noGrp="1"/>
          </p:cNvSpPr>
          <p:nvPr>
            <p:ph type="ctrTitle"/>
          </p:nvPr>
        </p:nvSpPr>
        <p:spPr>
          <a:xfrm>
            <a:off x="271463" y="1710449"/>
            <a:ext cx="13539629" cy="874100"/>
          </a:xfrm>
        </p:spPr>
        <p:txBody>
          <a:bodyPr/>
          <a:lstStyle/>
          <a:p>
            <a:r>
              <a:rPr lang="en-ZA" sz="2400" b="1" dirty="0"/>
              <a:t>- </a:t>
            </a:r>
            <a:endParaRPr lang="en-ZA" sz="2400" dirty="0"/>
          </a:p>
        </p:txBody>
      </p:sp>
      <p:graphicFrame>
        <p:nvGraphicFramePr>
          <p:cNvPr id="10" name="Table 9">
            <a:extLst>
              <a:ext uri="{FF2B5EF4-FFF2-40B4-BE49-F238E27FC236}">
                <a16:creationId xmlns:a16="http://schemas.microsoft.com/office/drawing/2014/main" id="{E376FF4A-B69C-678C-F05E-5680E80D9CFC}"/>
              </a:ext>
            </a:extLst>
          </p:cNvPr>
          <p:cNvGraphicFramePr>
            <a:graphicFrameLocks noGrp="1"/>
          </p:cNvGraphicFramePr>
          <p:nvPr>
            <p:extLst>
              <p:ext uri="{D42A27DB-BD31-4B8C-83A1-F6EECF244321}">
                <p14:modId xmlns:p14="http://schemas.microsoft.com/office/powerpoint/2010/main" val="3072815261"/>
              </p:ext>
            </p:extLst>
          </p:nvPr>
        </p:nvGraphicFramePr>
        <p:xfrm>
          <a:off x="271463" y="5144960"/>
          <a:ext cx="15230474" cy="2804224"/>
        </p:xfrm>
        <a:graphic>
          <a:graphicData uri="http://schemas.openxmlformats.org/drawingml/2006/table">
            <a:tbl>
              <a:tblPr>
                <a:tableStyleId>{5C22544A-7EE6-4342-B048-85BDC9FD1C3A}</a:tableStyleId>
              </a:tblPr>
              <a:tblGrid>
                <a:gridCol w="1132772">
                  <a:extLst>
                    <a:ext uri="{9D8B030D-6E8A-4147-A177-3AD203B41FA5}">
                      <a16:colId xmlns:a16="http://schemas.microsoft.com/office/drawing/2014/main" val="4172153202"/>
                    </a:ext>
                  </a:extLst>
                </a:gridCol>
                <a:gridCol w="1610660">
                  <a:extLst>
                    <a:ext uri="{9D8B030D-6E8A-4147-A177-3AD203B41FA5}">
                      <a16:colId xmlns:a16="http://schemas.microsoft.com/office/drawing/2014/main" val="266124437"/>
                    </a:ext>
                  </a:extLst>
                </a:gridCol>
                <a:gridCol w="1982351">
                  <a:extLst>
                    <a:ext uri="{9D8B030D-6E8A-4147-A177-3AD203B41FA5}">
                      <a16:colId xmlns:a16="http://schemas.microsoft.com/office/drawing/2014/main" val="3733574849"/>
                    </a:ext>
                  </a:extLst>
                </a:gridCol>
                <a:gridCol w="1283218">
                  <a:extLst>
                    <a:ext uri="{9D8B030D-6E8A-4147-A177-3AD203B41FA5}">
                      <a16:colId xmlns:a16="http://schemas.microsoft.com/office/drawing/2014/main" val="3289161156"/>
                    </a:ext>
                  </a:extLst>
                </a:gridCol>
                <a:gridCol w="849579">
                  <a:extLst>
                    <a:ext uri="{9D8B030D-6E8A-4147-A177-3AD203B41FA5}">
                      <a16:colId xmlns:a16="http://schemas.microsoft.com/office/drawing/2014/main" val="1493060974"/>
                    </a:ext>
                  </a:extLst>
                </a:gridCol>
                <a:gridCol w="929227">
                  <a:extLst>
                    <a:ext uri="{9D8B030D-6E8A-4147-A177-3AD203B41FA5}">
                      <a16:colId xmlns:a16="http://schemas.microsoft.com/office/drawing/2014/main" val="580226621"/>
                    </a:ext>
                  </a:extLst>
                </a:gridCol>
                <a:gridCol w="1469064">
                  <a:extLst>
                    <a:ext uri="{9D8B030D-6E8A-4147-A177-3AD203B41FA5}">
                      <a16:colId xmlns:a16="http://schemas.microsoft.com/office/drawing/2014/main" val="655053987"/>
                    </a:ext>
                  </a:extLst>
                </a:gridCol>
                <a:gridCol w="1469064">
                  <a:extLst>
                    <a:ext uri="{9D8B030D-6E8A-4147-A177-3AD203B41FA5}">
                      <a16:colId xmlns:a16="http://schemas.microsoft.com/office/drawing/2014/main" val="2523076217"/>
                    </a:ext>
                  </a:extLst>
                </a:gridCol>
                <a:gridCol w="1469064">
                  <a:extLst>
                    <a:ext uri="{9D8B030D-6E8A-4147-A177-3AD203B41FA5}">
                      <a16:colId xmlns:a16="http://schemas.microsoft.com/office/drawing/2014/main" val="1040446243"/>
                    </a:ext>
                  </a:extLst>
                </a:gridCol>
                <a:gridCol w="1469064">
                  <a:extLst>
                    <a:ext uri="{9D8B030D-6E8A-4147-A177-3AD203B41FA5}">
                      <a16:colId xmlns:a16="http://schemas.microsoft.com/office/drawing/2014/main" val="4191908023"/>
                    </a:ext>
                  </a:extLst>
                </a:gridCol>
                <a:gridCol w="1566411">
                  <a:extLst>
                    <a:ext uri="{9D8B030D-6E8A-4147-A177-3AD203B41FA5}">
                      <a16:colId xmlns:a16="http://schemas.microsoft.com/office/drawing/2014/main" val="2657847345"/>
                    </a:ext>
                  </a:extLst>
                </a:gridCol>
              </a:tblGrid>
              <a:tr h="2804224">
                <a:tc>
                  <a:txBody>
                    <a:bodyPr/>
                    <a:lstStyle/>
                    <a:p>
                      <a:pPr algn="l" fontAlgn="ctr">
                        <a:buNone/>
                      </a:pPr>
                      <a:r>
                        <a:rPr lang="en-US" sz="1200" u="none" strike="noStrike">
                          <a:effectLst/>
                        </a:rPr>
                        <a:t>Delivery lead</a:t>
                      </a:r>
                      <a:br>
                        <a:rPr lang="en-US" sz="1200" u="none" strike="noStrike">
                          <a:effectLst/>
                        </a:rPr>
                      </a:br>
                      <a:r>
                        <a:rPr lang="en-US" sz="1200" u="none" strike="noStrike">
                          <a:effectLst/>
                        </a:rPr>
                        <a:t>time from the</a:t>
                      </a:r>
                      <a:br>
                        <a:rPr lang="en-US" sz="1200" u="none" strike="noStrike">
                          <a:effectLst/>
                        </a:rPr>
                      </a:br>
                      <a:r>
                        <a:rPr lang="en-US" sz="1200" u="none" strike="noStrike">
                          <a:effectLst/>
                        </a:rPr>
                        <a:t>date issue of purchase order.</a:t>
                      </a:r>
                      <a:br>
                        <a:rPr lang="en-US" sz="1200" u="none" strike="noStrike">
                          <a:effectLst/>
                        </a:rPr>
                      </a:br>
                      <a:br>
                        <a:rPr lang="en-US" sz="1200" u="none" strike="noStrike">
                          <a:effectLst/>
                        </a:rPr>
                      </a:br>
                      <a:r>
                        <a:rPr lang="en-US" sz="1200" u="none" strike="noStrike">
                          <a:effectLst/>
                        </a:rPr>
                        <a:t>(10 %)</a:t>
                      </a:r>
                      <a:endParaRPr lang="en-US" sz="1200" b="0" i="0" u="none" strike="noStrike">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200" u="none" strike="noStrike" dirty="0">
                          <a:effectLst/>
                        </a:rPr>
                        <a:t>Bidder to declare and commit to number of weeks for delivery of Tools to Transnet after the receipt of a Purchase Order.</a:t>
                      </a:r>
                      <a:endParaRPr lang="en-US" sz="120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200" u="none" strike="noStrike">
                          <a:effectLst/>
                        </a:rPr>
                        <a:t>Specify delivery timelines for the supply and delivery of category 1 tools.</a:t>
                      </a:r>
                      <a:br>
                        <a:rPr lang="en-US" sz="1200" u="none" strike="noStrike">
                          <a:effectLst/>
                        </a:rPr>
                      </a:br>
                      <a:br>
                        <a:rPr lang="en-US" sz="1200" u="none" strike="noStrike">
                          <a:effectLst/>
                        </a:rPr>
                      </a:br>
                      <a:r>
                        <a:rPr lang="en-US" sz="1200" u="none" strike="noStrike">
                          <a:effectLst/>
                        </a:rPr>
                        <a:t>Bidder must submit a delivery commitment letter on their company letterhead, signed off by their</a:t>
                      </a:r>
                      <a:br>
                        <a:rPr lang="en-US" sz="1200" u="none" strike="noStrike">
                          <a:effectLst/>
                        </a:rPr>
                      </a:br>
                      <a:r>
                        <a:rPr lang="en-US" sz="1200" u="none" strike="noStrike">
                          <a:effectLst/>
                        </a:rPr>
                        <a:t>company’s duly authorised person, committing to a delivery lead time as specified in this document.</a:t>
                      </a:r>
                      <a:endParaRPr lang="en-US" sz="1200" b="0" i="0" u="none" strike="noStrike">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ZA" sz="1200" u="none" strike="noStrike">
                          <a:effectLst/>
                        </a:rPr>
                        <a:t>Submit delivery commitment letter</a:t>
                      </a:r>
                      <a:endParaRPr lang="en-ZA" sz="1200" b="1" i="0" u="none" strike="noStrike">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a:effectLst/>
                        </a:rPr>
                        <a:t>10%</a:t>
                      </a:r>
                      <a:endParaRPr lang="en-ZA" sz="1200" b="1" i="0" u="none" strike="noStrike">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sng" strike="noStrike">
                          <a:effectLst/>
                        </a:rPr>
                        <a:t>Delivery period</a:t>
                      </a:r>
                      <a:endParaRPr lang="en-ZA" sz="1200" b="0" i="0" u="sng" strike="noStrike">
                        <a:solidFill>
                          <a:srgbClr val="000000"/>
                        </a:solidFill>
                        <a:effectLst/>
                        <a:latin typeface="Tahoma" panose="020B0604030504040204" pitchFamily="34" charset="0"/>
                      </a:endParaRPr>
                    </a:p>
                  </a:txBody>
                  <a:tcPr marL="5310" marR="5310" marT="5310" marB="0" anchor="ctr"/>
                </a:tc>
                <a:tc>
                  <a:txBody>
                    <a:bodyPr/>
                    <a:lstStyle/>
                    <a:p>
                      <a:pPr algn="l" fontAlgn="t">
                        <a:buNone/>
                      </a:pPr>
                      <a:r>
                        <a:rPr lang="en-US" sz="1200" u="none" strike="noStrike">
                          <a:effectLst/>
                        </a:rPr>
                        <a:t>Score 0 %</a:t>
                      </a:r>
                      <a:br>
                        <a:rPr lang="en-US" sz="1200" u="none" strike="noStrike">
                          <a:effectLst/>
                        </a:rPr>
                      </a:br>
                      <a:br>
                        <a:rPr lang="en-US" sz="1200" u="none" strike="noStrike">
                          <a:effectLst/>
                        </a:rPr>
                      </a:br>
                      <a:r>
                        <a:rPr lang="en-US" sz="1200" u="none" strike="noStrike">
                          <a:effectLst/>
                        </a:rPr>
                        <a:t>- No submission of delivery commitment letter.</a:t>
                      </a:r>
                      <a:br>
                        <a:rPr lang="en-US" sz="1200" u="none" strike="noStrike">
                          <a:effectLst/>
                        </a:rPr>
                      </a:br>
                      <a:br>
                        <a:rPr lang="en-US" sz="1200" u="none" strike="noStrike">
                          <a:effectLst/>
                        </a:rPr>
                      </a:br>
                      <a:r>
                        <a:rPr lang="en-US" sz="1200" u="none" strike="noStrike">
                          <a:effectLst/>
                        </a:rPr>
                        <a:t>- Delivery lead time greater than 12 weeks </a:t>
                      </a:r>
                      <a:br>
                        <a:rPr lang="en-US" sz="1200" u="none" strike="noStrike">
                          <a:effectLst/>
                        </a:rPr>
                      </a:br>
                      <a:r>
                        <a:rPr lang="en-US" sz="1200" u="none" strike="noStrike">
                          <a:effectLst/>
                        </a:rPr>
                        <a:t>(time &gt; 12 weeks)</a:t>
                      </a:r>
                      <a:endParaRPr lang="en-US" sz="1200" b="0" i="0" u="none" strike="noStrike">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a:effectLst/>
                        </a:rPr>
                        <a:t>Score 2.5 %</a:t>
                      </a:r>
                      <a:br>
                        <a:rPr lang="en-US" sz="1200" u="none" strike="noStrike">
                          <a:effectLst/>
                        </a:rPr>
                      </a:br>
                      <a:br>
                        <a:rPr lang="en-US" sz="1200" u="none" strike="noStrike">
                          <a:effectLst/>
                        </a:rPr>
                      </a:br>
                      <a:r>
                        <a:rPr lang="en-US" sz="1200" u="none" strike="noStrike">
                          <a:effectLst/>
                        </a:rPr>
                        <a:t>- Delivery commitment letter submitted.</a:t>
                      </a:r>
                      <a:br>
                        <a:rPr lang="en-US" sz="1200" u="none" strike="noStrike">
                          <a:effectLst/>
                        </a:rPr>
                      </a:br>
                      <a:br>
                        <a:rPr lang="en-US" sz="1200" u="none" strike="noStrike">
                          <a:effectLst/>
                        </a:rPr>
                      </a:br>
                      <a:r>
                        <a:rPr lang="en-US" sz="1200" u="none" strike="noStrike">
                          <a:effectLst/>
                        </a:rPr>
                        <a:t>- Delivery greater than 10 weeks but less than or equal to 12 weeks</a:t>
                      </a:r>
                      <a:br>
                        <a:rPr lang="en-US" sz="1200" u="none" strike="noStrike">
                          <a:effectLst/>
                        </a:rPr>
                      </a:br>
                      <a:r>
                        <a:rPr lang="en-US" sz="1200" u="none" strike="noStrike">
                          <a:effectLst/>
                        </a:rPr>
                        <a:t>(time &gt; 10 weeks but ≤ 12 weeks)</a:t>
                      </a:r>
                      <a:endParaRPr lang="en-US" sz="1200" b="0" i="0" u="none" strike="noStrike">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a:effectLst/>
                        </a:rPr>
                        <a:t>Score 5 %</a:t>
                      </a:r>
                      <a:br>
                        <a:rPr lang="en-US" sz="1200" u="none" strike="noStrike">
                          <a:effectLst/>
                        </a:rPr>
                      </a:br>
                      <a:br>
                        <a:rPr lang="en-US" sz="1200" u="none" strike="noStrike">
                          <a:effectLst/>
                        </a:rPr>
                      </a:br>
                      <a:r>
                        <a:rPr lang="en-US" sz="1200" u="none" strike="noStrike">
                          <a:effectLst/>
                        </a:rPr>
                        <a:t>- Delivery commitment letter submitted.</a:t>
                      </a:r>
                      <a:br>
                        <a:rPr lang="en-US" sz="1200" u="none" strike="noStrike">
                          <a:effectLst/>
                        </a:rPr>
                      </a:br>
                      <a:br>
                        <a:rPr lang="en-US" sz="1200" u="none" strike="noStrike">
                          <a:effectLst/>
                        </a:rPr>
                      </a:br>
                      <a:r>
                        <a:rPr lang="en-US" sz="1200" u="none" strike="noStrike">
                          <a:effectLst/>
                        </a:rPr>
                        <a:t>- Delivery greater than 8 weeks but less than or equal to 10 weeks</a:t>
                      </a:r>
                      <a:br>
                        <a:rPr lang="en-US" sz="1200" u="none" strike="noStrike">
                          <a:effectLst/>
                        </a:rPr>
                      </a:br>
                      <a:r>
                        <a:rPr lang="en-US" sz="1200" u="none" strike="noStrike">
                          <a:effectLst/>
                        </a:rPr>
                        <a:t>(time &gt; 8 weeks but ≤ 10 weeks)</a:t>
                      </a:r>
                      <a:endParaRPr lang="en-US" sz="1200" b="0" i="0" u="none" strike="noStrike">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a:effectLst/>
                        </a:rPr>
                        <a:t>Score 7.5 %</a:t>
                      </a:r>
                      <a:br>
                        <a:rPr lang="en-US" sz="1200" u="none" strike="noStrike">
                          <a:effectLst/>
                        </a:rPr>
                      </a:br>
                      <a:br>
                        <a:rPr lang="en-US" sz="1200" u="none" strike="noStrike">
                          <a:effectLst/>
                        </a:rPr>
                      </a:br>
                      <a:r>
                        <a:rPr lang="en-US" sz="1200" u="none" strike="noStrike">
                          <a:effectLst/>
                        </a:rPr>
                        <a:t>- Delivery commitment letter submitted.</a:t>
                      </a:r>
                      <a:br>
                        <a:rPr lang="en-US" sz="1200" u="none" strike="noStrike">
                          <a:effectLst/>
                        </a:rPr>
                      </a:br>
                      <a:br>
                        <a:rPr lang="en-US" sz="1200" u="none" strike="noStrike">
                          <a:effectLst/>
                        </a:rPr>
                      </a:br>
                      <a:r>
                        <a:rPr lang="en-US" sz="1200" u="none" strike="noStrike">
                          <a:effectLst/>
                        </a:rPr>
                        <a:t>- Delivery greater than 6 weeks but less than or equal to 8 weeks</a:t>
                      </a:r>
                      <a:br>
                        <a:rPr lang="en-US" sz="1200" u="none" strike="noStrike">
                          <a:effectLst/>
                        </a:rPr>
                      </a:br>
                      <a:r>
                        <a:rPr lang="en-US" sz="1200" u="none" strike="noStrike">
                          <a:effectLst/>
                        </a:rPr>
                        <a:t>(time &gt; 6 weeks but ≤ 8 weeks)</a:t>
                      </a:r>
                      <a:endParaRPr lang="en-US" sz="1200" b="0" i="0" u="none" strike="noStrike">
                        <a:solidFill>
                          <a:srgbClr val="000000"/>
                        </a:solidFill>
                        <a:effectLst/>
                        <a:latin typeface="Tahoma" panose="020B0604030504040204" pitchFamily="34" charset="0"/>
                      </a:endParaRPr>
                    </a:p>
                  </a:txBody>
                  <a:tcPr marL="5310" marR="5310" marT="5310" marB="0"/>
                </a:tc>
                <a:tc>
                  <a:txBody>
                    <a:bodyPr/>
                    <a:lstStyle/>
                    <a:p>
                      <a:pPr algn="l" fontAlgn="t">
                        <a:buNone/>
                      </a:pPr>
                      <a:r>
                        <a:rPr lang="en-US" sz="1200" u="none" strike="noStrike" dirty="0">
                          <a:effectLst/>
                        </a:rPr>
                        <a:t>Score 10 %</a:t>
                      </a:r>
                      <a:br>
                        <a:rPr lang="en-US" sz="1200" u="none" strike="noStrike" dirty="0">
                          <a:effectLst/>
                        </a:rPr>
                      </a:br>
                      <a:br>
                        <a:rPr lang="en-US" sz="1200" u="none" strike="noStrike" dirty="0">
                          <a:effectLst/>
                        </a:rPr>
                      </a:br>
                      <a:r>
                        <a:rPr lang="en-US" sz="1200" u="none" strike="noStrike" dirty="0">
                          <a:effectLst/>
                        </a:rPr>
                        <a:t>- Delivery commitment letter submitted.</a:t>
                      </a:r>
                      <a:br>
                        <a:rPr lang="en-US" sz="1200" u="none" strike="noStrike" dirty="0">
                          <a:effectLst/>
                        </a:rPr>
                      </a:br>
                      <a:br>
                        <a:rPr lang="en-US" sz="1200" u="none" strike="noStrike" dirty="0">
                          <a:effectLst/>
                        </a:rPr>
                      </a:br>
                      <a:r>
                        <a:rPr lang="en-US" sz="1200" u="none" strike="noStrike" dirty="0">
                          <a:effectLst/>
                        </a:rPr>
                        <a:t>- Delivery less than or equal to 6 weeks</a:t>
                      </a:r>
                      <a:br>
                        <a:rPr lang="en-US" sz="1200" u="none" strike="noStrike" dirty="0">
                          <a:effectLst/>
                        </a:rPr>
                      </a:br>
                      <a:r>
                        <a:rPr lang="en-US" sz="1200" u="none" strike="noStrike" dirty="0">
                          <a:effectLst/>
                        </a:rPr>
                        <a:t>(time ≤ 6 weeks)</a:t>
                      </a:r>
                      <a:endParaRPr lang="en-US" sz="1200" b="0" i="0" u="none" strike="noStrike" dirty="0">
                        <a:solidFill>
                          <a:srgbClr val="000000"/>
                        </a:solidFill>
                        <a:effectLst/>
                        <a:latin typeface="Tahoma" panose="020B0604030504040204" pitchFamily="34" charset="0"/>
                      </a:endParaRPr>
                    </a:p>
                  </a:txBody>
                  <a:tcPr marL="5310" marR="5310" marT="5310" marB="0"/>
                </a:tc>
                <a:extLst>
                  <a:ext uri="{0D108BD9-81ED-4DB2-BD59-A6C34878D82A}">
                    <a16:rowId xmlns:a16="http://schemas.microsoft.com/office/drawing/2014/main" val="55794454"/>
                  </a:ext>
                </a:extLst>
              </a:tr>
            </a:tbl>
          </a:graphicData>
        </a:graphic>
      </p:graphicFrame>
    </p:spTree>
    <p:extLst>
      <p:ext uri="{BB962C8B-B14F-4D97-AF65-F5344CB8AC3E}">
        <p14:creationId xmlns:p14="http://schemas.microsoft.com/office/powerpoint/2010/main" val="17390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BA56-56CB-03B4-E200-165D99C9E7B7}"/>
              </a:ext>
            </a:extLst>
          </p:cNvPr>
          <p:cNvSpPr>
            <a:spLocks noGrp="1"/>
          </p:cNvSpPr>
          <p:nvPr>
            <p:ph type="ctrTitle"/>
          </p:nvPr>
        </p:nvSpPr>
        <p:spPr>
          <a:xfrm>
            <a:off x="512064" y="296332"/>
            <a:ext cx="13923407" cy="935060"/>
          </a:xfrm>
        </p:spPr>
        <p:txBody>
          <a:bodyPr/>
          <a:lstStyle/>
          <a:p>
            <a:r>
              <a:rPr lang="en-ZA" sz="2400" b="1" dirty="0"/>
              <a:t>HOAC-VAR-56962 - SUMMARY  </a:t>
            </a:r>
            <a:endParaRPr lang="en-ZA" dirty="0"/>
          </a:p>
        </p:txBody>
      </p:sp>
      <p:sp>
        <p:nvSpPr>
          <p:cNvPr id="4" name="TextBox 3">
            <a:extLst>
              <a:ext uri="{FF2B5EF4-FFF2-40B4-BE49-F238E27FC236}">
                <a16:creationId xmlns:a16="http://schemas.microsoft.com/office/drawing/2014/main" id="{77E926BE-A241-1DB8-36A9-7616C6809DF4}"/>
              </a:ext>
            </a:extLst>
          </p:cNvPr>
          <p:cNvSpPr txBox="1"/>
          <p:nvPr/>
        </p:nvSpPr>
        <p:spPr>
          <a:xfrm>
            <a:off x="512064" y="1804416"/>
            <a:ext cx="11216640" cy="3077766"/>
          </a:xfrm>
          <a:prstGeom prst="rect">
            <a:avLst/>
          </a:prstGeom>
          <a:noFill/>
        </p:spPr>
        <p:txBody>
          <a:bodyPr wrap="square" rtlCol="0">
            <a:spAutoFit/>
          </a:bodyPr>
          <a:lstStyle/>
          <a:p>
            <a:pPr marL="171450" indent="-171450">
              <a:buFont typeface="Arial" panose="020B0604020202020204" pitchFamily="34" charset="0"/>
              <a:buChar char="•"/>
            </a:pPr>
            <a:r>
              <a:rPr lang="en-US" sz="2000" dirty="0">
                <a:latin typeface="+mn-lt"/>
              </a:rPr>
              <a:t>Technical Evaluation to be conducted in stage 2 of the Evaluation Methodology</a:t>
            </a:r>
          </a:p>
          <a:p>
            <a:pPr marL="171450" indent="-171450">
              <a:buFont typeface="Arial" panose="020B0604020202020204" pitchFamily="34" charset="0"/>
              <a:buChar char="•"/>
            </a:pPr>
            <a:r>
              <a:rPr lang="en-US" sz="2000" dirty="0"/>
              <a:t>Bidders are to be evaluated per category on four key areas</a:t>
            </a:r>
          </a:p>
          <a:p>
            <a:pPr marL="998296" lvl="1" indent="-400050" fontAlgn="t">
              <a:buFont typeface="+mj-lt"/>
              <a:buAutoNum type="romanLcPeriod"/>
            </a:pPr>
            <a:r>
              <a:rPr lang="en-ZA" sz="2000" dirty="0"/>
              <a:t>Technical data sheets  </a:t>
            </a:r>
            <a:endParaRPr lang="en-ZA" sz="1800" dirty="0"/>
          </a:p>
          <a:p>
            <a:pPr marL="998296" lvl="1" indent="-400050" fontAlgn="t">
              <a:buFont typeface="+mj-lt"/>
              <a:buAutoNum type="romanLcPeriod"/>
            </a:pPr>
            <a:r>
              <a:rPr lang="en-GB" sz="2000" dirty="0"/>
              <a:t>Reference Letters </a:t>
            </a:r>
            <a:endParaRPr lang="en-ZA" sz="1800" dirty="0"/>
          </a:p>
          <a:p>
            <a:pPr marL="998296" lvl="1" indent="-400050" fontAlgn="t">
              <a:buFont typeface="+mj-lt"/>
              <a:buAutoNum type="romanLcPeriod"/>
            </a:pPr>
            <a:r>
              <a:rPr lang="en-GB" sz="2000" dirty="0"/>
              <a:t>Warranty Letter </a:t>
            </a:r>
            <a:endParaRPr lang="en-ZA" sz="1800" dirty="0"/>
          </a:p>
          <a:p>
            <a:pPr marL="998296" lvl="1" indent="-400050" fontAlgn="t">
              <a:buFont typeface="+mj-lt"/>
              <a:buAutoNum type="romanLcPeriod"/>
            </a:pPr>
            <a:r>
              <a:rPr lang="en-US" sz="2000" dirty="0"/>
              <a:t>Delivery Lead Time </a:t>
            </a:r>
          </a:p>
          <a:p>
            <a:pPr marL="998296" lvl="1" indent="-400050" fontAlgn="t">
              <a:buFont typeface="+mj-lt"/>
              <a:buAutoNum type="romanLcPeriod"/>
            </a:pPr>
            <a:endParaRPr lang="en-US" sz="2000" dirty="0"/>
          </a:p>
          <a:p>
            <a:pPr marL="285750" indent="-285750" fontAlgn="t">
              <a:buFont typeface="Arial" panose="020B0604020202020204" pitchFamily="34" charset="0"/>
              <a:buChar char="•"/>
            </a:pPr>
            <a:r>
              <a:rPr lang="en-ZA" sz="2000" dirty="0"/>
              <a:t>Bidders who achieve a score of at least 75% will progress to the next stage of the evaluation process</a:t>
            </a:r>
          </a:p>
          <a:p>
            <a:pPr marL="171450" indent="-171450">
              <a:buFont typeface="Arial" panose="020B0604020202020204" pitchFamily="34" charset="0"/>
              <a:buChar char="•"/>
            </a:pPr>
            <a:endParaRPr lang="en-ZA" sz="1400" dirty="0">
              <a:latin typeface="+mn-lt"/>
            </a:endParaRPr>
          </a:p>
        </p:txBody>
      </p:sp>
    </p:spTree>
    <p:extLst>
      <p:ext uri="{BB962C8B-B14F-4D97-AF65-F5344CB8AC3E}">
        <p14:creationId xmlns:p14="http://schemas.microsoft.com/office/powerpoint/2010/main" val="71590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991B-70BA-1B91-D8BE-88AF632C1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F7BD0-60F2-14CF-F962-59F36A7286C6}"/>
              </a:ext>
            </a:extLst>
          </p:cNvPr>
          <p:cNvSpPr>
            <a:spLocks noGrp="1"/>
          </p:cNvSpPr>
          <p:nvPr>
            <p:ph type="ctrTitle"/>
          </p:nvPr>
        </p:nvSpPr>
        <p:spPr>
          <a:xfrm>
            <a:off x="512064" y="296332"/>
            <a:ext cx="13923407" cy="935060"/>
          </a:xfrm>
        </p:spPr>
        <p:txBody>
          <a:bodyPr/>
          <a:lstStyle/>
          <a:p>
            <a:r>
              <a:rPr lang="en-ZA" sz="2400" b="1" dirty="0"/>
              <a:t>HOAC-VAR-56962  Q and A</a:t>
            </a:r>
            <a:endParaRPr lang="en-ZA" dirty="0"/>
          </a:p>
        </p:txBody>
      </p:sp>
      <p:sp>
        <p:nvSpPr>
          <p:cNvPr id="4" name="TextBox 3">
            <a:extLst>
              <a:ext uri="{FF2B5EF4-FFF2-40B4-BE49-F238E27FC236}">
                <a16:creationId xmlns:a16="http://schemas.microsoft.com/office/drawing/2014/main" id="{59A42E55-7E82-8069-9B92-683524678AE0}"/>
              </a:ext>
            </a:extLst>
          </p:cNvPr>
          <p:cNvSpPr txBox="1"/>
          <p:nvPr/>
        </p:nvSpPr>
        <p:spPr>
          <a:xfrm>
            <a:off x="1572238" y="4115048"/>
            <a:ext cx="11216640" cy="769441"/>
          </a:xfrm>
          <a:prstGeom prst="rect">
            <a:avLst/>
          </a:prstGeom>
          <a:noFill/>
        </p:spPr>
        <p:txBody>
          <a:bodyPr wrap="square" rtlCol="0">
            <a:spAutoFit/>
          </a:bodyPr>
          <a:lstStyle/>
          <a:p>
            <a:pPr algn="ctr"/>
            <a:r>
              <a:rPr lang="en-US" altLang="en-US" sz="4400" dirty="0"/>
              <a:t>Q &amp; A</a:t>
            </a:r>
            <a:endParaRPr lang="en-ZA" sz="4400" dirty="0">
              <a:latin typeface="+mn-lt"/>
            </a:endParaRPr>
          </a:p>
        </p:txBody>
      </p:sp>
    </p:spTree>
    <p:extLst>
      <p:ext uri="{BB962C8B-B14F-4D97-AF65-F5344CB8AC3E}">
        <p14:creationId xmlns:p14="http://schemas.microsoft.com/office/powerpoint/2010/main" val="72195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A6C2D-F0A5-E3F3-6053-C9FA2798E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71DAF-EDF7-C6AB-009F-8AC483884E67}"/>
              </a:ext>
            </a:extLst>
          </p:cNvPr>
          <p:cNvSpPr>
            <a:spLocks noGrp="1"/>
          </p:cNvSpPr>
          <p:nvPr>
            <p:ph type="ctrTitle"/>
          </p:nvPr>
        </p:nvSpPr>
        <p:spPr>
          <a:xfrm>
            <a:off x="512064" y="296332"/>
            <a:ext cx="13923407" cy="935060"/>
          </a:xfrm>
        </p:spPr>
        <p:txBody>
          <a:bodyPr/>
          <a:lstStyle/>
          <a:p>
            <a:r>
              <a:rPr lang="en-ZA" sz="2400" b="1" dirty="0"/>
              <a:t>HOAC-VAR-56962  B BBEE</a:t>
            </a:r>
            <a:endParaRPr lang="en-ZA" dirty="0"/>
          </a:p>
        </p:txBody>
      </p:sp>
      <p:sp>
        <p:nvSpPr>
          <p:cNvPr id="4" name="TextBox 3">
            <a:extLst>
              <a:ext uri="{FF2B5EF4-FFF2-40B4-BE49-F238E27FC236}">
                <a16:creationId xmlns:a16="http://schemas.microsoft.com/office/drawing/2014/main" id="{D39E933E-84CD-BDD2-B896-972667EFFD4E}"/>
              </a:ext>
            </a:extLst>
          </p:cNvPr>
          <p:cNvSpPr txBox="1"/>
          <p:nvPr/>
        </p:nvSpPr>
        <p:spPr>
          <a:xfrm>
            <a:off x="1572238" y="4115048"/>
            <a:ext cx="11216640" cy="769441"/>
          </a:xfrm>
          <a:prstGeom prst="rect">
            <a:avLst/>
          </a:prstGeom>
          <a:noFill/>
        </p:spPr>
        <p:txBody>
          <a:bodyPr wrap="square" rtlCol="0">
            <a:spAutoFit/>
          </a:bodyPr>
          <a:lstStyle/>
          <a:p>
            <a:pPr algn="ctr"/>
            <a:r>
              <a:rPr lang="en-ZA" sz="4400" dirty="0">
                <a:latin typeface="+mn-lt"/>
              </a:rPr>
              <a:t>B</a:t>
            </a:r>
            <a:r>
              <a:rPr lang="en-US" sz="4400" dirty="0">
                <a:latin typeface="+mn-lt"/>
              </a:rPr>
              <a:t> BBEE </a:t>
            </a:r>
            <a:endParaRPr lang="en-ZA" sz="4400" dirty="0">
              <a:latin typeface="+mn-lt"/>
            </a:endParaRPr>
          </a:p>
        </p:txBody>
      </p:sp>
    </p:spTree>
    <p:extLst>
      <p:ext uri="{BB962C8B-B14F-4D97-AF65-F5344CB8AC3E}">
        <p14:creationId xmlns:p14="http://schemas.microsoft.com/office/powerpoint/2010/main" val="138272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2555B-5983-35E6-811B-80BC74624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FCF36-86E2-A792-AA90-EB4F50F9B789}"/>
              </a:ext>
            </a:extLst>
          </p:cNvPr>
          <p:cNvSpPr>
            <a:spLocks noGrp="1"/>
          </p:cNvSpPr>
          <p:nvPr>
            <p:ph type="ctrTitle"/>
          </p:nvPr>
        </p:nvSpPr>
        <p:spPr>
          <a:xfrm>
            <a:off x="512064" y="296332"/>
            <a:ext cx="13923407" cy="935060"/>
          </a:xfrm>
        </p:spPr>
        <p:txBody>
          <a:bodyPr/>
          <a:lstStyle/>
          <a:p>
            <a:r>
              <a:rPr lang="en-ZA" sz="2400" b="1" dirty="0"/>
              <a:t>HOAC-VAR-56962  Closing Remarks</a:t>
            </a:r>
            <a:endParaRPr lang="en-ZA" dirty="0"/>
          </a:p>
        </p:txBody>
      </p:sp>
      <p:sp>
        <p:nvSpPr>
          <p:cNvPr id="4" name="TextBox 3">
            <a:extLst>
              <a:ext uri="{FF2B5EF4-FFF2-40B4-BE49-F238E27FC236}">
                <a16:creationId xmlns:a16="http://schemas.microsoft.com/office/drawing/2014/main" id="{3FBDC92F-1579-9299-4412-B653CFBEB679}"/>
              </a:ext>
            </a:extLst>
          </p:cNvPr>
          <p:cNvSpPr txBox="1"/>
          <p:nvPr/>
        </p:nvSpPr>
        <p:spPr>
          <a:xfrm>
            <a:off x="1572238" y="4115048"/>
            <a:ext cx="11216640" cy="1754326"/>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pex New Medium"/>
                <a:ea typeface="Times New Roman" panose="02020603050405020304" pitchFamily="18" charset="0"/>
                <a:cs typeface="Tahoma" panose="020B0604030504040204" pitchFamily="34" charset="0"/>
              </a:rPr>
              <a:t>Reiterate deadlines</a:t>
            </a: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pex New Medium"/>
                <a:ea typeface="Times New Roman" panose="02020603050405020304" pitchFamily="18" charset="0"/>
                <a:cs typeface="Tahoma" panose="020B0604030504040204" pitchFamily="34" charset="0"/>
              </a:rPr>
              <a:t>Encourage competitive submissions</a:t>
            </a: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pex New Medium"/>
                <a:ea typeface="Times New Roman" panose="02020603050405020304" pitchFamily="18" charset="0"/>
                <a:cs typeface="Tahoma" panose="020B0604030504040204" pitchFamily="34" charset="0"/>
              </a:rPr>
              <a:t>Thank participants for attending</a:t>
            </a:r>
          </a:p>
        </p:txBody>
      </p:sp>
    </p:spTree>
    <p:extLst>
      <p:ext uri="{BB962C8B-B14F-4D97-AF65-F5344CB8AC3E}">
        <p14:creationId xmlns:p14="http://schemas.microsoft.com/office/powerpoint/2010/main" val="212540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E2647-351D-BE49-BC4B-698A8004223D}"/>
              </a:ext>
            </a:extLst>
          </p:cNvPr>
          <p:cNvSpPr txBox="1"/>
          <p:nvPr/>
        </p:nvSpPr>
        <p:spPr>
          <a:xfrm>
            <a:off x="2084135" y="4162075"/>
            <a:ext cx="3767371" cy="753889"/>
          </a:xfrm>
          <a:prstGeom prst="rect">
            <a:avLst/>
          </a:prstGeom>
        </p:spPr>
        <p:txBody>
          <a:bodyPr vert="horz" wrap="square" lIns="0" tIns="10061" rIns="0" bIns="0" rtlCol="0">
            <a:spAutoFit/>
          </a:bodyPr>
          <a:lstStyle/>
          <a:p>
            <a:pPr marL="10061">
              <a:spcBef>
                <a:spcPts val="80"/>
              </a:spcBef>
            </a:pPr>
            <a:r>
              <a:rPr sz="4833" b="1" dirty="0">
                <a:solidFill>
                  <a:srgbClr val="FFFFFF"/>
                </a:solidFill>
                <a:latin typeface="Tahoma" panose="020B0604030504040204" pitchFamily="34" charset="0"/>
                <a:cs typeface="Tahoma" panose="020B0604030504040204" pitchFamily="34" charset="0"/>
              </a:rPr>
              <a:t>THANK</a:t>
            </a:r>
            <a:r>
              <a:rPr sz="4833" b="1" spc="-115" dirty="0">
                <a:solidFill>
                  <a:srgbClr val="FFFFFF"/>
                </a:solidFill>
                <a:latin typeface="Tahoma" panose="020B0604030504040204" pitchFamily="34" charset="0"/>
                <a:cs typeface="Tahoma" panose="020B0604030504040204" pitchFamily="34" charset="0"/>
              </a:rPr>
              <a:t> </a:t>
            </a:r>
            <a:r>
              <a:rPr sz="4833" b="1" spc="-68" dirty="0">
                <a:solidFill>
                  <a:srgbClr val="FFFFFF"/>
                </a:solidFill>
                <a:latin typeface="Tahoma" panose="020B0604030504040204" pitchFamily="34" charset="0"/>
                <a:cs typeface="Tahoma" panose="020B0604030504040204" pitchFamily="34" charset="0"/>
              </a:rPr>
              <a:t>YOU</a:t>
            </a:r>
            <a:endParaRPr sz="4833"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59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B8A7073-7DE7-9E3E-9CB5-4E235A67044A}"/>
              </a:ext>
            </a:extLst>
          </p:cNvPr>
          <p:cNvSpPr>
            <a:spLocks noGrp="1"/>
          </p:cNvSpPr>
          <p:nvPr>
            <p:ph type="title"/>
          </p:nvPr>
        </p:nvSpPr>
        <p:spPr>
          <a:xfrm>
            <a:off x="2306382" y="1463308"/>
            <a:ext cx="9864350" cy="707264"/>
          </a:xfrm>
        </p:spPr>
        <p:txBody>
          <a:bodyPr/>
          <a:lstStyle/>
          <a:p>
            <a:r>
              <a:rPr lang="en-US" altLang="en-US" sz="4703"/>
              <a:t>AGENDA</a:t>
            </a:r>
            <a:endParaRPr lang="en-ZA" altLang="en-US" sz="4703"/>
          </a:p>
        </p:txBody>
      </p:sp>
      <p:sp>
        <p:nvSpPr>
          <p:cNvPr id="3" name="Rectangle 2">
            <a:extLst>
              <a:ext uri="{FF2B5EF4-FFF2-40B4-BE49-F238E27FC236}">
                <a16:creationId xmlns:a16="http://schemas.microsoft.com/office/drawing/2014/main" id="{5F5A30FC-9460-E6A8-CCCF-A2A6E9F1BB62}"/>
              </a:ext>
            </a:extLst>
          </p:cNvPr>
          <p:cNvSpPr/>
          <p:nvPr/>
        </p:nvSpPr>
        <p:spPr>
          <a:xfrm>
            <a:off x="2385198" y="2348968"/>
            <a:ext cx="11158579" cy="4073872"/>
          </a:xfrm>
          <a:prstGeom prst="rect">
            <a:avLst/>
          </a:prstGeom>
        </p:spPr>
        <p:txBody>
          <a:bodyPr>
            <a:spAutoFit/>
          </a:bodyPr>
          <a:lstStyle/>
          <a:p>
            <a:pPr algn="just" defTabSz="447999">
              <a:defRPr/>
            </a:pPr>
            <a:r>
              <a:rPr lang="en-US" sz="2352" b="1" dirty="0">
                <a:solidFill>
                  <a:srgbClr val="000000"/>
                </a:solidFill>
                <a:latin typeface="Apex New Medium"/>
                <a:ea typeface="Times New Roman" panose="02020603050405020304" pitchFamily="18" charset="0"/>
                <a:cs typeface="Tahoma" panose="020B0604030504040204" pitchFamily="34" charset="0"/>
              </a:rPr>
              <a:t>•	Agenda</a:t>
            </a:r>
          </a:p>
          <a:p>
            <a:pPr marL="970664" lvl="1" indent="-373332" algn="just" defTabSz="447999">
              <a:buFont typeface="Arial" panose="020B0604020202020204" pitchFamily="34" charset="0"/>
              <a:buChar char="•"/>
              <a:defRPr/>
            </a:pPr>
            <a:r>
              <a:rPr lang="en-US" sz="2352" dirty="0">
                <a:solidFill>
                  <a:srgbClr val="000000"/>
                </a:solidFill>
                <a:latin typeface="Apex New Medium"/>
                <a:ea typeface="Times New Roman" panose="02020603050405020304" pitchFamily="18" charset="0"/>
                <a:cs typeface="Tahoma" panose="020B0604030504040204" pitchFamily="34" charset="0"/>
              </a:rPr>
              <a:t>Opening and Welcome</a:t>
            </a:r>
          </a:p>
          <a:p>
            <a:pPr marL="970664" lvl="1" indent="-373332" algn="just" defTabSz="447999">
              <a:buFont typeface="Arial" panose="020B0604020202020204" pitchFamily="34" charset="0"/>
              <a:buChar char="•"/>
              <a:defRPr/>
            </a:pPr>
            <a:r>
              <a:rPr lang="en-US" sz="2352">
                <a:solidFill>
                  <a:srgbClr val="000000"/>
                </a:solidFill>
                <a:latin typeface="Apex New Medium"/>
                <a:ea typeface="Times New Roman" panose="02020603050405020304" pitchFamily="18" charset="0"/>
                <a:cs typeface="Tahoma" panose="020B0604030504040204" pitchFamily="34" charset="0"/>
              </a:rPr>
              <a:t>Key Dates</a:t>
            </a:r>
            <a:endParaRPr lang="en-US" sz="2352" dirty="0">
              <a:solidFill>
                <a:srgbClr val="000000"/>
              </a:solidFill>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r>
              <a:rPr lang="en-US" sz="2352" dirty="0">
                <a:solidFill>
                  <a:srgbClr val="000000"/>
                </a:solidFill>
                <a:latin typeface="Apex New Medium"/>
                <a:ea typeface="Times New Roman" panose="02020603050405020304" pitchFamily="18" charset="0"/>
                <a:cs typeface="Tahoma" panose="020B0604030504040204" pitchFamily="34" charset="0"/>
              </a:rPr>
              <a:t>Evaluation process</a:t>
            </a:r>
          </a:p>
          <a:p>
            <a:pPr marL="970664" lvl="1" indent="-373332" algn="just" defTabSz="447999">
              <a:buFont typeface="Arial" panose="020B0604020202020204" pitchFamily="34" charset="0"/>
              <a:buChar char="•"/>
              <a:defRPr/>
            </a:pPr>
            <a:r>
              <a:rPr lang="en-US" sz="2352" dirty="0">
                <a:solidFill>
                  <a:srgbClr val="000000"/>
                </a:solidFill>
                <a:latin typeface="Apex New Medium"/>
                <a:ea typeface="Times New Roman" panose="02020603050405020304" pitchFamily="18" charset="0"/>
                <a:cs typeface="Tahoma" panose="020B0604030504040204" pitchFamily="34" charset="0"/>
              </a:rPr>
              <a:t>Purpose and project overview</a:t>
            </a:r>
          </a:p>
          <a:p>
            <a:pPr marL="970664" lvl="1" indent="-373332" algn="just" defTabSz="447999">
              <a:buFont typeface="Arial" panose="020B0604020202020204" pitchFamily="34" charset="0"/>
              <a:buChar char="•"/>
              <a:defRPr/>
            </a:pPr>
            <a:r>
              <a:rPr lang="en-US" sz="2352" dirty="0">
                <a:solidFill>
                  <a:srgbClr val="000000"/>
                </a:solidFill>
                <a:latin typeface="Apex New Medium"/>
                <a:ea typeface="Times New Roman" panose="02020603050405020304" pitchFamily="18" charset="0"/>
                <a:cs typeface="Tahoma" panose="020B0604030504040204" pitchFamily="34" charset="0"/>
              </a:rPr>
              <a:t>Q&amp;A Session</a:t>
            </a:r>
          </a:p>
          <a:p>
            <a:pPr marL="970664" lvl="1" indent="-373332" algn="just" defTabSz="447999">
              <a:buFont typeface="Arial" panose="020B0604020202020204" pitchFamily="34" charset="0"/>
              <a:buChar char="•"/>
              <a:defRPr/>
            </a:pPr>
            <a:r>
              <a:rPr lang="en-US" sz="2352" dirty="0">
                <a:solidFill>
                  <a:srgbClr val="000000"/>
                </a:solidFill>
                <a:latin typeface="Apex New Medium"/>
                <a:ea typeface="Times New Roman" panose="02020603050405020304" pitchFamily="18" charset="0"/>
                <a:cs typeface="Tahoma" panose="020B0604030504040204" pitchFamily="34" charset="0"/>
              </a:rPr>
              <a:t>Closing Remarks</a:t>
            </a: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16E3-FA61-4316-3A02-4B9B5A2A6FD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658D1E5F-B9BD-F50B-39A7-97FC725870B1}"/>
              </a:ext>
            </a:extLst>
          </p:cNvPr>
          <p:cNvSpPr>
            <a:spLocks noGrp="1"/>
          </p:cNvSpPr>
          <p:nvPr>
            <p:ph type="title"/>
          </p:nvPr>
        </p:nvSpPr>
        <p:spPr>
          <a:xfrm>
            <a:off x="2306382" y="1463308"/>
            <a:ext cx="9864350" cy="707264"/>
          </a:xfrm>
        </p:spPr>
        <p:txBody>
          <a:bodyPr/>
          <a:lstStyle/>
          <a:p>
            <a:r>
              <a:rPr kumimoji="0" lang="en-US" altLang="en-US" sz="1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Key Dates</a:t>
            </a:r>
            <a:endParaRPr lang="en-ZA" altLang="en-US" sz="4703" dirty="0"/>
          </a:p>
        </p:txBody>
      </p:sp>
      <p:sp>
        <p:nvSpPr>
          <p:cNvPr id="3" name="Rectangle 2">
            <a:extLst>
              <a:ext uri="{FF2B5EF4-FFF2-40B4-BE49-F238E27FC236}">
                <a16:creationId xmlns:a16="http://schemas.microsoft.com/office/drawing/2014/main" id="{17B80246-F6C9-D768-3C3E-439DE9484A47}"/>
              </a:ext>
            </a:extLst>
          </p:cNvPr>
          <p:cNvSpPr/>
          <p:nvPr/>
        </p:nvSpPr>
        <p:spPr>
          <a:xfrm>
            <a:off x="2385198" y="2348968"/>
            <a:ext cx="11158579" cy="1540165"/>
          </a:xfrm>
          <a:prstGeom prst="rect">
            <a:avLst/>
          </a:prstGeom>
        </p:spPr>
        <p:txBody>
          <a:bodyPr>
            <a:spAutoFit/>
          </a:bodyPr>
          <a:lstStyle/>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p:txBody>
      </p:sp>
      <p:pic>
        <p:nvPicPr>
          <p:cNvPr id="4" name="Picture 3">
            <a:extLst>
              <a:ext uri="{FF2B5EF4-FFF2-40B4-BE49-F238E27FC236}">
                <a16:creationId xmlns:a16="http://schemas.microsoft.com/office/drawing/2014/main" id="{EE12688F-5CD0-9A55-7717-E3D29F86D05F}"/>
              </a:ext>
            </a:extLst>
          </p:cNvPr>
          <p:cNvPicPr>
            <a:picLocks noChangeAspect="1"/>
          </p:cNvPicPr>
          <p:nvPr/>
        </p:nvPicPr>
        <p:blipFill>
          <a:blip r:embed="rId3"/>
          <a:stretch>
            <a:fillRect/>
          </a:stretch>
        </p:blipFill>
        <p:spPr>
          <a:xfrm>
            <a:off x="2027584" y="2348968"/>
            <a:ext cx="11057044" cy="4528910"/>
          </a:xfrm>
          <a:prstGeom prst="rect">
            <a:avLst/>
          </a:prstGeom>
        </p:spPr>
      </p:pic>
    </p:spTree>
    <p:extLst>
      <p:ext uri="{BB962C8B-B14F-4D97-AF65-F5344CB8AC3E}">
        <p14:creationId xmlns:p14="http://schemas.microsoft.com/office/powerpoint/2010/main" val="278178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DCB04-6E30-1629-A843-B081DB0DD9A6}"/>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77BC9B9D-60B5-31BA-0163-B5E998AFBAC9}"/>
              </a:ext>
            </a:extLst>
          </p:cNvPr>
          <p:cNvSpPr>
            <a:spLocks noGrp="1"/>
          </p:cNvSpPr>
          <p:nvPr>
            <p:ph type="title"/>
          </p:nvPr>
        </p:nvSpPr>
        <p:spPr>
          <a:xfrm>
            <a:off x="2306382" y="1463308"/>
            <a:ext cx="9864350" cy="707264"/>
          </a:xfrm>
        </p:spPr>
        <p:txBody>
          <a:bodyPr/>
          <a:lstStyle/>
          <a:p>
            <a:r>
              <a:rPr kumimoji="0" lang="en-US" altLang="en-US" sz="1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Criteria</a:t>
            </a:r>
            <a:endParaRPr lang="en-ZA" altLang="en-US" sz="4703" dirty="0"/>
          </a:p>
        </p:txBody>
      </p:sp>
      <p:sp>
        <p:nvSpPr>
          <p:cNvPr id="3" name="Rectangle 2">
            <a:extLst>
              <a:ext uri="{FF2B5EF4-FFF2-40B4-BE49-F238E27FC236}">
                <a16:creationId xmlns:a16="http://schemas.microsoft.com/office/drawing/2014/main" id="{1A922017-E1F2-70B3-88F6-0D1E4DDF9942}"/>
              </a:ext>
            </a:extLst>
          </p:cNvPr>
          <p:cNvSpPr/>
          <p:nvPr/>
        </p:nvSpPr>
        <p:spPr>
          <a:xfrm>
            <a:off x="2385198" y="2348968"/>
            <a:ext cx="11158579" cy="1540165"/>
          </a:xfrm>
          <a:prstGeom prst="rect">
            <a:avLst/>
          </a:prstGeom>
        </p:spPr>
        <p:txBody>
          <a:bodyPr>
            <a:spAutoFit/>
          </a:bodyPr>
          <a:lstStyle/>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p:txBody>
      </p:sp>
      <p:pic>
        <p:nvPicPr>
          <p:cNvPr id="5" name="Picture 4">
            <a:extLst>
              <a:ext uri="{FF2B5EF4-FFF2-40B4-BE49-F238E27FC236}">
                <a16:creationId xmlns:a16="http://schemas.microsoft.com/office/drawing/2014/main" id="{E8D02795-4226-1E95-A074-0C7E57676955}"/>
              </a:ext>
            </a:extLst>
          </p:cNvPr>
          <p:cNvPicPr>
            <a:picLocks noChangeAspect="1"/>
          </p:cNvPicPr>
          <p:nvPr/>
        </p:nvPicPr>
        <p:blipFill>
          <a:blip r:embed="rId3"/>
          <a:stretch>
            <a:fillRect/>
          </a:stretch>
        </p:blipFill>
        <p:spPr>
          <a:xfrm>
            <a:off x="2160104" y="2274536"/>
            <a:ext cx="11781183" cy="5623760"/>
          </a:xfrm>
          <a:prstGeom prst="rect">
            <a:avLst/>
          </a:prstGeom>
        </p:spPr>
      </p:pic>
    </p:spTree>
    <p:extLst>
      <p:ext uri="{BB962C8B-B14F-4D97-AF65-F5344CB8AC3E}">
        <p14:creationId xmlns:p14="http://schemas.microsoft.com/office/powerpoint/2010/main" val="38644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31EE-A1D9-D893-CC14-00E74EC31EDA}"/>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D3F9A91B-5994-4416-3B0C-1CD7FB9FD638}"/>
              </a:ext>
            </a:extLst>
          </p:cNvPr>
          <p:cNvSpPr>
            <a:spLocks noGrp="1"/>
          </p:cNvSpPr>
          <p:nvPr>
            <p:ph type="title"/>
          </p:nvPr>
        </p:nvSpPr>
        <p:spPr>
          <a:xfrm>
            <a:off x="2306382" y="1463308"/>
            <a:ext cx="9864350" cy="707264"/>
          </a:xfrm>
        </p:spPr>
        <p:txBody>
          <a:bodyPr/>
          <a:lstStyle/>
          <a:p>
            <a:r>
              <a:rPr kumimoji="0" lang="en-US" altLang="en-US" sz="1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Criteria</a:t>
            </a:r>
            <a:r>
              <a:rPr lang="en-US" altLang="en-US" sz="1800" dirty="0">
                <a:solidFill>
                  <a:srgbClr val="000000">
                    <a:lumMod val="50000"/>
                    <a:lumOff val="50000"/>
                  </a:srgbClr>
                </a:solidFill>
                <a:latin typeface="Tahoma"/>
              </a:rPr>
              <a:t> </a:t>
            </a:r>
            <a:r>
              <a:rPr kumimoji="0" lang="en-US" altLang="en-US" sz="1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Cont.</a:t>
            </a:r>
            <a:endParaRPr lang="en-ZA" altLang="en-US" sz="4703" dirty="0"/>
          </a:p>
        </p:txBody>
      </p:sp>
      <p:sp>
        <p:nvSpPr>
          <p:cNvPr id="3" name="Rectangle 2">
            <a:extLst>
              <a:ext uri="{FF2B5EF4-FFF2-40B4-BE49-F238E27FC236}">
                <a16:creationId xmlns:a16="http://schemas.microsoft.com/office/drawing/2014/main" id="{E33E4F15-05AF-3944-2FD9-0547716138D9}"/>
              </a:ext>
            </a:extLst>
          </p:cNvPr>
          <p:cNvSpPr/>
          <p:nvPr/>
        </p:nvSpPr>
        <p:spPr>
          <a:xfrm>
            <a:off x="2385198" y="2348968"/>
            <a:ext cx="11158579" cy="1540165"/>
          </a:xfrm>
          <a:prstGeom prst="rect">
            <a:avLst/>
          </a:prstGeom>
        </p:spPr>
        <p:txBody>
          <a:bodyPr>
            <a:spAutoFit/>
          </a:bodyPr>
          <a:lstStyle/>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marL="970664" lvl="1" indent="-373332" algn="just" defTabSz="447999">
              <a:buFont typeface="Arial" panose="020B0604020202020204" pitchFamily="34" charset="0"/>
              <a:buChar char="•"/>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a:p>
            <a:pPr algn="just" defTabSz="447999">
              <a:defRPr/>
            </a:pPr>
            <a:endParaRPr lang="en-US" sz="2352" dirty="0">
              <a:solidFill>
                <a:srgbClr val="000000"/>
              </a:solidFill>
              <a:highlight>
                <a:srgbClr val="FFFF00"/>
              </a:highlight>
              <a:latin typeface="Apex New Medium"/>
              <a:ea typeface="Times New Roman" panose="02020603050405020304" pitchFamily="18" charset="0"/>
              <a:cs typeface="Tahoma" panose="020B0604030504040204" pitchFamily="34" charset="0"/>
            </a:endParaRPr>
          </a:p>
        </p:txBody>
      </p:sp>
      <p:pic>
        <p:nvPicPr>
          <p:cNvPr id="7" name="Picture 6">
            <a:extLst>
              <a:ext uri="{FF2B5EF4-FFF2-40B4-BE49-F238E27FC236}">
                <a16:creationId xmlns:a16="http://schemas.microsoft.com/office/drawing/2014/main" id="{B6D90B3D-CECF-D00B-3791-3A2C879891BD}"/>
              </a:ext>
            </a:extLst>
          </p:cNvPr>
          <p:cNvPicPr>
            <a:picLocks noChangeAspect="1"/>
          </p:cNvPicPr>
          <p:nvPr/>
        </p:nvPicPr>
        <p:blipFill>
          <a:blip r:embed="rId3"/>
          <a:stretch>
            <a:fillRect/>
          </a:stretch>
        </p:blipFill>
        <p:spPr>
          <a:xfrm>
            <a:off x="1941374" y="1921565"/>
            <a:ext cx="12046226" cy="6215270"/>
          </a:xfrm>
          <a:prstGeom prst="rect">
            <a:avLst/>
          </a:prstGeom>
        </p:spPr>
      </p:pic>
    </p:spTree>
    <p:extLst>
      <p:ext uri="{BB962C8B-B14F-4D97-AF65-F5344CB8AC3E}">
        <p14:creationId xmlns:p14="http://schemas.microsoft.com/office/powerpoint/2010/main" val="194082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945D8-F154-9E03-CD34-EB775DEA35C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7EE0246-FD7F-052B-A6AD-5CD0DE8CA2FF}"/>
              </a:ext>
            </a:extLst>
          </p:cNvPr>
          <p:cNvSpPr/>
          <p:nvPr/>
        </p:nvSpPr>
        <p:spPr>
          <a:xfrm>
            <a:off x="806823" y="1978981"/>
            <a:ext cx="14626010" cy="6766789"/>
          </a:xfrm>
          <a:prstGeom prst="rect">
            <a:avLst/>
          </a:prstGeom>
        </p:spPr>
        <p:txBody>
          <a:bodyPr wrap="square">
            <a:spAutoFit/>
          </a:bodyPr>
          <a:lstStyle/>
          <a:p>
            <a:r>
              <a:rPr lang="en-US" dirty="0"/>
              <a:t>The purpose of this procurement is to acquire a contract(s) for the supply and delivery of Electrical Maintenance tools and equipment for TRIM rail network depots for a period of three (3) years, on an as-and-when required basis. </a:t>
            </a:r>
            <a:endParaRPr lang="en-ZA" sz="2000" b="1" dirty="0">
              <a:latin typeface="Tahoma" panose="020B0604030504040204" pitchFamily="34" charset="0"/>
              <a:ea typeface="Times New Roman" panose="02020603050405020304" pitchFamily="18" charset="0"/>
            </a:endParaRPr>
          </a:p>
          <a:p>
            <a:endParaRPr lang="en-GB" b="1" dirty="0"/>
          </a:p>
          <a:p>
            <a:endParaRPr lang="en-GB" b="1" dirty="0"/>
          </a:p>
          <a:p>
            <a:r>
              <a:rPr lang="en-GB" sz="2400" b="1" dirty="0"/>
              <a:t>Scope </a:t>
            </a:r>
            <a:endParaRPr lang="en-ZA" sz="2400" b="1" kern="1600" dirty="0">
              <a:latin typeface="Tahoma" panose="020B0604030504040204" pitchFamily="34" charset="0"/>
              <a:cs typeface="Times New Roman" panose="02020603050405020304" pitchFamily="18" charset="0"/>
            </a:endParaRPr>
          </a:p>
          <a:p>
            <a:endParaRPr lang="en-ZA" sz="2400" dirty="0"/>
          </a:p>
          <a:p>
            <a:pPr marL="342900" indent="-342900">
              <a:lnSpc>
                <a:spcPct val="150000"/>
              </a:lnSpc>
              <a:buFont typeface="Arial" panose="020B0604020202020204" pitchFamily="34" charset="0"/>
              <a:buChar char="•"/>
            </a:pPr>
            <a:r>
              <a:rPr lang="en-US" sz="2400" b="1" dirty="0"/>
              <a:t>Category 1: Lifting Tools and Equipment </a:t>
            </a:r>
          </a:p>
          <a:p>
            <a:pPr marL="342900" indent="-342900">
              <a:lnSpc>
                <a:spcPct val="150000"/>
              </a:lnSpc>
              <a:buFont typeface="Arial" panose="020B0604020202020204" pitchFamily="34" charset="0"/>
              <a:buChar char="•"/>
            </a:pPr>
            <a:r>
              <a:rPr lang="en-US" sz="2400" b="1" dirty="0"/>
              <a:t>Category 2: Mechanical Power Tools </a:t>
            </a:r>
          </a:p>
          <a:p>
            <a:pPr marL="342900" indent="-342900">
              <a:lnSpc>
                <a:spcPct val="150000"/>
              </a:lnSpc>
              <a:buFont typeface="Arial" panose="020B0604020202020204" pitchFamily="34" charset="0"/>
              <a:buChar char="•"/>
            </a:pPr>
            <a:r>
              <a:rPr lang="en-US" sz="2400" b="1" dirty="0"/>
              <a:t>Category 3: OHTE Equipment and Testers </a:t>
            </a:r>
          </a:p>
          <a:p>
            <a:pPr marL="342900" indent="-342900">
              <a:lnSpc>
                <a:spcPct val="150000"/>
              </a:lnSpc>
              <a:buFont typeface="Arial" panose="020B0604020202020204" pitchFamily="34" charset="0"/>
              <a:buChar char="•"/>
            </a:pPr>
            <a:r>
              <a:rPr lang="en-US" sz="2400" b="1" dirty="0"/>
              <a:t>Category 4: Hydraulic Tools and Equipment </a:t>
            </a:r>
          </a:p>
          <a:p>
            <a:pPr marL="342900" indent="-342900">
              <a:lnSpc>
                <a:spcPct val="150000"/>
              </a:lnSpc>
              <a:buFont typeface="Arial" panose="020B0604020202020204" pitchFamily="34" charset="0"/>
              <a:buChar char="•"/>
            </a:pPr>
            <a:r>
              <a:rPr lang="en-US" sz="2400" b="1" dirty="0"/>
              <a:t>Category 5: Mechanical Tools and Equipment </a:t>
            </a:r>
          </a:p>
          <a:p>
            <a:pPr marL="342900" indent="-342900">
              <a:lnSpc>
                <a:spcPct val="150000"/>
              </a:lnSpc>
              <a:buFont typeface="Arial" panose="020B0604020202020204" pitchFamily="34" charset="0"/>
              <a:buChar char="•"/>
            </a:pPr>
            <a:r>
              <a:rPr lang="en-ZA" sz="2400" b="1" dirty="0"/>
              <a:t>Category 6: Power Packs </a:t>
            </a:r>
          </a:p>
          <a:p>
            <a:r>
              <a:rPr lang="en-ZA" dirty="0"/>
              <a:t>    </a:t>
            </a:r>
          </a:p>
          <a:p>
            <a:pPr marL="720725" indent="635" algn="just">
              <a:lnSpc>
                <a:spcPct val="150000"/>
              </a:lnSpc>
              <a:spcBef>
                <a:spcPts val="300"/>
              </a:spcBef>
              <a:spcAft>
                <a:spcPts val="0"/>
              </a:spcAft>
              <a:tabLst>
                <a:tab pos="720725" algn="l"/>
                <a:tab pos="457200" algn="l"/>
              </a:tabLst>
            </a:pPr>
            <a:endParaRPr lang="en-ZA" sz="2000" b="1" kern="1600" dirty="0">
              <a:latin typeface="Tahoma" panose="020B060403050404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423E635-3B34-9F8F-DC38-211FF272A538}"/>
              </a:ext>
            </a:extLst>
          </p:cNvPr>
          <p:cNvSpPr/>
          <p:nvPr/>
        </p:nvSpPr>
        <p:spPr>
          <a:xfrm>
            <a:off x="172839" y="354564"/>
            <a:ext cx="9922137" cy="523220"/>
          </a:xfrm>
          <a:prstGeom prst="rect">
            <a:avLst/>
          </a:prstGeom>
        </p:spPr>
        <p:txBody>
          <a:bodyPr wrap="square">
            <a:spAutoFit/>
          </a:bodyPr>
          <a:lstStyle/>
          <a:p>
            <a:r>
              <a:rPr lang="en-ZA" sz="2800" b="1" dirty="0">
                <a:latin typeface="+mj-lt"/>
              </a:rPr>
              <a:t>HOAC-VAR-56962</a:t>
            </a:r>
            <a:r>
              <a:rPr lang="en-GB" sz="2800" b="1" dirty="0">
                <a:latin typeface="+mj-lt"/>
                <a:ea typeface="Times New Roman" panose="02020603050405020304" pitchFamily="18" charset="0"/>
              </a:rPr>
              <a:t> : BACKGROUND OF THE PROJECT</a:t>
            </a:r>
            <a:endParaRPr lang="en-ZA" sz="2800" b="1" dirty="0">
              <a:latin typeface="+mj-lt"/>
            </a:endParaRPr>
          </a:p>
        </p:txBody>
      </p:sp>
      <p:sp>
        <p:nvSpPr>
          <p:cNvPr id="2" name="TextBox 1">
            <a:extLst>
              <a:ext uri="{FF2B5EF4-FFF2-40B4-BE49-F238E27FC236}">
                <a16:creationId xmlns:a16="http://schemas.microsoft.com/office/drawing/2014/main" id="{CB81463F-F20A-C649-CBC9-A5442A07B5AC}"/>
              </a:ext>
            </a:extLst>
          </p:cNvPr>
          <p:cNvSpPr txBox="1"/>
          <p:nvPr/>
        </p:nvSpPr>
        <p:spPr>
          <a:xfrm>
            <a:off x="806822" y="7764753"/>
            <a:ext cx="8471289" cy="461665"/>
          </a:xfrm>
          <a:prstGeom prst="rect">
            <a:avLst/>
          </a:prstGeom>
          <a:noFill/>
        </p:spPr>
        <p:txBody>
          <a:bodyPr wrap="square" rtlCol="0">
            <a:spAutoFit/>
          </a:bodyPr>
          <a:lstStyle/>
          <a:p>
            <a:r>
              <a:rPr lang="en-US" sz="2400" b="1" dirty="0">
                <a:solidFill>
                  <a:srgbClr val="FF0000"/>
                </a:solidFill>
                <a:latin typeface="+mn-lt"/>
              </a:rPr>
              <a:t>NB: Award Per Category</a:t>
            </a:r>
            <a:endParaRPr lang="en-ZA" sz="2400" b="1" dirty="0">
              <a:solidFill>
                <a:srgbClr val="FF0000"/>
              </a:solidFill>
              <a:latin typeface="+mn-lt"/>
            </a:endParaRPr>
          </a:p>
        </p:txBody>
      </p:sp>
    </p:spTree>
    <p:extLst>
      <p:ext uri="{BB962C8B-B14F-4D97-AF65-F5344CB8AC3E}">
        <p14:creationId xmlns:p14="http://schemas.microsoft.com/office/powerpoint/2010/main" val="291146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EE36-3997-3F45-6103-9759DA7323A5}"/>
              </a:ext>
            </a:extLst>
          </p:cNvPr>
          <p:cNvSpPr>
            <a:spLocks noGrp="1"/>
          </p:cNvSpPr>
          <p:nvPr>
            <p:ph type="ctrTitle"/>
          </p:nvPr>
        </p:nvSpPr>
        <p:spPr>
          <a:xfrm>
            <a:off x="194929" y="357292"/>
            <a:ext cx="13539629" cy="642452"/>
          </a:xfrm>
        </p:spPr>
        <p:txBody>
          <a:bodyPr/>
          <a:lstStyle/>
          <a:p>
            <a:r>
              <a:rPr lang="en-ZA" sz="2800" b="1" dirty="0"/>
              <a:t>HOAC-VAR-56962  - </a:t>
            </a:r>
            <a:r>
              <a:rPr lang="en-US" sz="2400" b="1" dirty="0"/>
              <a:t>BILL OF QUANTITIES</a:t>
            </a:r>
            <a:endParaRPr lang="en-ZA" sz="2400" b="1" dirty="0"/>
          </a:p>
        </p:txBody>
      </p:sp>
      <p:sp>
        <p:nvSpPr>
          <p:cNvPr id="7" name="TextBox 6">
            <a:extLst>
              <a:ext uri="{FF2B5EF4-FFF2-40B4-BE49-F238E27FC236}">
                <a16:creationId xmlns:a16="http://schemas.microsoft.com/office/drawing/2014/main" id="{203C5A20-6840-9B16-AE5F-2DC7E1628B1D}"/>
              </a:ext>
            </a:extLst>
          </p:cNvPr>
          <p:cNvSpPr txBox="1"/>
          <p:nvPr/>
        </p:nvSpPr>
        <p:spPr>
          <a:xfrm>
            <a:off x="390001" y="1527626"/>
            <a:ext cx="13911215" cy="454740"/>
          </a:xfrm>
          <a:prstGeom prst="rect">
            <a:avLst/>
          </a:prstGeom>
          <a:noFill/>
        </p:spPr>
        <p:txBody>
          <a:bodyPr wrap="square">
            <a:spAutoFit/>
          </a:bodyPr>
          <a:lstStyle/>
          <a:p>
            <a:r>
              <a:rPr lang="en-US" dirty="0"/>
              <a:t>Year 1: Once-off procurement of full quantities  AND Years 2 &amp; 3: As-and-when required</a:t>
            </a:r>
            <a:endParaRPr lang="en-ZA" dirty="0"/>
          </a:p>
        </p:txBody>
      </p:sp>
      <p:graphicFrame>
        <p:nvGraphicFramePr>
          <p:cNvPr id="8" name="Table 7">
            <a:extLst>
              <a:ext uri="{FF2B5EF4-FFF2-40B4-BE49-F238E27FC236}">
                <a16:creationId xmlns:a16="http://schemas.microsoft.com/office/drawing/2014/main" id="{8C8DD907-8929-4E70-FF8B-ECA842154B57}"/>
              </a:ext>
            </a:extLst>
          </p:cNvPr>
          <p:cNvGraphicFramePr>
            <a:graphicFrameLocks noGrp="1"/>
          </p:cNvGraphicFramePr>
          <p:nvPr>
            <p:extLst>
              <p:ext uri="{D42A27DB-BD31-4B8C-83A1-F6EECF244321}">
                <p14:modId xmlns:p14="http://schemas.microsoft.com/office/powerpoint/2010/main" val="1240818390"/>
              </p:ext>
            </p:extLst>
          </p:nvPr>
        </p:nvGraphicFramePr>
        <p:xfrm>
          <a:off x="390000" y="1924097"/>
          <a:ext cx="11094863" cy="6751720"/>
        </p:xfrm>
        <a:graphic>
          <a:graphicData uri="http://schemas.openxmlformats.org/drawingml/2006/table">
            <a:tbl>
              <a:tblPr>
                <a:tableStyleId>{5C22544A-7EE6-4342-B048-85BDC9FD1C3A}</a:tableStyleId>
              </a:tblPr>
              <a:tblGrid>
                <a:gridCol w="804816">
                  <a:extLst>
                    <a:ext uri="{9D8B030D-6E8A-4147-A177-3AD203B41FA5}">
                      <a16:colId xmlns:a16="http://schemas.microsoft.com/office/drawing/2014/main" val="1686926117"/>
                    </a:ext>
                  </a:extLst>
                </a:gridCol>
                <a:gridCol w="6273220">
                  <a:extLst>
                    <a:ext uri="{9D8B030D-6E8A-4147-A177-3AD203B41FA5}">
                      <a16:colId xmlns:a16="http://schemas.microsoft.com/office/drawing/2014/main" val="3478186940"/>
                    </a:ext>
                  </a:extLst>
                </a:gridCol>
                <a:gridCol w="1252837">
                  <a:extLst>
                    <a:ext uri="{9D8B030D-6E8A-4147-A177-3AD203B41FA5}">
                      <a16:colId xmlns:a16="http://schemas.microsoft.com/office/drawing/2014/main" val="2478033810"/>
                    </a:ext>
                  </a:extLst>
                </a:gridCol>
                <a:gridCol w="1394911">
                  <a:extLst>
                    <a:ext uri="{9D8B030D-6E8A-4147-A177-3AD203B41FA5}">
                      <a16:colId xmlns:a16="http://schemas.microsoft.com/office/drawing/2014/main" val="2838240473"/>
                    </a:ext>
                  </a:extLst>
                </a:gridCol>
                <a:gridCol w="1369079">
                  <a:extLst>
                    <a:ext uri="{9D8B030D-6E8A-4147-A177-3AD203B41FA5}">
                      <a16:colId xmlns:a16="http://schemas.microsoft.com/office/drawing/2014/main" val="1465015829"/>
                    </a:ext>
                  </a:extLst>
                </a:gridCol>
              </a:tblGrid>
              <a:tr h="274733">
                <a:tc gridSpan="5">
                  <a:txBody>
                    <a:bodyPr/>
                    <a:lstStyle/>
                    <a:p>
                      <a:pPr algn="ctr" fontAlgn="ctr">
                        <a:buNone/>
                      </a:pPr>
                      <a:r>
                        <a:rPr lang="en-US" sz="1800" u="none" strike="noStrike" dirty="0">
                          <a:effectLst/>
                        </a:rPr>
                        <a:t>Category 1: Lifting Tools and Equipment</a:t>
                      </a:r>
                      <a:endParaRPr lang="en-US" sz="1800" b="1"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8407263"/>
                  </a:ext>
                </a:extLst>
              </a:tr>
              <a:tr h="423238">
                <a:tc>
                  <a:txBody>
                    <a:bodyPr/>
                    <a:lstStyle/>
                    <a:p>
                      <a:pPr algn="l" fontAlgn="b">
                        <a:buNone/>
                      </a:pPr>
                      <a:r>
                        <a:rPr lang="en-ZA" sz="1100" u="none" strike="noStrike">
                          <a:effectLst/>
                        </a:rPr>
                        <a:t> </a:t>
                      </a:r>
                      <a:endParaRPr lang="en-Z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400" u="none" strike="noStrike" dirty="0">
                          <a:effectLst/>
                        </a:rPr>
                        <a:t>Description</a:t>
                      </a:r>
                      <a:endParaRPr lang="en-ZA" sz="1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400" u="none" strike="noStrike" dirty="0">
                          <a:effectLst/>
                        </a:rPr>
                        <a:t>YEAR 1  QTY</a:t>
                      </a:r>
                      <a:endParaRPr lang="en-ZA" sz="1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400" u="none" strike="noStrike" dirty="0">
                          <a:effectLst/>
                        </a:rPr>
                        <a:t>YEAR 2 Indicative QTY</a:t>
                      </a:r>
                      <a:endParaRPr lang="en-ZA" sz="1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400" u="none" strike="noStrike" dirty="0">
                          <a:effectLst/>
                        </a:rPr>
                        <a:t>YEAR 3 Indicative QTY</a:t>
                      </a:r>
                      <a:endParaRPr lang="en-ZA" sz="1400" b="1"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348375797"/>
                  </a:ext>
                </a:extLst>
              </a:tr>
              <a:tr h="299066">
                <a:tc>
                  <a:txBody>
                    <a:bodyPr/>
                    <a:lstStyle/>
                    <a:p>
                      <a:pPr algn="ctr" fontAlgn="ctr">
                        <a:buNone/>
                      </a:pPr>
                      <a:r>
                        <a:rPr lang="en-ZA" sz="1200" u="none" strike="noStrike" dirty="0">
                          <a:effectLst/>
                        </a:rPr>
                        <a:t>1</a:t>
                      </a:r>
                      <a:endParaRPr lang="en-ZA" sz="12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fr-FR" sz="1200" u="none" strike="noStrike" dirty="0">
                          <a:effectLst/>
                        </a:rPr>
                        <a:t>Cable </a:t>
                      </a:r>
                      <a:r>
                        <a:rPr lang="fr-FR" sz="1200" u="none" strike="noStrike" dirty="0" err="1">
                          <a:effectLst/>
                        </a:rPr>
                        <a:t>drum</a:t>
                      </a:r>
                      <a:r>
                        <a:rPr lang="fr-FR" sz="1200" u="none" strike="noStrike" dirty="0">
                          <a:effectLst/>
                        </a:rPr>
                        <a:t> </a:t>
                      </a:r>
                      <a:r>
                        <a:rPr lang="fr-FR" sz="1200" u="none" strike="noStrike" dirty="0" err="1">
                          <a:effectLst/>
                        </a:rPr>
                        <a:t>axle</a:t>
                      </a:r>
                      <a:r>
                        <a:rPr lang="fr-FR" sz="1200" u="none" strike="noStrike" dirty="0">
                          <a:effectLst/>
                        </a:rPr>
                        <a:t> (5 tons)</a:t>
                      </a:r>
                      <a:endParaRPr lang="fr-FR"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4</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extLst>
                  <a:ext uri="{0D108BD9-81ED-4DB2-BD59-A6C34878D82A}">
                    <a16:rowId xmlns:a16="http://schemas.microsoft.com/office/drawing/2014/main" val="2006177133"/>
                  </a:ext>
                </a:extLst>
              </a:tr>
              <a:tr h="240711">
                <a:tc>
                  <a:txBody>
                    <a:bodyPr/>
                    <a:lstStyle/>
                    <a:p>
                      <a:pPr algn="ctr" fontAlgn="ctr">
                        <a:buNone/>
                      </a:pPr>
                      <a:r>
                        <a:rPr lang="en-ZA" sz="1200" u="none" strike="noStrike">
                          <a:effectLst/>
                        </a:rPr>
                        <a:t>2</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Cable drum spreader (10tons)</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extLst>
                  <a:ext uri="{0D108BD9-81ED-4DB2-BD59-A6C34878D82A}">
                    <a16:rowId xmlns:a16="http://schemas.microsoft.com/office/drawing/2014/main" val="3409236625"/>
                  </a:ext>
                </a:extLst>
              </a:tr>
              <a:tr h="185631">
                <a:tc>
                  <a:txBody>
                    <a:bodyPr/>
                    <a:lstStyle/>
                    <a:p>
                      <a:pPr algn="ctr" fontAlgn="b">
                        <a:buNone/>
                      </a:pPr>
                      <a:r>
                        <a:rPr lang="en-ZA" sz="1200" u="none" strike="noStrike">
                          <a:effectLst/>
                        </a:rPr>
                        <a:t>3</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dirty="0">
                          <a:effectLst/>
                        </a:rPr>
                        <a:t>Chain hoist - 3 Ton</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22</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1599599965"/>
                  </a:ext>
                </a:extLst>
              </a:tr>
              <a:tr h="226122">
                <a:tc>
                  <a:txBody>
                    <a:bodyPr/>
                    <a:lstStyle/>
                    <a:p>
                      <a:pPr algn="ctr" fontAlgn="ctr">
                        <a:buNone/>
                      </a:pPr>
                      <a:r>
                        <a:rPr lang="en-ZA" sz="1200" u="none" strike="noStrike">
                          <a:effectLst/>
                        </a:rPr>
                        <a:t>4</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Come Along Clamp(Catenary)</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64</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extLst>
                  <a:ext uri="{0D108BD9-81ED-4DB2-BD59-A6C34878D82A}">
                    <a16:rowId xmlns:a16="http://schemas.microsoft.com/office/drawing/2014/main" val="1543204992"/>
                  </a:ext>
                </a:extLst>
              </a:tr>
              <a:tr h="204239">
                <a:tc>
                  <a:txBody>
                    <a:bodyPr/>
                    <a:lstStyle/>
                    <a:p>
                      <a:pPr algn="ctr" fontAlgn="ctr">
                        <a:buNone/>
                      </a:pPr>
                      <a:r>
                        <a:rPr lang="en-ZA" sz="1200" u="none" strike="noStrike">
                          <a:effectLst/>
                        </a:rPr>
                        <a:t>5</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Come Along Clamp(Contact)</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60</a:t>
                      </a:r>
                    </a:p>
                  </a:txBody>
                  <a:tcPr marL="7620" marR="7620" marT="7620" marB="0" anchor="ctr"/>
                </a:tc>
                <a:extLst>
                  <a:ext uri="{0D108BD9-81ED-4DB2-BD59-A6C34878D82A}">
                    <a16:rowId xmlns:a16="http://schemas.microsoft.com/office/drawing/2014/main" val="4207305252"/>
                  </a:ext>
                </a:extLst>
              </a:tr>
              <a:tr h="233417">
                <a:tc>
                  <a:txBody>
                    <a:bodyPr/>
                    <a:lstStyle/>
                    <a:p>
                      <a:pPr algn="ctr" fontAlgn="ctr">
                        <a:buNone/>
                      </a:pPr>
                      <a:r>
                        <a:rPr lang="en-ZA" sz="1200" u="none" strike="noStrike">
                          <a:effectLst/>
                        </a:rPr>
                        <a:t>6</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Come Along Clamp(Feeder)</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62</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40</a:t>
                      </a:r>
                    </a:p>
                  </a:txBody>
                  <a:tcPr marL="7620" marR="7620" marT="7620" marB="0" anchor="ctr"/>
                </a:tc>
                <a:extLst>
                  <a:ext uri="{0D108BD9-81ED-4DB2-BD59-A6C34878D82A}">
                    <a16:rowId xmlns:a16="http://schemas.microsoft.com/office/drawing/2014/main" val="1477768441"/>
                  </a:ext>
                </a:extLst>
              </a:tr>
              <a:tr h="233417">
                <a:tc>
                  <a:txBody>
                    <a:bodyPr/>
                    <a:lstStyle/>
                    <a:p>
                      <a:pPr algn="ctr" fontAlgn="ctr">
                        <a:buNone/>
                      </a:pPr>
                      <a:r>
                        <a:rPr lang="en-ZA" sz="1200" u="none" strike="noStrike">
                          <a:effectLst/>
                        </a:rPr>
                        <a:t>7</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Ladder - step Ladder (11m)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67</a:t>
                      </a:r>
                    </a:p>
                  </a:txBody>
                  <a:tcPr marL="7620" marR="7620" marT="7620" marB="0" anchor="ctr"/>
                </a:tc>
                <a:extLst>
                  <a:ext uri="{0D108BD9-81ED-4DB2-BD59-A6C34878D82A}">
                    <a16:rowId xmlns:a16="http://schemas.microsoft.com/office/drawing/2014/main" val="3893261684"/>
                  </a:ext>
                </a:extLst>
              </a:tr>
              <a:tr h="211534">
                <a:tc>
                  <a:txBody>
                    <a:bodyPr/>
                    <a:lstStyle/>
                    <a:p>
                      <a:pPr algn="ctr" fontAlgn="ctr">
                        <a:buNone/>
                      </a:pPr>
                      <a:r>
                        <a:rPr lang="en-ZA" sz="1200" u="none" strike="noStrike">
                          <a:effectLst/>
                        </a:rPr>
                        <a:t>8</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Ladder – Step Ladder (6m)</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7</a:t>
                      </a:r>
                    </a:p>
                  </a:txBody>
                  <a:tcPr marL="7620" marR="7620" marT="7620" marB="0" anchor="ctr"/>
                </a:tc>
                <a:extLst>
                  <a:ext uri="{0D108BD9-81ED-4DB2-BD59-A6C34878D82A}">
                    <a16:rowId xmlns:a16="http://schemas.microsoft.com/office/drawing/2014/main" val="803599982"/>
                  </a:ext>
                </a:extLst>
              </a:tr>
              <a:tr h="226122">
                <a:tc>
                  <a:txBody>
                    <a:bodyPr/>
                    <a:lstStyle/>
                    <a:p>
                      <a:pPr algn="ctr" fontAlgn="ctr">
                        <a:buNone/>
                      </a:pPr>
                      <a:r>
                        <a:rPr lang="en-ZA" sz="1200" u="none" strike="noStrike">
                          <a:effectLst/>
                        </a:rPr>
                        <a:t>9</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fr-FR" sz="1200" u="none" strike="noStrike">
                          <a:effectLst/>
                        </a:rPr>
                        <a:t>Lever chain hoist - 1.5 Ton</a:t>
                      </a:r>
                      <a:endParaRPr lang="fr-FR"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50</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40</a:t>
                      </a:r>
                    </a:p>
                  </a:txBody>
                  <a:tcPr marL="7620" marR="7620" marT="7620" marB="0" anchor="ctr"/>
                </a:tc>
                <a:extLst>
                  <a:ext uri="{0D108BD9-81ED-4DB2-BD59-A6C34878D82A}">
                    <a16:rowId xmlns:a16="http://schemas.microsoft.com/office/drawing/2014/main" val="3115772373"/>
                  </a:ext>
                </a:extLst>
              </a:tr>
              <a:tr h="240711">
                <a:tc>
                  <a:txBody>
                    <a:bodyPr/>
                    <a:lstStyle/>
                    <a:p>
                      <a:pPr algn="ctr" fontAlgn="b">
                        <a:buNone/>
                      </a:pPr>
                      <a:r>
                        <a:rPr lang="en-ZA" sz="1200" u="none" strike="noStrike">
                          <a:effectLst/>
                        </a:rPr>
                        <a:t>10</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fr-FR" sz="1200" u="none" strike="noStrike">
                          <a:effectLst/>
                        </a:rPr>
                        <a:t>Lever chain hoist - 3 Ton</a:t>
                      </a:r>
                      <a:endParaRPr lang="fr-FR"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40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25</a:t>
                      </a:r>
                    </a:p>
                  </a:txBody>
                  <a:tcPr marL="7620" marR="7620" marT="7620" marB="0" anchor="ctr"/>
                </a:tc>
                <a:extLst>
                  <a:ext uri="{0D108BD9-81ED-4DB2-BD59-A6C34878D82A}">
                    <a16:rowId xmlns:a16="http://schemas.microsoft.com/office/drawing/2014/main" val="3121199749"/>
                  </a:ext>
                </a:extLst>
              </a:tr>
              <a:tr h="255300">
                <a:tc>
                  <a:txBody>
                    <a:bodyPr/>
                    <a:lstStyle/>
                    <a:p>
                      <a:pPr algn="ctr" fontAlgn="b">
                        <a:buNone/>
                      </a:pPr>
                      <a:r>
                        <a:rPr lang="en-ZA" sz="1200" u="none" strike="noStrike">
                          <a:effectLst/>
                        </a:rPr>
                        <a:t>11</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fr-FR" sz="1200" u="none" strike="noStrike">
                          <a:effectLst/>
                        </a:rPr>
                        <a:t>Lever chain hoist - 5 Ton</a:t>
                      </a:r>
                      <a:endParaRPr lang="fr-FR"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11</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11</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11</a:t>
                      </a:r>
                    </a:p>
                  </a:txBody>
                  <a:tcPr marL="7620" marR="7620" marT="7620" marB="0" anchor="ctr"/>
                </a:tc>
                <a:extLst>
                  <a:ext uri="{0D108BD9-81ED-4DB2-BD59-A6C34878D82A}">
                    <a16:rowId xmlns:a16="http://schemas.microsoft.com/office/drawing/2014/main" val="2681218445"/>
                  </a:ext>
                </a:extLst>
              </a:tr>
              <a:tr h="269889">
                <a:tc>
                  <a:txBody>
                    <a:bodyPr/>
                    <a:lstStyle/>
                    <a:p>
                      <a:pPr algn="ctr" fontAlgn="b">
                        <a:buNone/>
                      </a:pPr>
                      <a:r>
                        <a:rPr lang="en-ZA" sz="1200" u="none" strike="noStrike">
                          <a:effectLst/>
                        </a:rPr>
                        <a:t>12</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fr-FR" sz="1200" u="none" strike="noStrike" dirty="0">
                          <a:effectLst/>
                        </a:rPr>
                        <a:t>Lever </a:t>
                      </a:r>
                      <a:r>
                        <a:rPr lang="fr-FR" sz="1200" u="none" strike="noStrike" dirty="0" err="1">
                          <a:effectLst/>
                        </a:rPr>
                        <a:t>chain</a:t>
                      </a:r>
                      <a:r>
                        <a:rPr lang="fr-FR" sz="1200" u="none" strike="noStrike" dirty="0">
                          <a:effectLst/>
                        </a:rPr>
                        <a:t> </a:t>
                      </a:r>
                      <a:r>
                        <a:rPr lang="fr-FR" sz="1200" u="none" strike="noStrike" dirty="0" err="1">
                          <a:effectLst/>
                        </a:rPr>
                        <a:t>hoist</a:t>
                      </a:r>
                      <a:r>
                        <a:rPr lang="fr-FR" sz="1200" u="none" strike="noStrike" dirty="0">
                          <a:effectLst/>
                        </a:rPr>
                        <a:t> - 7 Ton</a:t>
                      </a:r>
                      <a:endParaRPr lang="fr-FR"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11</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11</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11</a:t>
                      </a:r>
                    </a:p>
                  </a:txBody>
                  <a:tcPr marL="7620" marR="7620" marT="7620" marB="0" anchor="ctr"/>
                </a:tc>
                <a:extLst>
                  <a:ext uri="{0D108BD9-81ED-4DB2-BD59-A6C34878D82A}">
                    <a16:rowId xmlns:a16="http://schemas.microsoft.com/office/drawing/2014/main" val="2968963949"/>
                  </a:ext>
                </a:extLst>
              </a:tr>
              <a:tr h="189651">
                <a:tc>
                  <a:txBody>
                    <a:bodyPr/>
                    <a:lstStyle/>
                    <a:p>
                      <a:pPr algn="ctr" fontAlgn="b">
                        <a:buNone/>
                      </a:pPr>
                      <a:r>
                        <a:rPr lang="en-ZA" sz="1200" u="none" strike="noStrike">
                          <a:effectLst/>
                        </a:rPr>
                        <a:t>13</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US" sz="1200" u="none" strike="noStrike">
                          <a:effectLst/>
                        </a:rPr>
                        <a:t>Lifting Hooks with Safety Catch - 250kg</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15</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15</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692072444"/>
                  </a:ext>
                </a:extLst>
              </a:tr>
              <a:tr h="328244">
                <a:tc>
                  <a:txBody>
                    <a:bodyPr/>
                    <a:lstStyle/>
                    <a:p>
                      <a:pPr algn="ctr" fontAlgn="b">
                        <a:buNone/>
                      </a:pPr>
                      <a:r>
                        <a:rPr lang="en-ZA" sz="1200" u="none" strike="noStrike">
                          <a:effectLst/>
                        </a:rPr>
                        <a:t>14</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US" sz="1200" u="none" strike="noStrike">
                          <a:effectLst/>
                        </a:rPr>
                        <a:t>Lifting tackle ¾ 18m;2 blocks with one 2 pulleys (top) and other 3 pulleys (bottom) 450kg</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36</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extLst>
                  <a:ext uri="{0D108BD9-81ED-4DB2-BD59-A6C34878D82A}">
                    <a16:rowId xmlns:a16="http://schemas.microsoft.com/office/drawing/2014/main" val="1307492570"/>
                  </a:ext>
                </a:extLst>
              </a:tr>
              <a:tr h="363836">
                <a:tc>
                  <a:txBody>
                    <a:bodyPr/>
                    <a:lstStyle/>
                    <a:p>
                      <a:pPr algn="ctr" fontAlgn="b">
                        <a:buNone/>
                      </a:pPr>
                      <a:r>
                        <a:rPr lang="en-ZA" sz="1200" u="none" strike="noStrike">
                          <a:effectLst/>
                        </a:rPr>
                        <a:t>15</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US" sz="1200" u="none" strike="noStrike">
                          <a:effectLst/>
                        </a:rPr>
                        <a:t>Lifting tackle ¾ 18m;2 blocks with one 2 pulleys (top) and other 3 pulleys (bottom) 750-800kg</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34</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extLst>
                  <a:ext uri="{0D108BD9-81ED-4DB2-BD59-A6C34878D82A}">
                    <a16:rowId xmlns:a16="http://schemas.microsoft.com/office/drawing/2014/main" val="3179175109"/>
                  </a:ext>
                </a:extLst>
              </a:tr>
              <a:tr h="255300">
                <a:tc>
                  <a:txBody>
                    <a:bodyPr/>
                    <a:lstStyle/>
                    <a:p>
                      <a:pPr algn="ctr" fontAlgn="b">
                        <a:buNone/>
                      </a:pPr>
                      <a:r>
                        <a:rPr lang="en-ZA" sz="1200" u="none" strike="noStrike">
                          <a:effectLst/>
                        </a:rPr>
                        <a:t>16</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dirty="0">
                          <a:effectLst/>
                        </a:rPr>
                        <a:t>Rope Tackle (16mm)</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21</a:t>
                      </a:r>
                    </a:p>
                  </a:txBody>
                  <a:tcPr marL="7620" marR="7620" marT="7620" marB="0" anchor="ctr"/>
                </a:tc>
                <a:extLst>
                  <a:ext uri="{0D108BD9-81ED-4DB2-BD59-A6C34878D82A}">
                    <a16:rowId xmlns:a16="http://schemas.microsoft.com/office/drawing/2014/main" val="3264503067"/>
                  </a:ext>
                </a:extLst>
              </a:tr>
              <a:tr h="211534">
                <a:tc>
                  <a:txBody>
                    <a:bodyPr/>
                    <a:lstStyle/>
                    <a:p>
                      <a:pPr algn="ctr" fontAlgn="b">
                        <a:buNone/>
                      </a:pPr>
                      <a:r>
                        <a:rPr lang="en-ZA" sz="1200" u="none" strike="noStrike">
                          <a:effectLst/>
                        </a:rPr>
                        <a:t>17</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Rope Tackle (25mm)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7</a:t>
                      </a:r>
                    </a:p>
                  </a:txBody>
                  <a:tcPr marL="7620" marR="7620" marT="7620" marB="0" anchor="ctr"/>
                </a:tc>
                <a:extLst>
                  <a:ext uri="{0D108BD9-81ED-4DB2-BD59-A6C34878D82A}">
                    <a16:rowId xmlns:a16="http://schemas.microsoft.com/office/drawing/2014/main" val="3452175760"/>
                  </a:ext>
                </a:extLst>
              </a:tr>
              <a:tr h="211534">
                <a:tc>
                  <a:txBody>
                    <a:bodyPr/>
                    <a:lstStyle/>
                    <a:p>
                      <a:pPr algn="ctr" fontAlgn="b">
                        <a:buNone/>
                      </a:pPr>
                      <a:r>
                        <a:rPr lang="en-ZA" sz="1200" u="none" strike="noStrike">
                          <a:effectLst/>
                        </a:rPr>
                        <a:t>18</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Trestle Trolley</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2203884114"/>
                  </a:ext>
                </a:extLst>
              </a:tr>
              <a:tr h="255300">
                <a:tc>
                  <a:txBody>
                    <a:bodyPr/>
                    <a:lstStyle/>
                    <a:p>
                      <a:pPr algn="ctr" fontAlgn="b">
                        <a:buNone/>
                      </a:pPr>
                      <a:r>
                        <a:rPr lang="en-ZA" sz="1200" u="none" strike="noStrike">
                          <a:effectLst/>
                        </a:rPr>
                        <a:t>19</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US" sz="1200" u="none" strike="noStrike" dirty="0">
                          <a:effectLst/>
                        </a:rPr>
                        <a:t>Trestle Trolley with stagger gauge</a:t>
                      </a:r>
                      <a:endParaRPr lang="en-US"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extLst>
                  <a:ext uri="{0D108BD9-81ED-4DB2-BD59-A6C34878D82A}">
                    <a16:rowId xmlns:a16="http://schemas.microsoft.com/office/drawing/2014/main" val="2761151934"/>
                  </a:ext>
                </a:extLst>
              </a:tr>
              <a:tr h="233417">
                <a:tc>
                  <a:txBody>
                    <a:bodyPr/>
                    <a:lstStyle/>
                    <a:p>
                      <a:pPr algn="ctr" fontAlgn="b">
                        <a:buNone/>
                      </a:pPr>
                      <a:r>
                        <a:rPr lang="en-ZA" sz="1200" u="none" strike="noStrike">
                          <a:effectLst/>
                        </a:rPr>
                        <a:t>20</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Webbing sling (5mm x 750mmm)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extLst>
                  <a:ext uri="{0D108BD9-81ED-4DB2-BD59-A6C34878D82A}">
                    <a16:rowId xmlns:a16="http://schemas.microsoft.com/office/drawing/2014/main" val="927405992"/>
                  </a:ext>
                </a:extLst>
              </a:tr>
              <a:tr h="320949">
                <a:tc>
                  <a:txBody>
                    <a:bodyPr/>
                    <a:lstStyle/>
                    <a:p>
                      <a:pPr algn="ctr" fontAlgn="b">
                        <a:buNone/>
                      </a:pPr>
                      <a:r>
                        <a:rPr lang="en-ZA" sz="1200" u="none" strike="noStrike" dirty="0">
                          <a:effectLst/>
                        </a:rPr>
                        <a:t>21</a:t>
                      </a:r>
                      <a:endParaRPr lang="en-ZA" sz="12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Webbing sling (60mm x 1000mmm)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50</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11</a:t>
                      </a:r>
                    </a:p>
                  </a:txBody>
                  <a:tcPr marL="7620" marR="7620" marT="7620" marB="0" anchor="ctr"/>
                </a:tc>
                <a:extLst>
                  <a:ext uri="{0D108BD9-81ED-4DB2-BD59-A6C34878D82A}">
                    <a16:rowId xmlns:a16="http://schemas.microsoft.com/office/drawing/2014/main" val="1224414572"/>
                  </a:ext>
                </a:extLst>
              </a:tr>
              <a:tr h="313654">
                <a:tc>
                  <a:txBody>
                    <a:bodyPr/>
                    <a:lstStyle/>
                    <a:p>
                      <a:pPr algn="ctr" fontAlgn="b">
                        <a:buNone/>
                      </a:pPr>
                      <a:r>
                        <a:rPr lang="en-ZA" sz="1200" u="none" strike="noStrike">
                          <a:effectLst/>
                        </a:rPr>
                        <a:t>22</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dirty="0">
                          <a:effectLst/>
                        </a:rPr>
                        <a:t>Webbing sling (60mm x 2000mmm) </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50</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21</a:t>
                      </a:r>
                    </a:p>
                  </a:txBody>
                  <a:tcPr marL="7620" marR="7620" marT="7620" marB="0" anchor="ctr"/>
                </a:tc>
                <a:extLst>
                  <a:ext uri="{0D108BD9-81ED-4DB2-BD59-A6C34878D82A}">
                    <a16:rowId xmlns:a16="http://schemas.microsoft.com/office/drawing/2014/main" val="1398457686"/>
                  </a:ext>
                </a:extLst>
              </a:tr>
              <a:tr h="284478">
                <a:tc>
                  <a:txBody>
                    <a:bodyPr/>
                    <a:lstStyle/>
                    <a:p>
                      <a:pPr algn="ctr" fontAlgn="b">
                        <a:buNone/>
                      </a:pPr>
                      <a:r>
                        <a:rPr lang="en-ZA" sz="1200" u="none" strike="noStrike">
                          <a:effectLst/>
                        </a:rPr>
                        <a:t>23</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dirty="0">
                          <a:effectLst/>
                        </a:rPr>
                        <a:t>Handline Wire/Rope block- Nonconductive</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60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30</a:t>
                      </a:r>
                    </a:p>
                  </a:txBody>
                  <a:tcPr marL="7620" marR="7620" marT="7620" marB="0" anchor="ctr"/>
                </a:tc>
                <a:extLst>
                  <a:ext uri="{0D108BD9-81ED-4DB2-BD59-A6C34878D82A}">
                    <a16:rowId xmlns:a16="http://schemas.microsoft.com/office/drawing/2014/main" val="2479581742"/>
                  </a:ext>
                </a:extLst>
              </a:tr>
              <a:tr h="226122">
                <a:tc>
                  <a:txBody>
                    <a:bodyPr/>
                    <a:lstStyle/>
                    <a:p>
                      <a:pPr algn="ctr" fontAlgn="b">
                        <a:buNone/>
                      </a:pPr>
                      <a:r>
                        <a:rPr lang="en-ZA" sz="1200" u="none" strike="noStrike">
                          <a:effectLst/>
                        </a:rPr>
                        <a:t>24</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Wire twister for 107mmsq</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24</a:t>
                      </a:r>
                    </a:p>
                  </a:txBody>
                  <a:tcPr marL="7620" marR="7620" marT="7620" marB="0" anchor="ctr"/>
                </a:tc>
                <a:extLst>
                  <a:ext uri="{0D108BD9-81ED-4DB2-BD59-A6C34878D82A}">
                    <a16:rowId xmlns:a16="http://schemas.microsoft.com/office/drawing/2014/main" val="3933206315"/>
                  </a:ext>
                </a:extLst>
              </a:tr>
            </a:tbl>
          </a:graphicData>
        </a:graphic>
      </p:graphicFrame>
      <p:graphicFrame>
        <p:nvGraphicFramePr>
          <p:cNvPr id="9" name="Table 8">
            <a:extLst>
              <a:ext uri="{FF2B5EF4-FFF2-40B4-BE49-F238E27FC236}">
                <a16:creationId xmlns:a16="http://schemas.microsoft.com/office/drawing/2014/main" id="{6A19C7B9-415A-63E5-DE27-4E244D070A9C}"/>
              </a:ext>
            </a:extLst>
          </p:cNvPr>
          <p:cNvGraphicFramePr>
            <a:graphicFrameLocks noGrp="1"/>
          </p:cNvGraphicFramePr>
          <p:nvPr>
            <p:extLst>
              <p:ext uri="{D42A27DB-BD31-4B8C-83A1-F6EECF244321}">
                <p14:modId xmlns:p14="http://schemas.microsoft.com/office/powerpoint/2010/main" val="3132318335"/>
              </p:ext>
            </p:extLst>
          </p:nvPr>
        </p:nvGraphicFramePr>
        <p:xfrm>
          <a:off x="389999" y="1924097"/>
          <a:ext cx="11094864" cy="5016135"/>
        </p:xfrm>
        <a:graphic>
          <a:graphicData uri="http://schemas.openxmlformats.org/drawingml/2006/table">
            <a:tbl>
              <a:tblPr>
                <a:tableStyleId>{5C22544A-7EE6-4342-B048-85BDC9FD1C3A}</a:tableStyleId>
              </a:tblPr>
              <a:tblGrid>
                <a:gridCol w="589761">
                  <a:extLst>
                    <a:ext uri="{9D8B030D-6E8A-4147-A177-3AD203B41FA5}">
                      <a16:colId xmlns:a16="http://schemas.microsoft.com/office/drawing/2014/main" val="410372604"/>
                    </a:ext>
                  </a:extLst>
                </a:gridCol>
                <a:gridCol w="6469552">
                  <a:extLst>
                    <a:ext uri="{9D8B030D-6E8A-4147-A177-3AD203B41FA5}">
                      <a16:colId xmlns:a16="http://schemas.microsoft.com/office/drawing/2014/main" val="2608107838"/>
                    </a:ext>
                  </a:extLst>
                </a:gridCol>
                <a:gridCol w="1243584">
                  <a:extLst>
                    <a:ext uri="{9D8B030D-6E8A-4147-A177-3AD203B41FA5}">
                      <a16:colId xmlns:a16="http://schemas.microsoft.com/office/drawing/2014/main" val="728364734"/>
                    </a:ext>
                  </a:extLst>
                </a:gridCol>
                <a:gridCol w="1426464">
                  <a:extLst>
                    <a:ext uri="{9D8B030D-6E8A-4147-A177-3AD203B41FA5}">
                      <a16:colId xmlns:a16="http://schemas.microsoft.com/office/drawing/2014/main" val="1409295686"/>
                    </a:ext>
                  </a:extLst>
                </a:gridCol>
                <a:gridCol w="1365503">
                  <a:extLst>
                    <a:ext uri="{9D8B030D-6E8A-4147-A177-3AD203B41FA5}">
                      <a16:colId xmlns:a16="http://schemas.microsoft.com/office/drawing/2014/main" val="4097299968"/>
                    </a:ext>
                  </a:extLst>
                </a:gridCol>
              </a:tblGrid>
              <a:tr h="530523">
                <a:tc gridSpan="5">
                  <a:txBody>
                    <a:bodyPr/>
                    <a:lstStyle/>
                    <a:p>
                      <a:pPr algn="ctr" fontAlgn="ctr">
                        <a:buNone/>
                      </a:pPr>
                      <a:r>
                        <a:rPr lang="en-US" sz="1600" u="none" strike="noStrike" dirty="0">
                          <a:effectLst/>
                        </a:rPr>
                        <a:t>Category 2 : Electrical Tools and Equipment</a:t>
                      </a:r>
                      <a:endParaRPr lang="en-US" sz="1600" b="1"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3868109"/>
                  </a:ext>
                </a:extLst>
              </a:tr>
              <a:tr h="277319">
                <a:tc>
                  <a:txBody>
                    <a:bodyPr/>
                    <a:lstStyle/>
                    <a:p>
                      <a:pPr algn="ctr" fontAlgn="ctr">
                        <a:buNone/>
                      </a:pPr>
                      <a:r>
                        <a:rPr lang="en-ZA" sz="1400" u="none" strike="noStrike">
                          <a:effectLst/>
                        </a:rPr>
                        <a:t>ITEM</a:t>
                      </a:r>
                      <a:endParaRPr lang="en-ZA" sz="1400" b="1"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400" u="none" strike="noStrike" dirty="0">
                          <a:effectLst/>
                        </a:rPr>
                        <a:t>DESCRIPTION</a:t>
                      </a:r>
                      <a:endParaRPr lang="en-ZA" sz="1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400" u="none" strike="noStrike">
                          <a:effectLst/>
                        </a:rPr>
                        <a:t>    YEAR 1   QTY</a:t>
                      </a:r>
                      <a:endParaRPr lang="en-ZA" sz="1400" b="1"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400" u="none" strike="noStrike" dirty="0">
                          <a:effectLst/>
                        </a:rPr>
                        <a:t>YEAR 2 Indicative QTY</a:t>
                      </a:r>
                      <a:endParaRPr lang="en-ZA" sz="1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400" u="none" strike="noStrike" dirty="0">
                          <a:effectLst/>
                        </a:rPr>
                        <a:t>YEAR 3 Indicative QTY</a:t>
                      </a:r>
                      <a:endParaRPr lang="en-ZA" sz="1400" b="1"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090588272"/>
                  </a:ext>
                </a:extLst>
              </a:tr>
              <a:tr h="337606">
                <a:tc>
                  <a:txBody>
                    <a:bodyPr/>
                    <a:lstStyle/>
                    <a:p>
                      <a:pPr algn="ctr" fontAlgn="b">
                        <a:buNone/>
                      </a:pPr>
                      <a:r>
                        <a:rPr lang="en-ZA" sz="1200" u="none" strike="noStrike">
                          <a:effectLst/>
                        </a:rPr>
                        <a:t>1</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dirty="0">
                          <a:effectLst/>
                        </a:rPr>
                        <a:t>Cordless angle grinder - 115mm</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2</a:t>
                      </a:r>
                    </a:p>
                  </a:txBody>
                  <a:tcPr marL="7620" marR="7620" marT="7620" marB="0" anchor="ctr"/>
                </a:tc>
                <a:extLst>
                  <a:ext uri="{0D108BD9-81ED-4DB2-BD59-A6C34878D82A}">
                    <a16:rowId xmlns:a16="http://schemas.microsoft.com/office/drawing/2014/main" val="256391316"/>
                  </a:ext>
                </a:extLst>
              </a:tr>
              <a:tr h="337606">
                <a:tc>
                  <a:txBody>
                    <a:bodyPr/>
                    <a:lstStyle/>
                    <a:p>
                      <a:pPr algn="ctr" fontAlgn="b">
                        <a:buNone/>
                      </a:pPr>
                      <a:r>
                        <a:rPr lang="en-ZA" sz="1200" u="none" strike="noStrike">
                          <a:effectLst/>
                        </a:rPr>
                        <a:t>2</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Cordless angle grinder - 230mm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3347571065"/>
                  </a:ext>
                </a:extLst>
              </a:tr>
              <a:tr h="337606">
                <a:tc>
                  <a:txBody>
                    <a:bodyPr/>
                    <a:lstStyle/>
                    <a:p>
                      <a:pPr algn="ctr" fontAlgn="b">
                        <a:buNone/>
                      </a:pPr>
                      <a:r>
                        <a:rPr lang="en-ZA" sz="1200" u="none" strike="noStrike">
                          <a:effectLst/>
                        </a:rPr>
                        <a:t>3</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Electric Angle Grinder – 115mm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1226549916"/>
                  </a:ext>
                </a:extLst>
              </a:tr>
              <a:tr h="337606">
                <a:tc>
                  <a:txBody>
                    <a:bodyPr/>
                    <a:lstStyle/>
                    <a:p>
                      <a:pPr algn="ctr" fontAlgn="b">
                        <a:buNone/>
                      </a:pPr>
                      <a:r>
                        <a:rPr lang="en-ZA" sz="1200" u="none" strike="noStrike">
                          <a:effectLst/>
                        </a:rPr>
                        <a:t>4</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Electric Angle Grinder – 230mm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17</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2732723227"/>
                  </a:ext>
                </a:extLst>
              </a:tr>
              <a:tr h="337606">
                <a:tc>
                  <a:txBody>
                    <a:bodyPr/>
                    <a:lstStyle/>
                    <a:p>
                      <a:pPr algn="ctr" fontAlgn="b">
                        <a:buNone/>
                      </a:pPr>
                      <a:r>
                        <a:rPr lang="en-ZA" sz="1200" u="none" strike="noStrike">
                          <a:effectLst/>
                        </a:rPr>
                        <a:t>5</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a:effectLst/>
                        </a:rPr>
                        <a:t>Electric Impact Drill</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376782383"/>
                  </a:ext>
                </a:extLst>
              </a:tr>
              <a:tr h="337606">
                <a:tc>
                  <a:txBody>
                    <a:bodyPr/>
                    <a:lstStyle/>
                    <a:p>
                      <a:pPr algn="ctr" fontAlgn="b">
                        <a:buNone/>
                      </a:pPr>
                      <a:r>
                        <a:rPr lang="en-ZA" sz="1200" u="none" strike="noStrike">
                          <a:effectLst/>
                        </a:rPr>
                        <a:t>6</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ZA" sz="1200" u="none" strike="noStrike" dirty="0">
                          <a:effectLst/>
                        </a:rPr>
                        <a:t>Electric Rail Drill</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4</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3217011678"/>
                  </a:ext>
                </a:extLst>
              </a:tr>
              <a:tr h="337606">
                <a:tc>
                  <a:txBody>
                    <a:bodyPr/>
                    <a:lstStyle/>
                    <a:p>
                      <a:pPr algn="ctr" fontAlgn="b">
                        <a:buNone/>
                      </a:pPr>
                      <a:r>
                        <a:rPr lang="en-ZA" sz="1200" u="none" strike="noStrike">
                          <a:effectLst/>
                        </a:rPr>
                        <a:t>7</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Electric Oil Pump with Quick Couplings, Fittings and Pipes</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9</a:t>
                      </a:r>
                    </a:p>
                  </a:txBody>
                  <a:tcPr marL="7620" marR="7620" marT="7620" marB="0" anchor="ctr"/>
                </a:tc>
                <a:extLst>
                  <a:ext uri="{0D108BD9-81ED-4DB2-BD59-A6C34878D82A}">
                    <a16:rowId xmlns:a16="http://schemas.microsoft.com/office/drawing/2014/main" val="1819281060"/>
                  </a:ext>
                </a:extLst>
              </a:tr>
              <a:tr h="337606">
                <a:tc>
                  <a:txBody>
                    <a:bodyPr/>
                    <a:lstStyle/>
                    <a:p>
                      <a:pPr algn="ctr" fontAlgn="b">
                        <a:buNone/>
                      </a:pPr>
                      <a:r>
                        <a:rPr lang="en-ZA" sz="1200" u="none" strike="noStrike">
                          <a:effectLst/>
                        </a:rPr>
                        <a:t>8</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US" sz="1200" u="none" strike="noStrike">
                          <a:effectLst/>
                        </a:rPr>
                        <a:t>Cordless Bolt Cutter - 800mm (35mm)  - Rechargeable</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a:t>
                      </a:r>
                    </a:p>
                  </a:txBody>
                  <a:tcPr marL="7620" marR="7620" marT="7620" marB="0" anchor="ctr"/>
                </a:tc>
                <a:extLst>
                  <a:ext uri="{0D108BD9-81ED-4DB2-BD59-A6C34878D82A}">
                    <a16:rowId xmlns:a16="http://schemas.microsoft.com/office/drawing/2014/main" val="3041814607"/>
                  </a:ext>
                </a:extLst>
              </a:tr>
              <a:tr h="337606">
                <a:tc>
                  <a:txBody>
                    <a:bodyPr/>
                    <a:lstStyle/>
                    <a:p>
                      <a:pPr algn="ctr" fontAlgn="b">
                        <a:buNone/>
                      </a:pPr>
                      <a:r>
                        <a:rPr lang="en-ZA" sz="1200" u="none" strike="noStrike">
                          <a:effectLst/>
                        </a:rPr>
                        <a:t>9</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Cordless impact drill 18V LI-Ion Kit – rechargeable</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13</a:t>
                      </a:r>
                    </a:p>
                  </a:txBody>
                  <a:tcPr marL="7620" marR="7620" marT="7620" marB="0" anchor="ctr"/>
                </a:tc>
                <a:extLst>
                  <a:ext uri="{0D108BD9-81ED-4DB2-BD59-A6C34878D82A}">
                    <a16:rowId xmlns:a16="http://schemas.microsoft.com/office/drawing/2014/main" val="3025789864"/>
                  </a:ext>
                </a:extLst>
              </a:tr>
              <a:tr h="337606">
                <a:tc>
                  <a:txBody>
                    <a:bodyPr/>
                    <a:lstStyle/>
                    <a:p>
                      <a:pPr algn="ctr" fontAlgn="b">
                        <a:buNone/>
                      </a:pPr>
                      <a:r>
                        <a:rPr lang="en-ZA" sz="1200" u="none" strike="noStrike">
                          <a:effectLst/>
                        </a:rPr>
                        <a:t>10</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just" fontAlgn="ctr">
                        <a:buNone/>
                      </a:pPr>
                      <a:r>
                        <a:rPr lang="en-US" sz="1200" u="none" strike="noStrike">
                          <a:effectLst/>
                        </a:rPr>
                        <a:t>Cordless electric leaf blower – rechargeable</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a:t>
                      </a:r>
                    </a:p>
                  </a:txBody>
                  <a:tcPr marL="7620" marR="7620" marT="7620" marB="0" anchor="ctr"/>
                </a:tc>
                <a:extLst>
                  <a:ext uri="{0D108BD9-81ED-4DB2-BD59-A6C34878D82A}">
                    <a16:rowId xmlns:a16="http://schemas.microsoft.com/office/drawing/2014/main" val="54582256"/>
                  </a:ext>
                </a:extLst>
              </a:tr>
              <a:tr h="337606">
                <a:tc>
                  <a:txBody>
                    <a:bodyPr/>
                    <a:lstStyle/>
                    <a:p>
                      <a:pPr algn="ctr" fontAlgn="b">
                        <a:buNone/>
                      </a:pPr>
                      <a:r>
                        <a:rPr lang="en-ZA" sz="1200" u="none" strike="noStrike">
                          <a:effectLst/>
                        </a:rPr>
                        <a:t>11</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Extension cord - 50m</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12</a:t>
                      </a:r>
                    </a:p>
                  </a:txBody>
                  <a:tcPr marL="7620" marR="7620" marT="7620" marB="0" anchor="ctr"/>
                </a:tc>
                <a:extLst>
                  <a:ext uri="{0D108BD9-81ED-4DB2-BD59-A6C34878D82A}">
                    <a16:rowId xmlns:a16="http://schemas.microsoft.com/office/drawing/2014/main" val="3181746305"/>
                  </a:ext>
                </a:extLst>
              </a:tr>
              <a:tr h="337606">
                <a:tc>
                  <a:txBody>
                    <a:bodyPr/>
                    <a:lstStyle/>
                    <a:p>
                      <a:pPr algn="ctr" fontAlgn="b">
                        <a:buNone/>
                      </a:pPr>
                      <a:r>
                        <a:rPr lang="en-ZA" sz="1200" u="none" strike="noStrike">
                          <a:effectLst/>
                        </a:rPr>
                        <a:t>12</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LED Flashlight / Torch / Hand Lamp</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50</a:t>
                      </a:r>
                    </a:p>
                  </a:txBody>
                  <a:tcPr marL="7620" marR="7620" marT="7620" marB="0" anchor="ctr"/>
                </a:tc>
                <a:extLst>
                  <a:ext uri="{0D108BD9-81ED-4DB2-BD59-A6C34878D82A}">
                    <a16:rowId xmlns:a16="http://schemas.microsoft.com/office/drawing/2014/main" val="4269125499"/>
                  </a:ext>
                </a:extLst>
              </a:tr>
            </a:tbl>
          </a:graphicData>
        </a:graphic>
      </p:graphicFrame>
      <p:graphicFrame>
        <p:nvGraphicFramePr>
          <p:cNvPr id="10" name="Table 9">
            <a:extLst>
              <a:ext uri="{FF2B5EF4-FFF2-40B4-BE49-F238E27FC236}">
                <a16:creationId xmlns:a16="http://schemas.microsoft.com/office/drawing/2014/main" id="{BEB46E3B-81E6-720A-C56E-E33B9017A9D8}"/>
              </a:ext>
            </a:extLst>
          </p:cNvPr>
          <p:cNvGraphicFramePr>
            <a:graphicFrameLocks noGrp="1"/>
          </p:cNvGraphicFramePr>
          <p:nvPr>
            <p:extLst>
              <p:ext uri="{D42A27DB-BD31-4B8C-83A1-F6EECF244321}">
                <p14:modId xmlns:p14="http://schemas.microsoft.com/office/powerpoint/2010/main" val="3279252943"/>
              </p:ext>
            </p:extLst>
          </p:nvPr>
        </p:nvGraphicFramePr>
        <p:xfrm>
          <a:off x="389998" y="1924096"/>
          <a:ext cx="11094862" cy="6201340"/>
        </p:xfrm>
        <a:graphic>
          <a:graphicData uri="http://schemas.openxmlformats.org/drawingml/2006/table">
            <a:tbl>
              <a:tblPr>
                <a:tableStyleId>{5C22544A-7EE6-4342-B048-85BDC9FD1C3A}</a:tableStyleId>
              </a:tblPr>
              <a:tblGrid>
                <a:gridCol w="804818">
                  <a:extLst>
                    <a:ext uri="{9D8B030D-6E8A-4147-A177-3AD203B41FA5}">
                      <a16:colId xmlns:a16="http://schemas.microsoft.com/office/drawing/2014/main" val="562100186"/>
                    </a:ext>
                  </a:extLst>
                </a:gridCol>
                <a:gridCol w="6278880">
                  <a:extLst>
                    <a:ext uri="{9D8B030D-6E8A-4147-A177-3AD203B41FA5}">
                      <a16:colId xmlns:a16="http://schemas.microsoft.com/office/drawing/2014/main" val="2231565431"/>
                    </a:ext>
                  </a:extLst>
                </a:gridCol>
                <a:gridCol w="1267968">
                  <a:extLst>
                    <a:ext uri="{9D8B030D-6E8A-4147-A177-3AD203B41FA5}">
                      <a16:colId xmlns:a16="http://schemas.microsoft.com/office/drawing/2014/main" val="3033020589"/>
                    </a:ext>
                  </a:extLst>
                </a:gridCol>
                <a:gridCol w="1341120">
                  <a:extLst>
                    <a:ext uri="{9D8B030D-6E8A-4147-A177-3AD203B41FA5}">
                      <a16:colId xmlns:a16="http://schemas.microsoft.com/office/drawing/2014/main" val="2329898844"/>
                    </a:ext>
                  </a:extLst>
                </a:gridCol>
                <a:gridCol w="1402076">
                  <a:extLst>
                    <a:ext uri="{9D8B030D-6E8A-4147-A177-3AD203B41FA5}">
                      <a16:colId xmlns:a16="http://schemas.microsoft.com/office/drawing/2014/main" val="423353830"/>
                    </a:ext>
                  </a:extLst>
                </a:gridCol>
              </a:tblGrid>
              <a:tr h="200804">
                <a:tc gridSpan="5">
                  <a:txBody>
                    <a:bodyPr/>
                    <a:lstStyle/>
                    <a:p>
                      <a:pPr algn="ctr" fontAlgn="ctr">
                        <a:buNone/>
                      </a:pPr>
                      <a:r>
                        <a:rPr lang="en-US" sz="1800" u="none" strike="noStrike" dirty="0">
                          <a:effectLst/>
                        </a:rPr>
                        <a:t>Category 3 : OHTE Equipment and Testers</a:t>
                      </a:r>
                      <a:endParaRPr lang="en-US" sz="1800" b="1"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24589006"/>
                  </a:ext>
                </a:extLst>
              </a:tr>
              <a:tr h="229491">
                <a:tc>
                  <a:txBody>
                    <a:bodyPr/>
                    <a:lstStyle/>
                    <a:p>
                      <a:pPr algn="l" fontAlgn="ctr">
                        <a:buNone/>
                      </a:pPr>
                      <a:r>
                        <a:rPr lang="en-ZA" sz="1200" u="none" strike="noStrike">
                          <a:effectLst/>
                        </a:rPr>
                        <a:t>ITEM</a:t>
                      </a:r>
                      <a:endParaRPr lang="en-ZA" sz="1200" b="1"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dirty="0">
                          <a:effectLst/>
                        </a:rPr>
                        <a:t>DESCRIPTION</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YEAR 1 QTY</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dirty="0">
                          <a:effectLst/>
                        </a:rPr>
                        <a:t>YEAR 2 Indicative QTY</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dirty="0">
                          <a:effectLst/>
                        </a:rPr>
                        <a:t>YEAR 3 Indicative QTY</a:t>
                      </a:r>
                      <a:endParaRPr lang="en-ZA" sz="1200" b="1"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940393691"/>
                  </a:ext>
                </a:extLst>
              </a:tr>
              <a:tr h="277301">
                <a:tc>
                  <a:txBody>
                    <a:bodyPr/>
                    <a:lstStyle/>
                    <a:p>
                      <a:pPr algn="ctr" fontAlgn="b">
                        <a:buNone/>
                      </a:pPr>
                      <a:r>
                        <a:rPr lang="en-ZA" sz="1200" u="none" strike="noStrike">
                          <a:effectLst/>
                        </a:rPr>
                        <a:t>1</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dirty="0">
                          <a:effectLst/>
                        </a:rPr>
                        <a:t>Telescopic link stick - 9m</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44</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56</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57</a:t>
                      </a:r>
                    </a:p>
                  </a:txBody>
                  <a:tcPr marL="7620" marR="7620" marT="7620" marB="0" anchor="ctr"/>
                </a:tc>
                <a:extLst>
                  <a:ext uri="{0D108BD9-81ED-4DB2-BD59-A6C34878D82A}">
                    <a16:rowId xmlns:a16="http://schemas.microsoft.com/office/drawing/2014/main" val="3681415389"/>
                  </a:ext>
                </a:extLst>
              </a:tr>
              <a:tr h="277301">
                <a:tc>
                  <a:txBody>
                    <a:bodyPr/>
                    <a:lstStyle/>
                    <a:p>
                      <a:pPr algn="ctr" fontAlgn="b">
                        <a:buNone/>
                      </a:pPr>
                      <a:r>
                        <a:rPr lang="en-ZA" sz="1200" u="none" strike="noStrike">
                          <a:effectLst/>
                        </a:rPr>
                        <a:t>2</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Earthing wires for 25kV AC (with clamps)</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4185794611"/>
                  </a:ext>
                </a:extLst>
              </a:tr>
              <a:tr h="277301">
                <a:tc>
                  <a:txBody>
                    <a:bodyPr/>
                    <a:lstStyle/>
                    <a:p>
                      <a:pPr algn="ctr" fontAlgn="b">
                        <a:buNone/>
                      </a:pPr>
                      <a:r>
                        <a:rPr lang="en-ZA" sz="1200" u="none" strike="noStrike">
                          <a:effectLst/>
                        </a:rPr>
                        <a:t>3</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Earthing wires for 3kV DC (with clamps)</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66</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34</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28</a:t>
                      </a:r>
                    </a:p>
                  </a:txBody>
                  <a:tcPr marL="7620" marR="7620" marT="7620" marB="0" anchor="ctr"/>
                </a:tc>
                <a:extLst>
                  <a:ext uri="{0D108BD9-81ED-4DB2-BD59-A6C34878D82A}">
                    <a16:rowId xmlns:a16="http://schemas.microsoft.com/office/drawing/2014/main" val="2727310640"/>
                  </a:ext>
                </a:extLst>
              </a:tr>
              <a:tr h="277301">
                <a:tc>
                  <a:txBody>
                    <a:bodyPr/>
                    <a:lstStyle/>
                    <a:p>
                      <a:pPr algn="ctr" fontAlgn="b">
                        <a:buNone/>
                      </a:pPr>
                      <a:r>
                        <a:rPr lang="en-ZA" sz="1200" u="none" strike="noStrike">
                          <a:effectLst/>
                        </a:rPr>
                        <a:t>4</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Earthing wires for 50kV AC (with clamps)</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66</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44</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29</a:t>
                      </a:r>
                    </a:p>
                  </a:txBody>
                  <a:tcPr marL="7620" marR="7620" marT="7620" marB="0" anchor="ctr"/>
                </a:tc>
                <a:extLst>
                  <a:ext uri="{0D108BD9-81ED-4DB2-BD59-A6C34878D82A}">
                    <a16:rowId xmlns:a16="http://schemas.microsoft.com/office/drawing/2014/main" val="2955098761"/>
                  </a:ext>
                </a:extLst>
              </a:tr>
              <a:tr h="277301">
                <a:tc>
                  <a:txBody>
                    <a:bodyPr/>
                    <a:lstStyle/>
                    <a:p>
                      <a:pPr algn="ctr" fontAlgn="b">
                        <a:buNone/>
                      </a:pPr>
                      <a:r>
                        <a:rPr lang="en-ZA" sz="1200" u="none" strike="noStrike">
                          <a:effectLst/>
                        </a:rPr>
                        <a:t>5</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Earthing wires for 6.6/11kV AC (with clamps)</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76</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66</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66</a:t>
                      </a:r>
                    </a:p>
                  </a:txBody>
                  <a:tcPr marL="7620" marR="7620" marT="7620" marB="0" anchor="ctr"/>
                </a:tc>
                <a:extLst>
                  <a:ext uri="{0D108BD9-81ED-4DB2-BD59-A6C34878D82A}">
                    <a16:rowId xmlns:a16="http://schemas.microsoft.com/office/drawing/2014/main" val="3066676504"/>
                  </a:ext>
                </a:extLst>
              </a:tr>
              <a:tr h="277301">
                <a:tc>
                  <a:txBody>
                    <a:bodyPr/>
                    <a:lstStyle/>
                    <a:p>
                      <a:pPr algn="ctr" fontAlgn="b">
                        <a:buNone/>
                      </a:pPr>
                      <a:r>
                        <a:rPr lang="en-ZA" sz="1200" u="none" strike="noStrike">
                          <a:effectLst/>
                        </a:rPr>
                        <a:t>6</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Infrared Thermal Imager (Handheld)</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20</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2510585844"/>
                  </a:ext>
                </a:extLst>
              </a:tr>
              <a:tr h="277301">
                <a:tc>
                  <a:txBody>
                    <a:bodyPr/>
                    <a:lstStyle/>
                    <a:p>
                      <a:pPr algn="ctr" fontAlgn="b">
                        <a:buNone/>
                      </a:pPr>
                      <a:r>
                        <a:rPr lang="en-ZA" sz="1200" u="none" strike="noStrike">
                          <a:effectLst/>
                        </a:rPr>
                        <a:t>7</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Live Line tester - 11/33kV AC</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70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23</a:t>
                      </a:r>
                    </a:p>
                  </a:txBody>
                  <a:tcPr marL="7620" marR="7620" marT="7620" marB="0" anchor="ctr"/>
                </a:tc>
                <a:extLst>
                  <a:ext uri="{0D108BD9-81ED-4DB2-BD59-A6C34878D82A}">
                    <a16:rowId xmlns:a16="http://schemas.microsoft.com/office/drawing/2014/main" val="34508278"/>
                  </a:ext>
                </a:extLst>
              </a:tr>
              <a:tr h="277301">
                <a:tc>
                  <a:txBody>
                    <a:bodyPr/>
                    <a:lstStyle/>
                    <a:p>
                      <a:pPr algn="ctr" fontAlgn="b">
                        <a:buNone/>
                      </a:pPr>
                      <a:r>
                        <a:rPr lang="en-ZA" sz="1200" u="none" strike="noStrike">
                          <a:effectLst/>
                        </a:rPr>
                        <a:t>8</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Live Line tester - 138Kv</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a:t>
                      </a:r>
                    </a:p>
                  </a:txBody>
                  <a:tcPr marL="7620" marR="7620" marT="7620" marB="0" anchor="ctr"/>
                </a:tc>
                <a:extLst>
                  <a:ext uri="{0D108BD9-81ED-4DB2-BD59-A6C34878D82A}">
                    <a16:rowId xmlns:a16="http://schemas.microsoft.com/office/drawing/2014/main" val="2075681610"/>
                  </a:ext>
                </a:extLst>
              </a:tr>
              <a:tr h="277301">
                <a:tc>
                  <a:txBody>
                    <a:bodyPr/>
                    <a:lstStyle/>
                    <a:p>
                      <a:pPr algn="ctr" fontAlgn="b">
                        <a:buNone/>
                      </a:pPr>
                      <a:r>
                        <a:rPr lang="en-ZA" sz="1200" u="none" strike="noStrike">
                          <a:effectLst/>
                        </a:rPr>
                        <a:t>9</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Live Line tester - 3kV DC</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66</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66</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14</a:t>
                      </a:r>
                    </a:p>
                  </a:txBody>
                  <a:tcPr marL="7620" marR="7620" marT="7620" marB="0" anchor="ctr"/>
                </a:tc>
                <a:extLst>
                  <a:ext uri="{0D108BD9-81ED-4DB2-BD59-A6C34878D82A}">
                    <a16:rowId xmlns:a16="http://schemas.microsoft.com/office/drawing/2014/main" val="545840463"/>
                  </a:ext>
                </a:extLst>
              </a:tr>
              <a:tr h="277301">
                <a:tc>
                  <a:txBody>
                    <a:bodyPr/>
                    <a:lstStyle/>
                    <a:p>
                      <a:pPr algn="ctr" fontAlgn="b">
                        <a:buNone/>
                      </a:pPr>
                      <a:r>
                        <a:rPr lang="en-ZA" sz="1200" u="none" strike="noStrike">
                          <a:effectLst/>
                        </a:rPr>
                        <a:t>10</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dirty="0">
                          <a:effectLst/>
                        </a:rPr>
                        <a:t>Live Line tester - 50kV AC</a:t>
                      </a:r>
                      <a:endParaRPr lang="en-US"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3490628563"/>
                  </a:ext>
                </a:extLst>
              </a:tr>
              <a:tr h="277301">
                <a:tc>
                  <a:txBody>
                    <a:bodyPr/>
                    <a:lstStyle/>
                    <a:p>
                      <a:pPr algn="ctr" fontAlgn="b">
                        <a:buNone/>
                      </a:pPr>
                      <a:r>
                        <a:rPr lang="en-ZA" sz="1200" u="none" strike="noStrike">
                          <a:effectLst/>
                        </a:rPr>
                        <a:t>11</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dirty="0">
                          <a:effectLst/>
                        </a:rPr>
                        <a:t>Live Line tester - 6.6/11kV AC</a:t>
                      </a:r>
                      <a:endParaRPr lang="en-US"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13</a:t>
                      </a:r>
                    </a:p>
                  </a:txBody>
                  <a:tcPr marL="7620" marR="7620" marT="7620" marB="0" anchor="ctr"/>
                </a:tc>
                <a:extLst>
                  <a:ext uri="{0D108BD9-81ED-4DB2-BD59-A6C34878D82A}">
                    <a16:rowId xmlns:a16="http://schemas.microsoft.com/office/drawing/2014/main" val="1642579858"/>
                  </a:ext>
                </a:extLst>
              </a:tr>
              <a:tr h="277301">
                <a:tc>
                  <a:txBody>
                    <a:bodyPr/>
                    <a:lstStyle/>
                    <a:p>
                      <a:pPr algn="ctr" fontAlgn="b">
                        <a:buNone/>
                      </a:pPr>
                      <a:r>
                        <a:rPr lang="en-ZA" sz="1200" u="none" strike="noStrike">
                          <a:effectLst/>
                        </a:rPr>
                        <a:t>12</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dirty="0">
                          <a:effectLst/>
                        </a:rPr>
                        <a:t>Cable Fault and Route Locator</a:t>
                      </a:r>
                      <a:endParaRPr lang="en-US"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975997997"/>
                  </a:ext>
                </a:extLst>
              </a:tr>
              <a:tr h="277301">
                <a:tc>
                  <a:txBody>
                    <a:bodyPr/>
                    <a:lstStyle/>
                    <a:p>
                      <a:pPr algn="ctr" fontAlgn="b">
                        <a:buNone/>
                      </a:pPr>
                      <a:r>
                        <a:rPr lang="en-ZA" sz="1200" u="none" strike="noStrike">
                          <a:effectLst/>
                        </a:rPr>
                        <a:t>13</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US" sz="1200" u="none" strike="noStrike">
                          <a:effectLst/>
                        </a:rPr>
                        <a:t>Digital Height and Stagger Gauge</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15</a:t>
                      </a:r>
                    </a:p>
                  </a:txBody>
                  <a:tcPr marL="7620" marR="7620" marT="7620" marB="0" anchor="ctr"/>
                </a:tc>
                <a:extLst>
                  <a:ext uri="{0D108BD9-81ED-4DB2-BD59-A6C34878D82A}">
                    <a16:rowId xmlns:a16="http://schemas.microsoft.com/office/drawing/2014/main" val="817808684"/>
                  </a:ext>
                </a:extLst>
              </a:tr>
              <a:tr h="277301">
                <a:tc>
                  <a:txBody>
                    <a:bodyPr/>
                    <a:lstStyle/>
                    <a:p>
                      <a:pPr algn="ctr" fontAlgn="b">
                        <a:buNone/>
                      </a:pPr>
                      <a:r>
                        <a:rPr lang="en-ZA" sz="1200" u="none" strike="noStrike">
                          <a:effectLst/>
                        </a:rPr>
                        <a:t>14</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Height and Stagger Gauge</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8</a:t>
                      </a:r>
                    </a:p>
                  </a:txBody>
                  <a:tcPr marL="7620" marR="7620" marT="7620" marB="0" anchor="ctr"/>
                </a:tc>
                <a:extLst>
                  <a:ext uri="{0D108BD9-81ED-4DB2-BD59-A6C34878D82A}">
                    <a16:rowId xmlns:a16="http://schemas.microsoft.com/office/drawing/2014/main" val="2719537583"/>
                  </a:ext>
                </a:extLst>
              </a:tr>
              <a:tr h="277301">
                <a:tc>
                  <a:txBody>
                    <a:bodyPr/>
                    <a:lstStyle/>
                    <a:p>
                      <a:pPr algn="ctr" fontAlgn="b">
                        <a:buNone/>
                      </a:pPr>
                      <a:r>
                        <a:rPr lang="en-ZA" sz="1200" u="none" strike="noStrike">
                          <a:effectLst/>
                        </a:rPr>
                        <a:t>15</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Digital Multi-meter - True RMS</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28</a:t>
                      </a:r>
                    </a:p>
                  </a:txBody>
                  <a:tcPr marL="7620" marR="7620" marT="7620" marB="0" anchor="ctr"/>
                </a:tc>
                <a:extLst>
                  <a:ext uri="{0D108BD9-81ED-4DB2-BD59-A6C34878D82A}">
                    <a16:rowId xmlns:a16="http://schemas.microsoft.com/office/drawing/2014/main" val="1359786035"/>
                  </a:ext>
                </a:extLst>
              </a:tr>
              <a:tr h="277301">
                <a:tc>
                  <a:txBody>
                    <a:bodyPr/>
                    <a:lstStyle/>
                    <a:p>
                      <a:pPr algn="ctr" fontAlgn="b">
                        <a:buNone/>
                      </a:pPr>
                      <a:r>
                        <a:rPr lang="en-ZA" sz="1200" u="none" strike="noStrike">
                          <a:effectLst/>
                        </a:rPr>
                        <a:t>16</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Digital clamp meter (600V 2000A) - True RMS</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80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16</a:t>
                      </a:r>
                    </a:p>
                  </a:txBody>
                  <a:tcPr marL="7620" marR="7620" marT="7620" marB="0" anchor="ctr"/>
                </a:tc>
                <a:extLst>
                  <a:ext uri="{0D108BD9-81ED-4DB2-BD59-A6C34878D82A}">
                    <a16:rowId xmlns:a16="http://schemas.microsoft.com/office/drawing/2014/main" val="769798361"/>
                  </a:ext>
                </a:extLst>
              </a:tr>
              <a:tr h="277301">
                <a:tc>
                  <a:txBody>
                    <a:bodyPr/>
                    <a:lstStyle/>
                    <a:p>
                      <a:pPr algn="ctr" fontAlgn="b">
                        <a:buNone/>
                      </a:pPr>
                      <a:r>
                        <a:rPr lang="en-ZA" sz="1200" u="none" strike="noStrike">
                          <a:effectLst/>
                        </a:rPr>
                        <a:t>17</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dirty="0">
                          <a:effectLst/>
                        </a:rPr>
                        <a:t>Portable Insulation Tester - 10kV</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16</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4134384947"/>
                  </a:ext>
                </a:extLst>
              </a:tr>
              <a:tr h="277301">
                <a:tc>
                  <a:txBody>
                    <a:bodyPr/>
                    <a:lstStyle/>
                    <a:p>
                      <a:pPr algn="ctr" fontAlgn="b">
                        <a:buNone/>
                      </a:pPr>
                      <a:r>
                        <a:rPr lang="en-ZA" sz="1200" u="none" strike="noStrike">
                          <a:effectLst/>
                        </a:rPr>
                        <a:t>18</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Portable Insulation Tester - 5kV</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2</a:t>
                      </a:r>
                    </a:p>
                  </a:txBody>
                  <a:tcPr marL="7620" marR="7620" marT="7620" marB="0" anchor="ctr"/>
                </a:tc>
                <a:extLst>
                  <a:ext uri="{0D108BD9-81ED-4DB2-BD59-A6C34878D82A}">
                    <a16:rowId xmlns:a16="http://schemas.microsoft.com/office/drawing/2014/main" val="1084839649"/>
                  </a:ext>
                </a:extLst>
              </a:tr>
              <a:tr h="277301">
                <a:tc>
                  <a:txBody>
                    <a:bodyPr/>
                    <a:lstStyle/>
                    <a:p>
                      <a:pPr algn="ctr" fontAlgn="b">
                        <a:buNone/>
                      </a:pPr>
                      <a:r>
                        <a:rPr lang="en-ZA" sz="1200" u="none" strike="noStrike">
                          <a:effectLst/>
                        </a:rPr>
                        <a:t>19</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dirty="0">
                          <a:effectLst/>
                        </a:rPr>
                        <a:t>Portable LCR Meter</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1811122485"/>
                  </a:ext>
                </a:extLst>
              </a:tr>
              <a:tr h="277301">
                <a:tc>
                  <a:txBody>
                    <a:bodyPr/>
                    <a:lstStyle/>
                    <a:p>
                      <a:pPr algn="ctr" fontAlgn="b">
                        <a:buNone/>
                      </a:pPr>
                      <a:r>
                        <a:rPr lang="en-ZA" sz="1200" u="none" strike="noStrike">
                          <a:effectLst/>
                        </a:rPr>
                        <a:t>20</a:t>
                      </a:r>
                      <a:endParaRPr lang="en-ZA" sz="12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ctr">
                        <a:buNone/>
                      </a:pPr>
                      <a:r>
                        <a:rPr lang="en-ZA" sz="1200" u="none" strike="noStrike">
                          <a:effectLst/>
                        </a:rPr>
                        <a:t>Magnetic field strength tester</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3</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3</a:t>
                      </a:r>
                    </a:p>
                  </a:txBody>
                  <a:tcPr marL="7620" marR="7620" marT="7620" marB="0" anchor="ctr"/>
                </a:tc>
                <a:extLst>
                  <a:ext uri="{0D108BD9-81ED-4DB2-BD59-A6C34878D82A}">
                    <a16:rowId xmlns:a16="http://schemas.microsoft.com/office/drawing/2014/main" val="3027765965"/>
                  </a:ext>
                </a:extLst>
              </a:tr>
            </a:tbl>
          </a:graphicData>
        </a:graphic>
      </p:graphicFrame>
      <p:graphicFrame>
        <p:nvGraphicFramePr>
          <p:cNvPr id="11" name="Table 10">
            <a:extLst>
              <a:ext uri="{FF2B5EF4-FFF2-40B4-BE49-F238E27FC236}">
                <a16:creationId xmlns:a16="http://schemas.microsoft.com/office/drawing/2014/main" id="{6102B891-22BE-2353-99E2-C08217F50425}"/>
              </a:ext>
            </a:extLst>
          </p:cNvPr>
          <p:cNvGraphicFramePr>
            <a:graphicFrameLocks noGrp="1"/>
          </p:cNvGraphicFramePr>
          <p:nvPr>
            <p:extLst>
              <p:ext uri="{D42A27DB-BD31-4B8C-83A1-F6EECF244321}">
                <p14:modId xmlns:p14="http://schemas.microsoft.com/office/powerpoint/2010/main" val="2494946190"/>
              </p:ext>
            </p:extLst>
          </p:nvPr>
        </p:nvGraphicFramePr>
        <p:xfrm>
          <a:off x="389998" y="1924095"/>
          <a:ext cx="11094862" cy="4542867"/>
        </p:xfrm>
        <a:graphic>
          <a:graphicData uri="http://schemas.openxmlformats.org/drawingml/2006/table">
            <a:tbl>
              <a:tblPr>
                <a:tableStyleId>{5C22544A-7EE6-4342-B048-85BDC9FD1C3A}</a:tableStyleId>
              </a:tblPr>
              <a:tblGrid>
                <a:gridCol w="821334">
                  <a:extLst>
                    <a:ext uri="{9D8B030D-6E8A-4147-A177-3AD203B41FA5}">
                      <a16:colId xmlns:a16="http://schemas.microsoft.com/office/drawing/2014/main" val="3330749422"/>
                    </a:ext>
                  </a:extLst>
                </a:gridCol>
                <a:gridCol w="6262364">
                  <a:extLst>
                    <a:ext uri="{9D8B030D-6E8A-4147-A177-3AD203B41FA5}">
                      <a16:colId xmlns:a16="http://schemas.microsoft.com/office/drawing/2014/main" val="2227470207"/>
                    </a:ext>
                  </a:extLst>
                </a:gridCol>
                <a:gridCol w="1255776">
                  <a:extLst>
                    <a:ext uri="{9D8B030D-6E8A-4147-A177-3AD203B41FA5}">
                      <a16:colId xmlns:a16="http://schemas.microsoft.com/office/drawing/2014/main" val="2639811964"/>
                    </a:ext>
                  </a:extLst>
                </a:gridCol>
                <a:gridCol w="1341120">
                  <a:extLst>
                    <a:ext uri="{9D8B030D-6E8A-4147-A177-3AD203B41FA5}">
                      <a16:colId xmlns:a16="http://schemas.microsoft.com/office/drawing/2014/main" val="241818050"/>
                    </a:ext>
                  </a:extLst>
                </a:gridCol>
                <a:gridCol w="1414268">
                  <a:extLst>
                    <a:ext uri="{9D8B030D-6E8A-4147-A177-3AD203B41FA5}">
                      <a16:colId xmlns:a16="http://schemas.microsoft.com/office/drawing/2014/main" val="29857128"/>
                    </a:ext>
                  </a:extLst>
                </a:gridCol>
              </a:tblGrid>
              <a:tr h="525559">
                <a:tc>
                  <a:txBody>
                    <a:bodyPr/>
                    <a:lstStyle/>
                    <a:p>
                      <a:pPr algn="l" fontAlgn="b">
                        <a:buNone/>
                      </a:pPr>
                      <a:r>
                        <a:rPr lang="en-ZA" sz="1200" u="none" strike="noStrike">
                          <a:effectLst/>
                        </a:rPr>
                        <a:t> </a:t>
                      </a:r>
                      <a:endParaRPr lang="en-ZA" sz="1200" b="0" i="0" u="none" strike="noStrike">
                        <a:solidFill>
                          <a:srgbClr val="000000"/>
                        </a:solidFill>
                        <a:effectLst/>
                        <a:latin typeface="Aptos Narrow" panose="020B0004020202020204" pitchFamily="34" charset="0"/>
                      </a:endParaRPr>
                    </a:p>
                  </a:txBody>
                  <a:tcPr marL="7620" marR="7620" marT="7620" marB="0" anchor="b"/>
                </a:tc>
                <a:tc gridSpan="4">
                  <a:txBody>
                    <a:bodyPr/>
                    <a:lstStyle/>
                    <a:p>
                      <a:pPr algn="ctr" fontAlgn="ctr">
                        <a:buNone/>
                      </a:pPr>
                      <a:r>
                        <a:rPr lang="en-US" sz="1800" u="none" strike="noStrike" dirty="0">
                          <a:effectLst/>
                        </a:rPr>
                        <a:t>Category 4 - Hydraulic Tools and Equipment</a:t>
                      </a:r>
                      <a:endParaRPr lang="en-US" sz="1800" b="1"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15073779"/>
                  </a:ext>
                </a:extLst>
              </a:tr>
              <a:tr h="309152">
                <a:tc>
                  <a:txBody>
                    <a:bodyPr/>
                    <a:lstStyle/>
                    <a:p>
                      <a:pPr algn="ctr" fontAlgn="ctr">
                        <a:buNone/>
                      </a:pPr>
                      <a:r>
                        <a:rPr lang="en-ZA" sz="1200" u="none" strike="noStrike">
                          <a:effectLst/>
                        </a:rPr>
                        <a:t>ITEM</a:t>
                      </a:r>
                      <a:endParaRPr lang="en-ZA" sz="1200" b="1"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a:effectLst/>
                        </a:rPr>
                        <a:t>DESCRIPTION</a:t>
                      </a:r>
                      <a:endParaRPr lang="en-ZA" sz="1200" b="1"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YEAR 1 QTY</a:t>
                      </a:r>
                      <a:endParaRPr lang="en-ZA" sz="1200" b="1" i="0" u="none" strike="noStrike">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dirty="0">
                          <a:effectLst/>
                        </a:rPr>
                        <a:t>YEAR 2 Indicative QTY</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a:effectLst/>
                        </a:rPr>
                        <a:t>YEAR 3 Indicative QTY</a:t>
                      </a:r>
                      <a:endParaRPr lang="en-ZA" sz="1200" b="1" i="0" u="none" strike="noStrike">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6242039"/>
                  </a:ext>
                </a:extLst>
              </a:tr>
              <a:tr h="329762">
                <a:tc>
                  <a:txBody>
                    <a:bodyPr/>
                    <a:lstStyle/>
                    <a:p>
                      <a:pPr algn="ctr" fontAlgn="ctr">
                        <a:buNone/>
                      </a:pPr>
                      <a:r>
                        <a:rPr lang="en-ZA" sz="1200" u="none" strike="noStrike">
                          <a:effectLst/>
                        </a:rPr>
                        <a:t>1</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Hydraulic Crimper with Crimp set (25mm-70mm)</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6</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a:t>
                      </a:r>
                    </a:p>
                  </a:txBody>
                  <a:tcPr marL="7620" marR="7620" marT="7620" marB="0" anchor="ctr"/>
                </a:tc>
                <a:extLst>
                  <a:ext uri="{0D108BD9-81ED-4DB2-BD59-A6C34878D82A}">
                    <a16:rowId xmlns:a16="http://schemas.microsoft.com/office/drawing/2014/main" val="3292176933"/>
                  </a:ext>
                </a:extLst>
              </a:tr>
              <a:tr h="346308">
                <a:tc>
                  <a:txBody>
                    <a:bodyPr/>
                    <a:lstStyle/>
                    <a:p>
                      <a:pPr algn="ctr" fontAlgn="ctr">
                        <a:buNone/>
                      </a:pPr>
                      <a:r>
                        <a:rPr lang="en-ZA" sz="1200" u="none" strike="noStrike">
                          <a:effectLst/>
                        </a:rPr>
                        <a:t>2</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Hydraulic Crimper with Crimp Set (95mm-500mm)</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14</a:t>
                      </a:r>
                    </a:p>
                  </a:txBody>
                  <a:tcPr marL="7620" marR="7620" marT="7620" marB="0" anchor="ctr"/>
                </a:tc>
                <a:extLst>
                  <a:ext uri="{0D108BD9-81ED-4DB2-BD59-A6C34878D82A}">
                    <a16:rowId xmlns:a16="http://schemas.microsoft.com/office/drawing/2014/main" val="1706669506"/>
                  </a:ext>
                </a:extLst>
              </a:tr>
              <a:tr h="329762">
                <a:tc>
                  <a:txBody>
                    <a:bodyPr/>
                    <a:lstStyle/>
                    <a:p>
                      <a:pPr algn="ctr" fontAlgn="ctr">
                        <a:buNone/>
                      </a:pPr>
                      <a:r>
                        <a:rPr lang="en-ZA" sz="1200" u="none" strike="noStrike">
                          <a:effectLst/>
                        </a:rPr>
                        <a:t>3</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fr-FR" sz="1200" u="none" strike="noStrike">
                          <a:effectLst/>
                        </a:rPr>
                        <a:t>Hydraulic nut splitter - Force 10T, Range M8-M14 &amp; M16-M24</a:t>
                      </a:r>
                      <a:endParaRPr lang="fr-FR"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2230233315"/>
                  </a:ext>
                </a:extLst>
              </a:tr>
              <a:tr h="329762">
                <a:tc>
                  <a:txBody>
                    <a:bodyPr/>
                    <a:lstStyle/>
                    <a:p>
                      <a:pPr algn="ctr" fontAlgn="ctr">
                        <a:buNone/>
                      </a:pPr>
                      <a:r>
                        <a:rPr lang="en-ZA" sz="1200" u="none" strike="noStrike">
                          <a:effectLst/>
                        </a:rPr>
                        <a:t>4</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Hydraulic Press - 20ton</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1</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extLst>
                  <a:ext uri="{0D108BD9-81ED-4DB2-BD59-A6C34878D82A}">
                    <a16:rowId xmlns:a16="http://schemas.microsoft.com/office/drawing/2014/main" val="2836498672"/>
                  </a:ext>
                </a:extLst>
              </a:tr>
              <a:tr h="329762">
                <a:tc>
                  <a:txBody>
                    <a:bodyPr/>
                    <a:lstStyle/>
                    <a:p>
                      <a:pPr algn="ctr" fontAlgn="ctr">
                        <a:buNone/>
                      </a:pPr>
                      <a:r>
                        <a:rPr lang="en-ZA" sz="1200" u="none" strike="noStrike">
                          <a:effectLst/>
                        </a:rPr>
                        <a:t>5</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Hydraulic rail drill with water coolant bottle</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25</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25</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14</a:t>
                      </a:r>
                    </a:p>
                  </a:txBody>
                  <a:tcPr marL="7620" marR="7620" marT="7620" marB="0" anchor="ctr"/>
                </a:tc>
                <a:extLst>
                  <a:ext uri="{0D108BD9-81ED-4DB2-BD59-A6C34878D82A}">
                    <a16:rowId xmlns:a16="http://schemas.microsoft.com/office/drawing/2014/main" val="2707812326"/>
                  </a:ext>
                </a:extLst>
              </a:tr>
              <a:tr h="329762">
                <a:tc>
                  <a:txBody>
                    <a:bodyPr/>
                    <a:lstStyle/>
                    <a:p>
                      <a:pPr algn="ctr" fontAlgn="ctr">
                        <a:buNone/>
                      </a:pPr>
                      <a:r>
                        <a:rPr lang="en-ZA" sz="1200" u="none" strike="noStrike">
                          <a:effectLst/>
                        </a:rPr>
                        <a:t>6</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Hydraulic tensioners</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1073252706"/>
                  </a:ext>
                </a:extLst>
              </a:tr>
              <a:tr h="329762">
                <a:tc>
                  <a:txBody>
                    <a:bodyPr/>
                    <a:lstStyle/>
                    <a:p>
                      <a:pPr algn="ctr" fontAlgn="ctr">
                        <a:buNone/>
                      </a:pPr>
                      <a:r>
                        <a:rPr lang="en-ZA" sz="1200" u="none" strike="noStrike">
                          <a:effectLst/>
                        </a:rPr>
                        <a:t>7</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Mechanical Crimper with crimp set </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1161197961"/>
                  </a:ext>
                </a:extLst>
              </a:tr>
              <a:tr h="329762">
                <a:tc>
                  <a:txBody>
                    <a:bodyPr/>
                    <a:lstStyle/>
                    <a:p>
                      <a:pPr algn="ctr" fontAlgn="ctr">
                        <a:buNone/>
                      </a:pPr>
                      <a:r>
                        <a:rPr lang="en-ZA" sz="1200" u="none" strike="noStrike">
                          <a:effectLst/>
                        </a:rPr>
                        <a:t>8</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Mechanical Wire Kink Remover (Straightener)</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51</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extLst>
                  <a:ext uri="{0D108BD9-81ED-4DB2-BD59-A6C34878D82A}">
                    <a16:rowId xmlns:a16="http://schemas.microsoft.com/office/drawing/2014/main" val="3925827060"/>
                  </a:ext>
                </a:extLst>
              </a:tr>
              <a:tr h="329762">
                <a:tc>
                  <a:txBody>
                    <a:bodyPr/>
                    <a:lstStyle/>
                    <a:p>
                      <a:pPr algn="ctr" fontAlgn="ctr">
                        <a:buNone/>
                      </a:pPr>
                      <a:r>
                        <a:rPr lang="en-ZA" sz="1200" u="none" strike="noStrike">
                          <a:effectLst/>
                        </a:rPr>
                        <a:t>9</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a:effectLst/>
                        </a:rPr>
                        <a:t>Dynamometer OHTE 13-20Kn</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15</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6</a:t>
                      </a:r>
                    </a:p>
                  </a:txBody>
                  <a:tcPr marL="7620" marR="7620" marT="7620" marB="0" anchor="ctr"/>
                </a:tc>
                <a:extLst>
                  <a:ext uri="{0D108BD9-81ED-4DB2-BD59-A6C34878D82A}">
                    <a16:rowId xmlns:a16="http://schemas.microsoft.com/office/drawing/2014/main" val="2344591123"/>
                  </a:ext>
                </a:extLst>
              </a:tr>
              <a:tr h="329762">
                <a:tc>
                  <a:txBody>
                    <a:bodyPr/>
                    <a:lstStyle/>
                    <a:p>
                      <a:pPr algn="ctr" fontAlgn="ctr">
                        <a:buNone/>
                      </a:pPr>
                      <a:r>
                        <a:rPr lang="en-ZA" sz="1200" u="none" strike="noStrike">
                          <a:effectLst/>
                        </a:rPr>
                        <a:t>10</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a:effectLst/>
                        </a:rPr>
                        <a:t>Hydraulic Bolt Pump</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8</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304138496"/>
                  </a:ext>
                </a:extLst>
              </a:tr>
              <a:tr h="329762">
                <a:tc>
                  <a:txBody>
                    <a:bodyPr/>
                    <a:lstStyle/>
                    <a:p>
                      <a:pPr algn="ctr" fontAlgn="ctr">
                        <a:buNone/>
                      </a:pPr>
                      <a:r>
                        <a:rPr lang="en-ZA" sz="1200" u="none" strike="noStrike">
                          <a:effectLst/>
                        </a:rPr>
                        <a:t>11</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dirty="0">
                          <a:effectLst/>
                        </a:rPr>
                        <a:t>Installation jig (for track magnets)</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3418521171"/>
                  </a:ext>
                </a:extLst>
              </a:tr>
            </a:tbl>
          </a:graphicData>
        </a:graphic>
      </p:graphicFrame>
      <p:graphicFrame>
        <p:nvGraphicFramePr>
          <p:cNvPr id="12" name="Table 11">
            <a:extLst>
              <a:ext uri="{FF2B5EF4-FFF2-40B4-BE49-F238E27FC236}">
                <a16:creationId xmlns:a16="http://schemas.microsoft.com/office/drawing/2014/main" id="{3FEB2716-D89B-7187-B8B5-6327998C9B57}"/>
              </a:ext>
            </a:extLst>
          </p:cNvPr>
          <p:cNvGraphicFramePr>
            <a:graphicFrameLocks noGrp="1"/>
          </p:cNvGraphicFramePr>
          <p:nvPr>
            <p:extLst>
              <p:ext uri="{D42A27DB-BD31-4B8C-83A1-F6EECF244321}">
                <p14:modId xmlns:p14="http://schemas.microsoft.com/office/powerpoint/2010/main" val="2439747305"/>
              </p:ext>
            </p:extLst>
          </p:nvPr>
        </p:nvGraphicFramePr>
        <p:xfrm>
          <a:off x="389998" y="1894781"/>
          <a:ext cx="11094862" cy="5028982"/>
        </p:xfrm>
        <a:graphic>
          <a:graphicData uri="http://schemas.openxmlformats.org/drawingml/2006/table">
            <a:tbl>
              <a:tblPr>
                <a:tableStyleId>{5C22544A-7EE6-4342-B048-85BDC9FD1C3A}</a:tableStyleId>
              </a:tblPr>
              <a:tblGrid>
                <a:gridCol w="821334">
                  <a:extLst>
                    <a:ext uri="{9D8B030D-6E8A-4147-A177-3AD203B41FA5}">
                      <a16:colId xmlns:a16="http://schemas.microsoft.com/office/drawing/2014/main" val="2735165584"/>
                    </a:ext>
                  </a:extLst>
                </a:gridCol>
                <a:gridCol w="6250172">
                  <a:extLst>
                    <a:ext uri="{9D8B030D-6E8A-4147-A177-3AD203B41FA5}">
                      <a16:colId xmlns:a16="http://schemas.microsoft.com/office/drawing/2014/main" val="1856187688"/>
                    </a:ext>
                  </a:extLst>
                </a:gridCol>
                <a:gridCol w="1304544">
                  <a:extLst>
                    <a:ext uri="{9D8B030D-6E8A-4147-A177-3AD203B41FA5}">
                      <a16:colId xmlns:a16="http://schemas.microsoft.com/office/drawing/2014/main" val="3860757244"/>
                    </a:ext>
                  </a:extLst>
                </a:gridCol>
                <a:gridCol w="1280160">
                  <a:extLst>
                    <a:ext uri="{9D8B030D-6E8A-4147-A177-3AD203B41FA5}">
                      <a16:colId xmlns:a16="http://schemas.microsoft.com/office/drawing/2014/main" val="2631158852"/>
                    </a:ext>
                  </a:extLst>
                </a:gridCol>
                <a:gridCol w="1438652">
                  <a:extLst>
                    <a:ext uri="{9D8B030D-6E8A-4147-A177-3AD203B41FA5}">
                      <a16:colId xmlns:a16="http://schemas.microsoft.com/office/drawing/2014/main" val="3088928966"/>
                    </a:ext>
                  </a:extLst>
                </a:gridCol>
              </a:tblGrid>
              <a:tr h="394543">
                <a:tc>
                  <a:txBody>
                    <a:bodyPr/>
                    <a:lstStyle/>
                    <a:p>
                      <a:pPr algn="l" fontAlgn="b">
                        <a:buNone/>
                      </a:pPr>
                      <a:r>
                        <a:rPr lang="en-ZA" sz="1200" u="none" strike="noStrike">
                          <a:effectLst/>
                        </a:rPr>
                        <a:t> </a:t>
                      </a:r>
                      <a:endParaRPr lang="en-ZA" sz="1200" b="0" i="0" u="none" strike="noStrike">
                        <a:solidFill>
                          <a:srgbClr val="000000"/>
                        </a:solidFill>
                        <a:effectLst/>
                        <a:latin typeface="Aptos Narrow" panose="020B0004020202020204" pitchFamily="34" charset="0"/>
                      </a:endParaRPr>
                    </a:p>
                  </a:txBody>
                  <a:tcPr marL="7620" marR="7620" marT="7620" marB="0" anchor="b"/>
                </a:tc>
                <a:tc gridSpan="4">
                  <a:txBody>
                    <a:bodyPr/>
                    <a:lstStyle/>
                    <a:p>
                      <a:pPr algn="ctr" fontAlgn="ctr">
                        <a:buNone/>
                      </a:pPr>
                      <a:r>
                        <a:rPr lang="en-US" sz="1600" b="0" u="none" strike="noStrike" dirty="0">
                          <a:effectLst/>
                        </a:rPr>
                        <a:t>Category 5 – Mechanical Tools and Equipment</a:t>
                      </a:r>
                      <a:endParaRPr lang="en-US" sz="1600" b="0"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87529980"/>
                  </a:ext>
                </a:extLst>
              </a:tr>
              <a:tr h="360531">
                <a:tc>
                  <a:txBody>
                    <a:bodyPr/>
                    <a:lstStyle/>
                    <a:p>
                      <a:pPr algn="ctr" fontAlgn="ctr">
                        <a:buNone/>
                      </a:pPr>
                      <a:r>
                        <a:rPr lang="en-ZA" sz="1200" u="none" strike="noStrike" dirty="0">
                          <a:effectLst/>
                        </a:rPr>
                        <a:t>ITEM</a:t>
                      </a:r>
                      <a:endParaRPr lang="en-ZA" sz="12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dirty="0">
                          <a:effectLst/>
                        </a:rPr>
                        <a:t>DESCRIPTION</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YEAR 1 QTY</a:t>
                      </a:r>
                      <a:endParaRPr lang="en-ZA" sz="1200" b="1" i="0" u="none" strike="noStrike">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dirty="0">
                          <a:effectLst/>
                        </a:rPr>
                        <a:t>YEAR 2 Indicative QTY</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dirty="0">
                          <a:effectLst/>
                        </a:rPr>
                        <a:t>YEAR 3 Indicative QTY</a:t>
                      </a:r>
                      <a:endParaRPr lang="en-ZA" sz="1200" b="1"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1823606245"/>
                  </a:ext>
                </a:extLst>
              </a:tr>
              <a:tr h="473451">
                <a:tc>
                  <a:txBody>
                    <a:bodyPr/>
                    <a:lstStyle/>
                    <a:p>
                      <a:pPr algn="ctr" fontAlgn="ctr">
                        <a:buNone/>
                      </a:pPr>
                      <a:r>
                        <a:rPr lang="en-ZA" sz="1200" u="none" strike="noStrike">
                          <a:effectLst/>
                        </a:rPr>
                        <a:t>1</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dirty="0">
                          <a:effectLst/>
                        </a:rPr>
                        <a:t>Binoculars</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30</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15</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15</a:t>
                      </a:r>
                    </a:p>
                  </a:txBody>
                  <a:tcPr marL="7620" marR="7620" marT="7620" marB="0" anchor="ctr"/>
                </a:tc>
                <a:extLst>
                  <a:ext uri="{0D108BD9-81ED-4DB2-BD59-A6C34878D82A}">
                    <a16:rowId xmlns:a16="http://schemas.microsoft.com/office/drawing/2014/main" val="404412941"/>
                  </a:ext>
                </a:extLst>
              </a:tr>
              <a:tr h="473451">
                <a:tc>
                  <a:txBody>
                    <a:bodyPr/>
                    <a:lstStyle/>
                    <a:p>
                      <a:pPr algn="ctr" fontAlgn="ctr">
                        <a:buNone/>
                      </a:pPr>
                      <a:r>
                        <a:rPr lang="en-ZA" sz="1200" u="none" strike="noStrike">
                          <a:effectLst/>
                        </a:rPr>
                        <a:t>2</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Gas welding and cutting combination kit with cutting tips</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9</a:t>
                      </a:r>
                    </a:p>
                  </a:txBody>
                  <a:tcPr marL="7620" marR="7620" marT="7620" marB="0" anchor="ctr"/>
                </a:tc>
                <a:extLst>
                  <a:ext uri="{0D108BD9-81ED-4DB2-BD59-A6C34878D82A}">
                    <a16:rowId xmlns:a16="http://schemas.microsoft.com/office/drawing/2014/main" val="790159172"/>
                  </a:ext>
                </a:extLst>
              </a:tr>
              <a:tr h="473451">
                <a:tc>
                  <a:txBody>
                    <a:bodyPr/>
                    <a:lstStyle/>
                    <a:p>
                      <a:pPr algn="ctr" fontAlgn="ctr">
                        <a:buNone/>
                      </a:pPr>
                      <a:r>
                        <a:rPr lang="en-ZA" sz="1200" u="none" strike="noStrike">
                          <a:effectLst/>
                        </a:rPr>
                        <a:t>3</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Cutting and levelling Toolbox</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40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25</a:t>
                      </a:r>
                    </a:p>
                  </a:txBody>
                  <a:tcPr marL="7620" marR="7620" marT="7620" marB="0" anchor="ctr"/>
                </a:tc>
                <a:extLst>
                  <a:ext uri="{0D108BD9-81ED-4DB2-BD59-A6C34878D82A}">
                    <a16:rowId xmlns:a16="http://schemas.microsoft.com/office/drawing/2014/main" val="911021976"/>
                  </a:ext>
                </a:extLst>
              </a:tr>
              <a:tr h="473451">
                <a:tc>
                  <a:txBody>
                    <a:bodyPr/>
                    <a:lstStyle/>
                    <a:p>
                      <a:pPr algn="ctr" fontAlgn="ctr">
                        <a:buNone/>
                      </a:pPr>
                      <a:r>
                        <a:rPr lang="en-ZA" sz="1200" u="none" strike="noStrike">
                          <a:effectLst/>
                        </a:rPr>
                        <a:t>4</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Electrical (Linesman) Toolbox</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45</a:t>
                      </a:r>
                    </a:p>
                  </a:txBody>
                  <a:tcPr marL="7620" marR="7620" marT="7620" marB="0" anchor="ctr"/>
                </a:tc>
                <a:extLst>
                  <a:ext uri="{0D108BD9-81ED-4DB2-BD59-A6C34878D82A}">
                    <a16:rowId xmlns:a16="http://schemas.microsoft.com/office/drawing/2014/main" val="194821046"/>
                  </a:ext>
                </a:extLst>
              </a:tr>
              <a:tr h="473451">
                <a:tc>
                  <a:txBody>
                    <a:bodyPr/>
                    <a:lstStyle/>
                    <a:p>
                      <a:pPr algn="ctr" fontAlgn="ctr">
                        <a:buNone/>
                      </a:pPr>
                      <a:r>
                        <a:rPr lang="en-ZA" sz="1200" u="none" strike="noStrike">
                          <a:effectLst/>
                        </a:rPr>
                        <a:t>5</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Torque Wrench</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70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70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44</a:t>
                      </a:r>
                    </a:p>
                  </a:txBody>
                  <a:tcPr marL="7620" marR="7620" marT="7620" marB="0" anchor="ctr"/>
                </a:tc>
                <a:extLst>
                  <a:ext uri="{0D108BD9-81ED-4DB2-BD59-A6C34878D82A}">
                    <a16:rowId xmlns:a16="http://schemas.microsoft.com/office/drawing/2014/main" val="1743770626"/>
                  </a:ext>
                </a:extLst>
              </a:tr>
              <a:tr h="473451">
                <a:tc>
                  <a:txBody>
                    <a:bodyPr/>
                    <a:lstStyle/>
                    <a:p>
                      <a:pPr algn="ctr" fontAlgn="ctr">
                        <a:buNone/>
                      </a:pPr>
                      <a:r>
                        <a:rPr lang="en-ZA" sz="1200" u="none" strike="noStrike">
                          <a:effectLst/>
                        </a:rPr>
                        <a:t>6</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Water container and Petrol container</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3483505398"/>
                  </a:ext>
                </a:extLst>
              </a:tr>
              <a:tr h="473451">
                <a:tc>
                  <a:txBody>
                    <a:bodyPr/>
                    <a:lstStyle/>
                    <a:p>
                      <a:pPr algn="ctr" fontAlgn="ctr">
                        <a:buNone/>
                      </a:pPr>
                      <a:r>
                        <a:rPr lang="en-ZA" sz="1200" u="none" strike="noStrike">
                          <a:effectLst/>
                        </a:rPr>
                        <a:t>7</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a:effectLst/>
                        </a:rPr>
                        <a:t>Bucholtz pump (air compressed pump or bicycle pump)</a:t>
                      </a:r>
                      <a:endParaRPr lang="en-US"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1201321021"/>
                  </a:ext>
                </a:extLst>
              </a:tr>
              <a:tr h="473451">
                <a:tc>
                  <a:txBody>
                    <a:bodyPr/>
                    <a:lstStyle/>
                    <a:p>
                      <a:pPr algn="ctr" fontAlgn="ctr">
                        <a:buNone/>
                      </a:pPr>
                      <a:r>
                        <a:rPr lang="en-ZA" sz="1200" u="none" strike="noStrike">
                          <a:effectLst/>
                        </a:rPr>
                        <a:t>8</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a:effectLst/>
                        </a:rPr>
                        <a:t>18 inch wrench (Bobejan)</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70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70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25</a:t>
                      </a:r>
                    </a:p>
                  </a:txBody>
                  <a:tcPr marL="7620" marR="7620" marT="7620" marB="0" anchor="ctr"/>
                </a:tc>
                <a:extLst>
                  <a:ext uri="{0D108BD9-81ED-4DB2-BD59-A6C34878D82A}">
                    <a16:rowId xmlns:a16="http://schemas.microsoft.com/office/drawing/2014/main" val="2291864580"/>
                  </a:ext>
                </a:extLst>
              </a:tr>
              <a:tr h="473451">
                <a:tc>
                  <a:txBody>
                    <a:bodyPr/>
                    <a:lstStyle/>
                    <a:p>
                      <a:pPr algn="ctr" fontAlgn="ctr">
                        <a:buNone/>
                      </a:pPr>
                      <a:r>
                        <a:rPr lang="en-ZA" sz="1200" u="none" strike="noStrike">
                          <a:effectLst/>
                        </a:rPr>
                        <a:t>9</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US" sz="1200" u="none" strike="noStrike" dirty="0">
                          <a:effectLst/>
                        </a:rPr>
                        <a:t>Two way radios (walkie talkies)</a:t>
                      </a:r>
                      <a:endParaRPr lang="en-US"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50</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8</a:t>
                      </a:r>
                    </a:p>
                  </a:txBody>
                  <a:tcPr marL="7620" marR="7620" marT="7620" marB="0" anchor="ctr"/>
                </a:tc>
                <a:extLst>
                  <a:ext uri="{0D108BD9-81ED-4DB2-BD59-A6C34878D82A}">
                    <a16:rowId xmlns:a16="http://schemas.microsoft.com/office/drawing/2014/main" val="3143271294"/>
                  </a:ext>
                </a:extLst>
              </a:tr>
            </a:tbl>
          </a:graphicData>
        </a:graphic>
      </p:graphicFrame>
      <p:graphicFrame>
        <p:nvGraphicFramePr>
          <p:cNvPr id="13" name="Table 12">
            <a:extLst>
              <a:ext uri="{FF2B5EF4-FFF2-40B4-BE49-F238E27FC236}">
                <a16:creationId xmlns:a16="http://schemas.microsoft.com/office/drawing/2014/main" id="{669B6203-B495-6C8F-E4C5-EC6A3F55F345}"/>
              </a:ext>
            </a:extLst>
          </p:cNvPr>
          <p:cNvGraphicFramePr>
            <a:graphicFrameLocks noGrp="1"/>
          </p:cNvGraphicFramePr>
          <p:nvPr>
            <p:extLst>
              <p:ext uri="{D42A27DB-BD31-4B8C-83A1-F6EECF244321}">
                <p14:modId xmlns:p14="http://schemas.microsoft.com/office/powerpoint/2010/main" val="3054041849"/>
              </p:ext>
            </p:extLst>
          </p:nvPr>
        </p:nvGraphicFramePr>
        <p:xfrm>
          <a:off x="389998" y="1924094"/>
          <a:ext cx="11094862" cy="4049989"/>
        </p:xfrm>
        <a:graphic>
          <a:graphicData uri="http://schemas.openxmlformats.org/drawingml/2006/table">
            <a:tbl>
              <a:tblPr>
                <a:tableStyleId>{5C22544A-7EE6-4342-B048-85BDC9FD1C3A}</a:tableStyleId>
              </a:tblPr>
              <a:tblGrid>
                <a:gridCol w="821334">
                  <a:extLst>
                    <a:ext uri="{9D8B030D-6E8A-4147-A177-3AD203B41FA5}">
                      <a16:colId xmlns:a16="http://schemas.microsoft.com/office/drawing/2014/main" val="544541188"/>
                    </a:ext>
                  </a:extLst>
                </a:gridCol>
                <a:gridCol w="6250172">
                  <a:extLst>
                    <a:ext uri="{9D8B030D-6E8A-4147-A177-3AD203B41FA5}">
                      <a16:colId xmlns:a16="http://schemas.microsoft.com/office/drawing/2014/main" val="956803017"/>
                    </a:ext>
                  </a:extLst>
                </a:gridCol>
                <a:gridCol w="1292352">
                  <a:extLst>
                    <a:ext uri="{9D8B030D-6E8A-4147-A177-3AD203B41FA5}">
                      <a16:colId xmlns:a16="http://schemas.microsoft.com/office/drawing/2014/main" val="787803929"/>
                    </a:ext>
                  </a:extLst>
                </a:gridCol>
                <a:gridCol w="1292352">
                  <a:extLst>
                    <a:ext uri="{9D8B030D-6E8A-4147-A177-3AD203B41FA5}">
                      <a16:colId xmlns:a16="http://schemas.microsoft.com/office/drawing/2014/main" val="1455571206"/>
                    </a:ext>
                  </a:extLst>
                </a:gridCol>
                <a:gridCol w="1438652">
                  <a:extLst>
                    <a:ext uri="{9D8B030D-6E8A-4147-A177-3AD203B41FA5}">
                      <a16:colId xmlns:a16="http://schemas.microsoft.com/office/drawing/2014/main" val="393701232"/>
                    </a:ext>
                  </a:extLst>
                </a:gridCol>
              </a:tblGrid>
              <a:tr h="465372">
                <a:tc>
                  <a:txBody>
                    <a:bodyPr/>
                    <a:lstStyle/>
                    <a:p>
                      <a:pPr algn="l" fontAlgn="b">
                        <a:buNone/>
                      </a:pPr>
                      <a:r>
                        <a:rPr lang="en-ZA" sz="1200" u="none" strike="noStrike" dirty="0">
                          <a:effectLst/>
                        </a:rPr>
                        <a:t> </a:t>
                      </a:r>
                      <a:endParaRPr lang="en-ZA" sz="1200" b="0" i="0" u="none" strike="noStrike" dirty="0">
                        <a:solidFill>
                          <a:srgbClr val="000000"/>
                        </a:solidFill>
                        <a:effectLst/>
                        <a:latin typeface="Aptos Narrow" panose="020B0004020202020204" pitchFamily="34" charset="0"/>
                      </a:endParaRPr>
                    </a:p>
                  </a:txBody>
                  <a:tcPr marL="7620" marR="7620" marT="7620" marB="0" anchor="b"/>
                </a:tc>
                <a:tc gridSpan="4">
                  <a:txBody>
                    <a:bodyPr/>
                    <a:lstStyle/>
                    <a:p>
                      <a:pPr algn="ctr" fontAlgn="ctr">
                        <a:buNone/>
                      </a:pPr>
                      <a:r>
                        <a:rPr lang="en-ZA" sz="1600" u="none" strike="noStrike" dirty="0">
                          <a:effectLst/>
                        </a:rPr>
                        <a:t>Category 6 – Power Packs</a:t>
                      </a:r>
                      <a:endParaRPr lang="en-ZA" sz="1600" b="1"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60863673"/>
                  </a:ext>
                </a:extLst>
              </a:tr>
              <a:tr h="466626">
                <a:tc>
                  <a:txBody>
                    <a:bodyPr/>
                    <a:lstStyle/>
                    <a:p>
                      <a:pPr algn="ctr" fontAlgn="ctr">
                        <a:buNone/>
                      </a:pPr>
                      <a:r>
                        <a:rPr lang="en-ZA" sz="1200" u="none" strike="noStrike" dirty="0">
                          <a:effectLst/>
                        </a:rPr>
                        <a:t>ITEM</a:t>
                      </a:r>
                      <a:endParaRPr lang="en-ZA" sz="12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ZA" sz="1200" u="none" strike="noStrike" dirty="0">
                          <a:effectLst/>
                        </a:rPr>
                        <a:t>DESCRIPTION</a:t>
                      </a:r>
                      <a:endParaRPr lang="en-ZA" sz="12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YEAR 1 QTY</a:t>
                      </a:r>
                      <a:endParaRPr lang="en-ZA" sz="1200" b="1" i="0" u="none" strike="noStrike">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a:effectLst/>
                        </a:rPr>
                        <a:t>YEAR 2 Indicative QTY</a:t>
                      </a:r>
                      <a:endParaRPr lang="en-ZA" sz="1200" b="1" i="0" u="none" strike="noStrike">
                        <a:solidFill>
                          <a:srgbClr val="000000"/>
                        </a:solidFill>
                        <a:effectLst/>
                        <a:latin typeface="Tahoma" panose="020B0604030504040204" pitchFamily="34" charset="0"/>
                      </a:endParaRPr>
                    </a:p>
                  </a:txBody>
                  <a:tcPr marL="7620" marR="7620" marT="7620" marB="0" anchor="ctr"/>
                </a:tc>
                <a:tc>
                  <a:txBody>
                    <a:bodyPr/>
                    <a:lstStyle/>
                    <a:p>
                      <a:pPr algn="l" fontAlgn="ctr">
                        <a:buNone/>
                      </a:pPr>
                      <a:r>
                        <a:rPr lang="en-ZA" sz="1200" u="none" strike="noStrike">
                          <a:effectLst/>
                        </a:rPr>
                        <a:t>YEAR 3 Indicative QTY</a:t>
                      </a:r>
                      <a:endParaRPr lang="en-ZA" sz="1200" b="1" i="0" u="none" strike="noStrike">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1954180094"/>
                  </a:ext>
                </a:extLst>
              </a:tr>
              <a:tr h="430469">
                <a:tc>
                  <a:txBody>
                    <a:bodyPr/>
                    <a:lstStyle/>
                    <a:p>
                      <a:pPr algn="ctr" fontAlgn="ctr">
                        <a:buNone/>
                      </a:pPr>
                      <a:r>
                        <a:rPr lang="en-ZA" sz="1200" u="none" strike="noStrike">
                          <a:effectLst/>
                        </a:rPr>
                        <a:t>1</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Petrol Brush cutter</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4</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2386057355"/>
                  </a:ext>
                </a:extLst>
              </a:tr>
              <a:tr h="430469">
                <a:tc>
                  <a:txBody>
                    <a:bodyPr/>
                    <a:lstStyle/>
                    <a:p>
                      <a:pPr algn="ctr" fontAlgn="ctr">
                        <a:buNone/>
                      </a:pPr>
                      <a:r>
                        <a:rPr lang="en-ZA" sz="1200" u="none" strike="noStrike">
                          <a:effectLst/>
                        </a:rPr>
                        <a:t>2</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Petrol chainsaw - 2.5kW</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5</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9783585"/>
                  </a:ext>
                </a:extLst>
              </a:tr>
              <a:tr h="430469">
                <a:tc>
                  <a:txBody>
                    <a:bodyPr/>
                    <a:lstStyle/>
                    <a:p>
                      <a:pPr algn="ctr" fontAlgn="ctr">
                        <a:buNone/>
                      </a:pPr>
                      <a:r>
                        <a:rPr lang="en-ZA" sz="1200" u="none" strike="noStrike">
                          <a:effectLst/>
                        </a:rPr>
                        <a:t>3</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Petrol Concrete Mixer</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a:t>
                      </a:r>
                    </a:p>
                  </a:txBody>
                  <a:tcPr marL="7620" marR="7620" marT="7620" marB="0" anchor="ctr"/>
                </a:tc>
                <a:extLst>
                  <a:ext uri="{0D108BD9-81ED-4DB2-BD59-A6C34878D82A}">
                    <a16:rowId xmlns:a16="http://schemas.microsoft.com/office/drawing/2014/main" val="298216818"/>
                  </a:ext>
                </a:extLst>
              </a:tr>
              <a:tr h="430469">
                <a:tc>
                  <a:txBody>
                    <a:bodyPr/>
                    <a:lstStyle/>
                    <a:p>
                      <a:pPr algn="ctr" fontAlgn="ctr">
                        <a:buNone/>
                      </a:pPr>
                      <a:r>
                        <a:rPr lang="en-ZA" sz="1200" u="none" strike="noStrike">
                          <a:effectLst/>
                        </a:rPr>
                        <a:t>4</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8kVA Generator - Three Phase</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30</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30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22</a:t>
                      </a:r>
                    </a:p>
                  </a:txBody>
                  <a:tcPr marL="7620" marR="7620" marT="7620" marB="0" anchor="ctr"/>
                </a:tc>
                <a:extLst>
                  <a:ext uri="{0D108BD9-81ED-4DB2-BD59-A6C34878D82A}">
                    <a16:rowId xmlns:a16="http://schemas.microsoft.com/office/drawing/2014/main" val="4267853456"/>
                  </a:ext>
                </a:extLst>
              </a:tr>
              <a:tr h="430469">
                <a:tc>
                  <a:txBody>
                    <a:bodyPr/>
                    <a:lstStyle/>
                    <a:p>
                      <a:pPr algn="ctr" fontAlgn="ctr">
                        <a:buNone/>
                      </a:pPr>
                      <a:r>
                        <a:rPr lang="en-ZA" sz="1200" u="none" strike="noStrike">
                          <a:effectLst/>
                        </a:rPr>
                        <a:t>5</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7.5KVA Generator</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15</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5</a:t>
                      </a:r>
                    </a:p>
                  </a:txBody>
                  <a:tcPr marL="7620" marR="7620" marT="7620" marB="0" anchor="ctr"/>
                </a:tc>
                <a:extLst>
                  <a:ext uri="{0D108BD9-81ED-4DB2-BD59-A6C34878D82A}">
                    <a16:rowId xmlns:a16="http://schemas.microsoft.com/office/drawing/2014/main" val="827168462"/>
                  </a:ext>
                </a:extLst>
              </a:tr>
              <a:tr h="430469">
                <a:tc>
                  <a:txBody>
                    <a:bodyPr/>
                    <a:lstStyle/>
                    <a:p>
                      <a:pPr algn="ctr" fontAlgn="ctr">
                        <a:buNone/>
                      </a:pPr>
                      <a:r>
                        <a:rPr lang="en-ZA" sz="1200" u="none" strike="noStrike">
                          <a:effectLst/>
                        </a:rPr>
                        <a:t>6</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Mobile Trailer Generator 100kVA</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a:effectLst/>
                        </a:rPr>
                        <a:t>2</a:t>
                      </a:r>
                      <a:endParaRPr lang="en-ZA" sz="12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tc>
                  <a:txBody>
                    <a:bodyPr/>
                    <a:lstStyle/>
                    <a:p>
                      <a:pPr algn="ctr" fontAlgn="ctr">
                        <a:buNone/>
                      </a:pPr>
                      <a:r>
                        <a:rPr lang="en-ZA" sz="1200" b="0" i="0" u="none" strike="noStrike">
                          <a:solidFill>
                            <a:srgbClr val="000000"/>
                          </a:solidFill>
                          <a:effectLst/>
                          <a:latin typeface="Tahoma" panose="020B0604030504040204" pitchFamily="34" charset="0"/>
                        </a:rPr>
                        <a:t>10</a:t>
                      </a:r>
                    </a:p>
                  </a:txBody>
                  <a:tcPr marL="7620" marR="7620" marT="7620" marB="0" anchor="ctr"/>
                </a:tc>
                <a:extLst>
                  <a:ext uri="{0D108BD9-81ED-4DB2-BD59-A6C34878D82A}">
                    <a16:rowId xmlns:a16="http://schemas.microsoft.com/office/drawing/2014/main" val="3632136248"/>
                  </a:ext>
                </a:extLst>
              </a:tr>
              <a:tr h="535177">
                <a:tc>
                  <a:txBody>
                    <a:bodyPr/>
                    <a:lstStyle/>
                    <a:p>
                      <a:pPr algn="ctr" fontAlgn="ctr">
                        <a:buNone/>
                      </a:pPr>
                      <a:r>
                        <a:rPr lang="en-ZA" sz="1200" u="none" strike="noStrike">
                          <a:effectLst/>
                        </a:rPr>
                        <a:t>7</a:t>
                      </a:r>
                      <a:endParaRPr lang="en-ZA" sz="1200" b="0" i="0" u="none" strike="noStrike">
                        <a:solidFill>
                          <a:srgbClr val="000000"/>
                        </a:solidFill>
                        <a:effectLst/>
                        <a:latin typeface="Aptos Narrow" panose="020B0004020202020204" pitchFamily="34" charset="0"/>
                      </a:endParaRPr>
                    </a:p>
                  </a:txBody>
                  <a:tcPr marL="7620" marR="7620" marT="7620" marB="0" anchor="ctr"/>
                </a:tc>
                <a:tc>
                  <a:txBody>
                    <a:bodyPr/>
                    <a:lstStyle/>
                    <a:p>
                      <a:pPr algn="just" fontAlgn="ctr">
                        <a:buNone/>
                      </a:pPr>
                      <a:r>
                        <a:rPr lang="en-ZA" sz="1200" u="none" strike="noStrike" dirty="0">
                          <a:effectLst/>
                        </a:rPr>
                        <a:t>Trailer Mounted Lights (Portable)</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u="none" strike="noStrike" dirty="0">
                          <a:effectLst/>
                        </a:rPr>
                        <a:t>5</a:t>
                      </a:r>
                      <a:endParaRPr lang="en-ZA" sz="12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5</a:t>
                      </a:r>
                    </a:p>
                  </a:txBody>
                  <a:tcPr marL="7620" marR="7620" marT="7620" marB="0" anchor="ctr"/>
                </a:tc>
                <a:tc>
                  <a:txBody>
                    <a:bodyPr/>
                    <a:lstStyle/>
                    <a:p>
                      <a:pPr algn="ctr" fontAlgn="ctr">
                        <a:buNone/>
                      </a:pPr>
                      <a:r>
                        <a:rPr lang="en-ZA" sz="1200" b="0" i="0" u="none" strike="noStrike" dirty="0">
                          <a:solidFill>
                            <a:srgbClr val="000000"/>
                          </a:solidFill>
                          <a:effectLst/>
                          <a:latin typeface="Tahoma" panose="020B0604030504040204" pitchFamily="34" charset="0"/>
                        </a:rPr>
                        <a:t>4</a:t>
                      </a:r>
                    </a:p>
                  </a:txBody>
                  <a:tcPr marL="7620" marR="7620" marT="7620" marB="0" anchor="ctr"/>
                </a:tc>
                <a:extLst>
                  <a:ext uri="{0D108BD9-81ED-4DB2-BD59-A6C34878D82A}">
                    <a16:rowId xmlns:a16="http://schemas.microsoft.com/office/drawing/2014/main" val="1153980225"/>
                  </a:ext>
                </a:extLst>
              </a:tr>
            </a:tbl>
          </a:graphicData>
        </a:graphic>
      </p:graphicFrame>
    </p:spTree>
    <p:extLst>
      <p:ext uri="{BB962C8B-B14F-4D97-AF65-F5344CB8AC3E}">
        <p14:creationId xmlns:p14="http://schemas.microsoft.com/office/powerpoint/2010/main" val="1200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6823" y="1978981"/>
            <a:ext cx="14626010" cy="3066545"/>
          </a:xfrm>
          <a:prstGeom prst="rect">
            <a:avLst/>
          </a:prstGeom>
        </p:spPr>
        <p:txBody>
          <a:bodyPr wrap="square">
            <a:spAutoFit/>
          </a:bodyPr>
          <a:lstStyle/>
          <a:p>
            <a:endParaRPr lang="en-ZA" dirty="0"/>
          </a:p>
          <a:p>
            <a:r>
              <a:rPr lang="en-ZA" dirty="0"/>
              <a:t>  </a:t>
            </a:r>
          </a:p>
          <a:p>
            <a:endParaRPr lang="en-ZA" dirty="0"/>
          </a:p>
          <a:p>
            <a:r>
              <a:rPr lang="en-ZA" dirty="0"/>
              <a:t>  </a:t>
            </a:r>
          </a:p>
          <a:p>
            <a:r>
              <a:rPr lang="en-ZA" dirty="0"/>
              <a:t>  </a:t>
            </a:r>
          </a:p>
          <a:p>
            <a:endParaRPr lang="en-ZA" dirty="0"/>
          </a:p>
          <a:p>
            <a:r>
              <a:rPr lang="en-ZA" dirty="0"/>
              <a:t>  </a:t>
            </a:r>
          </a:p>
          <a:p>
            <a:pPr marL="720725" indent="635" algn="just">
              <a:lnSpc>
                <a:spcPct val="150000"/>
              </a:lnSpc>
              <a:spcBef>
                <a:spcPts val="300"/>
              </a:spcBef>
              <a:spcAft>
                <a:spcPts val="0"/>
              </a:spcAft>
              <a:tabLst>
                <a:tab pos="720725" algn="l"/>
                <a:tab pos="457200" algn="l"/>
              </a:tabLst>
            </a:pPr>
            <a:endParaRPr lang="en-ZA" sz="2000" b="1" kern="1600" dirty="0">
              <a:latin typeface="Tahoma" panose="020B0604030504040204" pitchFamily="34" charset="0"/>
              <a:cs typeface="Times New Roman" panose="02020603050405020304" pitchFamily="18" charset="0"/>
            </a:endParaRPr>
          </a:p>
        </p:txBody>
      </p:sp>
      <p:sp>
        <p:nvSpPr>
          <p:cNvPr id="6" name="Rectangle 5"/>
          <p:cNvSpPr/>
          <p:nvPr/>
        </p:nvSpPr>
        <p:spPr>
          <a:xfrm>
            <a:off x="221606" y="327590"/>
            <a:ext cx="14123437" cy="824072"/>
          </a:xfrm>
          <a:prstGeom prst="rect">
            <a:avLst/>
          </a:prstGeom>
        </p:spPr>
        <p:txBody>
          <a:bodyPr wrap="square">
            <a:spAutoFit/>
          </a:bodyPr>
          <a:lstStyle/>
          <a:p>
            <a:r>
              <a:rPr lang="en-ZA" sz="2400" b="1" dirty="0"/>
              <a:t>HOAC-VAR-56962 </a:t>
            </a:r>
            <a:r>
              <a:rPr lang="en-GB" sz="2400" b="1" dirty="0">
                <a:latin typeface="Tahoma" panose="020B0604030504040204" pitchFamily="34" charset="0"/>
                <a:ea typeface="Times New Roman" panose="02020603050405020304" pitchFamily="18" charset="0"/>
              </a:rPr>
              <a:t>: </a:t>
            </a:r>
            <a:r>
              <a:rPr lang="en-GB" b="1" dirty="0"/>
              <a:t>STEP TWO (2):</a:t>
            </a:r>
            <a:r>
              <a:rPr lang="en-GB" dirty="0"/>
              <a:t> </a:t>
            </a:r>
            <a:r>
              <a:rPr lang="en-GB" b="1" dirty="0"/>
              <a:t>TECHNICAL EVALUATION CRITERIA </a:t>
            </a:r>
            <a:endParaRPr lang="en-ZA" dirty="0"/>
          </a:p>
          <a:p>
            <a:r>
              <a:rPr lang="en-GB" dirty="0"/>
              <a:t>Minimum Threshold </a:t>
            </a:r>
            <a:r>
              <a:rPr lang="en-US" dirty="0"/>
              <a:t>of Seventy Five (75) points/ percent (%) </a:t>
            </a:r>
            <a:r>
              <a:rPr lang="en-GB" dirty="0"/>
              <a:t>for Technical Criteria</a:t>
            </a:r>
            <a:endParaRPr lang="en-ZA" dirty="0"/>
          </a:p>
        </p:txBody>
      </p:sp>
      <p:graphicFrame>
        <p:nvGraphicFramePr>
          <p:cNvPr id="2" name="Table 1">
            <a:extLst>
              <a:ext uri="{FF2B5EF4-FFF2-40B4-BE49-F238E27FC236}">
                <a16:creationId xmlns:a16="http://schemas.microsoft.com/office/drawing/2014/main" id="{C950F585-F6C8-4054-959C-E621F00D1346}"/>
              </a:ext>
            </a:extLst>
          </p:cNvPr>
          <p:cNvGraphicFramePr>
            <a:graphicFrameLocks noGrp="1"/>
          </p:cNvGraphicFramePr>
          <p:nvPr>
            <p:extLst>
              <p:ext uri="{D42A27DB-BD31-4B8C-83A1-F6EECF244321}">
                <p14:modId xmlns:p14="http://schemas.microsoft.com/office/powerpoint/2010/main" val="930874781"/>
              </p:ext>
            </p:extLst>
          </p:nvPr>
        </p:nvGraphicFramePr>
        <p:xfrm>
          <a:off x="806823" y="1752444"/>
          <a:ext cx="14123437" cy="4876252"/>
        </p:xfrm>
        <a:graphic>
          <a:graphicData uri="http://schemas.openxmlformats.org/drawingml/2006/table">
            <a:tbl>
              <a:tblPr firstRow="1" firstCol="1" bandRow="1">
                <a:tableStyleId>{5C22544A-7EE6-4342-B048-85BDC9FD1C3A}</a:tableStyleId>
              </a:tblPr>
              <a:tblGrid>
                <a:gridCol w="9346414">
                  <a:extLst>
                    <a:ext uri="{9D8B030D-6E8A-4147-A177-3AD203B41FA5}">
                      <a16:colId xmlns:a16="http://schemas.microsoft.com/office/drawing/2014/main" val="3222643724"/>
                    </a:ext>
                  </a:extLst>
                </a:gridCol>
                <a:gridCol w="4777023">
                  <a:extLst>
                    <a:ext uri="{9D8B030D-6E8A-4147-A177-3AD203B41FA5}">
                      <a16:colId xmlns:a16="http://schemas.microsoft.com/office/drawing/2014/main" val="45091582"/>
                    </a:ext>
                  </a:extLst>
                </a:gridCol>
              </a:tblGrid>
              <a:tr h="768686">
                <a:tc>
                  <a:txBody>
                    <a:bodyPr/>
                    <a:lstStyle/>
                    <a:p>
                      <a:pPr algn="just">
                        <a:lnSpc>
                          <a:spcPct val="150000"/>
                        </a:lnSpc>
                        <a:spcBef>
                          <a:spcPts val="300"/>
                        </a:spcBef>
                        <a:spcAft>
                          <a:spcPts val="300"/>
                        </a:spcAft>
                      </a:pPr>
                      <a:r>
                        <a:rPr lang="en-GB" sz="2400" dirty="0">
                          <a:effectLst/>
                        </a:rPr>
                        <a:t>Technical Evaluation Criteria for </a:t>
                      </a:r>
                      <a:r>
                        <a:rPr lang="en-ZA" sz="2400" dirty="0">
                          <a:effectLst/>
                        </a:rPr>
                        <a:t>Electrical/OHTE Maintenance Equipment</a:t>
                      </a:r>
                      <a:endParaRPr lang="en-ZA" sz="2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300"/>
                        </a:spcAft>
                      </a:pPr>
                      <a:r>
                        <a:rPr lang="en-GB" sz="2000">
                          <a:effectLst/>
                        </a:rPr>
                        <a:t>Points Weightings</a:t>
                      </a:r>
                      <a:endParaRPr lang="en-ZA"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6882281"/>
                  </a:ext>
                </a:extLst>
              </a:tr>
              <a:tr h="911983">
                <a:tc>
                  <a:txBody>
                    <a:bodyPr/>
                    <a:lstStyle/>
                    <a:p>
                      <a:endParaRPr lang="en-ZA" sz="2000" b="0" i="0" u="none" strike="noStrike" kern="1200" baseline="0" dirty="0">
                        <a:solidFill>
                          <a:schemeClr val="lt1"/>
                        </a:solidFill>
                        <a:latin typeface="+mn-lt"/>
                        <a:ea typeface="+mn-ea"/>
                        <a:cs typeface="+mn-cs"/>
                      </a:endParaRPr>
                    </a:p>
                    <a:p>
                      <a:r>
                        <a:rPr lang="en-ZA" sz="2000" b="1" i="0" u="none" strike="noStrike" kern="1200" baseline="0" dirty="0">
                          <a:solidFill>
                            <a:schemeClr val="lt1"/>
                          </a:solidFill>
                          <a:latin typeface="+mn-lt"/>
                          <a:ea typeface="+mn-ea"/>
                          <a:cs typeface="+mn-cs"/>
                        </a:rPr>
                        <a:t>1. Technical data sheets. </a:t>
                      </a:r>
                    </a:p>
                  </a:txBody>
                  <a:tcPr marL="68580" marR="68580" marT="0" marB="0"/>
                </a:tc>
                <a:tc>
                  <a:txBody>
                    <a:bodyPr/>
                    <a:lstStyle/>
                    <a:p>
                      <a:pPr algn="ctr">
                        <a:lnSpc>
                          <a:spcPct val="150000"/>
                        </a:lnSpc>
                        <a:spcBef>
                          <a:spcPts val="600"/>
                        </a:spcBef>
                        <a:spcAft>
                          <a:spcPts val="300"/>
                        </a:spcAft>
                      </a:pPr>
                      <a:r>
                        <a:rPr lang="en-GB" sz="2000" dirty="0">
                          <a:effectLst/>
                        </a:rPr>
                        <a:t>70%</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474361"/>
                  </a:ext>
                </a:extLst>
              </a:tr>
              <a:tr h="684275">
                <a:tc>
                  <a:txBody>
                    <a:bodyPr/>
                    <a:lstStyle/>
                    <a:p>
                      <a:pPr marL="0" lvl="0" indent="0" algn="just">
                        <a:lnSpc>
                          <a:spcPct val="150000"/>
                        </a:lnSpc>
                        <a:spcBef>
                          <a:spcPts val="300"/>
                        </a:spcBef>
                        <a:spcAft>
                          <a:spcPts val="300"/>
                        </a:spcAft>
                        <a:buFont typeface="+mj-lt"/>
                        <a:buNone/>
                        <a:tabLst>
                          <a:tab pos="291465" algn="l"/>
                        </a:tabLst>
                      </a:pPr>
                      <a:r>
                        <a:rPr lang="en-GB" sz="2000" dirty="0">
                          <a:effectLst/>
                        </a:rPr>
                        <a:t>2.  Reference Letters</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en-GB" sz="2000" dirty="0">
                          <a:effectLst/>
                        </a:rPr>
                        <a:t>10%</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9145131"/>
                  </a:ext>
                </a:extLst>
              </a:tr>
              <a:tr h="557158">
                <a:tc>
                  <a:txBody>
                    <a:bodyPr/>
                    <a:lstStyle/>
                    <a:p>
                      <a:pPr marL="0" lvl="0" indent="0" algn="just">
                        <a:lnSpc>
                          <a:spcPct val="150000"/>
                        </a:lnSpc>
                        <a:spcBef>
                          <a:spcPts val="300"/>
                        </a:spcBef>
                        <a:spcAft>
                          <a:spcPts val="300"/>
                        </a:spcAft>
                        <a:buFont typeface="+mj-lt"/>
                        <a:buNone/>
                        <a:tabLst>
                          <a:tab pos="291465" algn="l"/>
                        </a:tabLst>
                      </a:pPr>
                      <a:r>
                        <a:rPr lang="en-GB" sz="2000" dirty="0">
                          <a:effectLst/>
                        </a:rPr>
                        <a:t>3.   Warranty Letter</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en-GB" sz="2000" dirty="0">
                          <a:effectLst/>
                        </a:rPr>
                        <a:t>10%</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8783084"/>
                  </a:ext>
                </a:extLst>
              </a:tr>
              <a:tr h="536448">
                <a:tc>
                  <a:txBody>
                    <a:bodyPr/>
                    <a:lstStyle/>
                    <a:p>
                      <a:pPr marL="0" lvl="0" indent="0" algn="just">
                        <a:lnSpc>
                          <a:spcPct val="150000"/>
                        </a:lnSpc>
                        <a:spcBef>
                          <a:spcPts val="300"/>
                        </a:spcBef>
                        <a:spcAft>
                          <a:spcPts val="300"/>
                        </a:spcAft>
                        <a:buFont typeface="+mj-lt"/>
                        <a:buNone/>
                        <a:tabLst>
                          <a:tab pos="291465" algn="l"/>
                        </a:tabLs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4. Delivery Lead Time</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10%</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274093"/>
                  </a:ext>
                </a:extLst>
              </a:tr>
              <a:tr h="356307">
                <a:tc>
                  <a:txBody>
                    <a:bodyPr/>
                    <a:lstStyle/>
                    <a:p>
                      <a:pPr marL="457200" algn="just">
                        <a:lnSpc>
                          <a:spcPct val="150000"/>
                        </a:lnSpc>
                        <a:spcBef>
                          <a:spcPts val="600"/>
                        </a:spcBef>
                        <a:spcAft>
                          <a:spcPts val="300"/>
                        </a:spcAft>
                        <a:tabLst>
                          <a:tab pos="291465" algn="l"/>
                        </a:tabLst>
                      </a:pPr>
                      <a:r>
                        <a:rPr lang="en-GB" sz="2000" dirty="0">
                          <a:effectLst/>
                        </a:rPr>
                        <a:t>Total Weighting:</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en-GB" sz="2000" dirty="0">
                          <a:effectLst/>
                        </a:rPr>
                        <a:t>100%</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1601996"/>
                  </a:ext>
                </a:extLst>
              </a:tr>
              <a:tr h="768686">
                <a:tc>
                  <a:txBody>
                    <a:bodyPr/>
                    <a:lstStyle/>
                    <a:p>
                      <a:pPr marL="457200" algn="r">
                        <a:lnSpc>
                          <a:spcPct val="150000"/>
                        </a:lnSpc>
                        <a:spcBef>
                          <a:spcPts val="600"/>
                        </a:spcBef>
                        <a:spcAft>
                          <a:spcPts val="300"/>
                        </a:spcAft>
                        <a:tabLst>
                          <a:tab pos="291465" algn="l"/>
                        </a:tabLst>
                      </a:pPr>
                      <a:r>
                        <a:rPr lang="en-GB" sz="2000" dirty="0">
                          <a:solidFill>
                            <a:schemeClr val="tx1"/>
                          </a:solidFill>
                          <a:effectLst/>
                        </a:rPr>
                        <a:t>Minimum qualifying score required:</a:t>
                      </a:r>
                      <a:endParaRPr lang="en-ZA"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en-GB" sz="2000" b="1" dirty="0">
                          <a:effectLst/>
                        </a:rPr>
                        <a:t>75%</a:t>
                      </a:r>
                      <a:endParaRPr lang="en-ZA" sz="20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4601940"/>
                  </a:ext>
                </a:extLst>
              </a:tr>
            </a:tbl>
          </a:graphicData>
        </a:graphic>
      </p:graphicFrame>
      <p:sp>
        <p:nvSpPr>
          <p:cNvPr id="7" name="TextBox 6">
            <a:extLst>
              <a:ext uri="{FF2B5EF4-FFF2-40B4-BE49-F238E27FC236}">
                <a16:creationId xmlns:a16="http://schemas.microsoft.com/office/drawing/2014/main" id="{028F03A2-EA9B-455E-ACB9-BD64BE99A58D}"/>
              </a:ext>
            </a:extLst>
          </p:cNvPr>
          <p:cNvSpPr txBox="1"/>
          <p:nvPr/>
        </p:nvSpPr>
        <p:spPr>
          <a:xfrm>
            <a:off x="806823" y="6628696"/>
            <a:ext cx="6462978" cy="1631216"/>
          </a:xfrm>
          <a:prstGeom prst="rect">
            <a:avLst/>
          </a:prstGeom>
          <a:noFill/>
        </p:spPr>
        <p:txBody>
          <a:bodyPr wrap="square" rtlCol="0">
            <a:spAutoFit/>
          </a:bodyPr>
          <a:lstStyle/>
          <a:p>
            <a:r>
              <a:rPr lang="en-US" sz="1800" b="1" dirty="0">
                <a:solidFill>
                  <a:srgbClr val="C00000"/>
                </a:solidFill>
              </a:rPr>
              <a:t>N:B </a:t>
            </a:r>
            <a:r>
              <a:rPr lang="en-US" sz="1800" b="1" dirty="0"/>
              <a:t>Submission of Technical Declaration Letter and Technical Data Sheet</a:t>
            </a:r>
          </a:p>
          <a:p>
            <a:endParaRPr lang="en-US" sz="1600" b="1" dirty="0">
              <a:latin typeface="+mn-lt"/>
            </a:endParaRPr>
          </a:p>
          <a:p>
            <a:r>
              <a:rPr lang="en-US" sz="1600" dirty="0"/>
              <a:t>1. Technical Declaration Letter</a:t>
            </a:r>
            <a:r>
              <a:rPr lang="en-US" sz="1600" dirty="0">
                <a:latin typeface="+mn-lt"/>
              </a:rPr>
              <a:t> </a:t>
            </a:r>
            <a:endParaRPr lang="en-US" sz="1600" dirty="0"/>
          </a:p>
          <a:p>
            <a:r>
              <a:rPr lang="en-US" sz="1600" b="1" dirty="0"/>
              <a:t>       AND</a:t>
            </a:r>
            <a:r>
              <a:rPr lang="en-US" sz="1600" b="1" dirty="0">
                <a:latin typeface="+mn-lt"/>
              </a:rPr>
              <a:t> </a:t>
            </a:r>
          </a:p>
          <a:p>
            <a:r>
              <a:rPr lang="en-US" sz="1600" dirty="0"/>
              <a:t>2. Technical Data Sheet </a:t>
            </a:r>
            <a:r>
              <a:rPr lang="en-US" sz="1600" dirty="0">
                <a:latin typeface="+mn-lt"/>
              </a:rPr>
              <a:t>  </a:t>
            </a:r>
            <a:endParaRPr lang="en-ZA" sz="1600" dirty="0">
              <a:latin typeface="+mn-lt"/>
            </a:endParaRPr>
          </a:p>
        </p:txBody>
      </p:sp>
    </p:spTree>
    <p:extLst>
      <p:ext uri="{BB962C8B-B14F-4D97-AF65-F5344CB8AC3E}">
        <p14:creationId xmlns:p14="http://schemas.microsoft.com/office/powerpoint/2010/main" val="46240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F1BA-A7ED-633C-B980-A522AE88972D}"/>
              </a:ext>
            </a:extLst>
          </p:cNvPr>
          <p:cNvSpPr>
            <a:spLocks noGrp="1"/>
          </p:cNvSpPr>
          <p:nvPr>
            <p:ph type="ctrTitle"/>
          </p:nvPr>
        </p:nvSpPr>
        <p:spPr>
          <a:xfrm>
            <a:off x="219313" y="381676"/>
            <a:ext cx="13539629" cy="874100"/>
          </a:xfrm>
        </p:spPr>
        <p:txBody>
          <a:bodyPr/>
          <a:lstStyle/>
          <a:p>
            <a:r>
              <a:rPr lang="en-ZA" sz="2400" b="1" dirty="0"/>
              <a:t>HOAC-VAR-56962 – TECHNICAL EVALUATION </a:t>
            </a:r>
            <a:endParaRPr lang="en-ZA" sz="2400" dirty="0"/>
          </a:p>
        </p:txBody>
      </p:sp>
      <p:graphicFrame>
        <p:nvGraphicFramePr>
          <p:cNvPr id="4" name="Table 3">
            <a:extLst>
              <a:ext uri="{FF2B5EF4-FFF2-40B4-BE49-F238E27FC236}">
                <a16:creationId xmlns:a16="http://schemas.microsoft.com/office/drawing/2014/main" id="{F8088DED-1A59-9836-8FCB-E26CBCFB24A0}"/>
              </a:ext>
            </a:extLst>
          </p:cNvPr>
          <p:cNvGraphicFramePr>
            <a:graphicFrameLocks noGrp="1"/>
          </p:cNvGraphicFramePr>
          <p:nvPr>
            <p:extLst>
              <p:ext uri="{D42A27DB-BD31-4B8C-83A1-F6EECF244321}">
                <p14:modId xmlns:p14="http://schemas.microsoft.com/office/powerpoint/2010/main" val="2220975667"/>
              </p:ext>
            </p:extLst>
          </p:nvPr>
        </p:nvGraphicFramePr>
        <p:xfrm>
          <a:off x="239192" y="2336546"/>
          <a:ext cx="15450589" cy="4820158"/>
        </p:xfrm>
        <a:graphic>
          <a:graphicData uri="http://schemas.openxmlformats.org/drawingml/2006/table">
            <a:tbl>
              <a:tblPr>
                <a:tableStyleId>{5C22544A-7EE6-4342-B048-85BDC9FD1C3A}</a:tableStyleId>
              </a:tblPr>
              <a:tblGrid>
                <a:gridCol w="1491406">
                  <a:extLst>
                    <a:ext uri="{9D8B030D-6E8A-4147-A177-3AD203B41FA5}">
                      <a16:colId xmlns:a16="http://schemas.microsoft.com/office/drawing/2014/main" val="2146799455"/>
                    </a:ext>
                  </a:extLst>
                </a:gridCol>
                <a:gridCol w="1417921">
                  <a:extLst>
                    <a:ext uri="{9D8B030D-6E8A-4147-A177-3AD203B41FA5}">
                      <a16:colId xmlns:a16="http://schemas.microsoft.com/office/drawing/2014/main" val="1762081728"/>
                    </a:ext>
                  </a:extLst>
                </a:gridCol>
                <a:gridCol w="2083744">
                  <a:extLst>
                    <a:ext uri="{9D8B030D-6E8A-4147-A177-3AD203B41FA5}">
                      <a16:colId xmlns:a16="http://schemas.microsoft.com/office/drawing/2014/main" val="851926679"/>
                    </a:ext>
                  </a:extLst>
                </a:gridCol>
                <a:gridCol w="1265727">
                  <a:extLst>
                    <a:ext uri="{9D8B030D-6E8A-4147-A177-3AD203B41FA5}">
                      <a16:colId xmlns:a16="http://schemas.microsoft.com/office/drawing/2014/main" val="2108001243"/>
                    </a:ext>
                  </a:extLst>
                </a:gridCol>
                <a:gridCol w="837998">
                  <a:extLst>
                    <a:ext uri="{9D8B030D-6E8A-4147-A177-3AD203B41FA5}">
                      <a16:colId xmlns:a16="http://schemas.microsoft.com/office/drawing/2014/main" val="851015236"/>
                    </a:ext>
                  </a:extLst>
                </a:gridCol>
                <a:gridCol w="916561">
                  <a:extLst>
                    <a:ext uri="{9D8B030D-6E8A-4147-A177-3AD203B41FA5}">
                      <a16:colId xmlns:a16="http://schemas.microsoft.com/office/drawing/2014/main" val="651582873"/>
                    </a:ext>
                  </a:extLst>
                </a:gridCol>
                <a:gridCol w="1449038">
                  <a:extLst>
                    <a:ext uri="{9D8B030D-6E8A-4147-A177-3AD203B41FA5}">
                      <a16:colId xmlns:a16="http://schemas.microsoft.com/office/drawing/2014/main" val="1603555563"/>
                    </a:ext>
                  </a:extLst>
                </a:gridCol>
                <a:gridCol w="1449038">
                  <a:extLst>
                    <a:ext uri="{9D8B030D-6E8A-4147-A177-3AD203B41FA5}">
                      <a16:colId xmlns:a16="http://schemas.microsoft.com/office/drawing/2014/main" val="3265815053"/>
                    </a:ext>
                  </a:extLst>
                </a:gridCol>
                <a:gridCol w="1449038">
                  <a:extLst>
                    <a:ext uri="{9D8B030D-6E8A-4147-A177-3AD203B41FA5}">
                      <a16:colId xmlns:a16="http://schemas.microsoft.com/office/drawing/2014/main" val="2124282685"/>
                    </a:ext>
                  </a:extLst>
                </a:gridCol>
                <a:gridCol w="1545059">
                  <a:extLst>
                    <a:ext uri="{9D8B030D-6E8A-4147-A177-3AD203B41FA5}">
                      <a16:colId xmlns:a16="http://schemas.microsoft.com/office/drawing/2014/main" val="3614991502"/>
                    </a:ext>
                  </a:extLst>
                </a:gridCol>
                <a:gridCol w="1545059">
                  <a:extLst>
                    <a:ext uri="{9D8B030D-6E8A-4147-A177-3AD203B41FA5}">
                      <a16:colId xmlns:a16="http://schemas.microsoft.com/office/drawing/2014/main" val="4233718337"/>
                    </a:ext>
                  </a:extLst>
                </a:gridCol>
              </a:tblGrid>
              <a:tr h="518152">
                <a:tc rowSpan="2" gridSpan="6">
                  <a:txBody>
                    <a:bodyPr/>
                    <a:lstStyle/>
                    <a:p>
                      <a:pPr algn="ctr" fontAlgn="ctr">
                        <a:buNone/>
                      </a:pPr>
                      <a:r>
                        <a:rPr lang="en-ZA" sz="1800" u="none" strike="noStrike" dirty="0">
                          <a:effectLst/>
                        </a:rPr>
                        <a:t>Technical Scoring Matrix</a:t>
                      </a:r>
                      <a:endParaRPr lang="en-ZA" sz="1800" b="1" i="0" u="none" strike="noStrike" dirty="0">
                        <a:solidFill>
                          <a:srgbClr val="000000"/>
                        </a:solidFill>
                        <a:effectLst/>
                        <a:latin typeface="Tahoma" panose="020B0604030504040204" pitchFamily="34" charset="0"/>
                      </a:endParaRPr>
                    </a:p>
                  </a:txBody>
                  <a:tcPr marL="5310" marR="5310" marT="5310" marB="0" anchor="ct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gridSpan="5">
                  <a:txBody>
                    <a:bodyPr/>
                    <a:lstStyle/>
                    <a:p>
                      <a:pPr algn="ctr" fontAlgn="ctr">
                        <a:buNone/>
                      </a:pPr>
                      <a:r>
                        <a:rPr lang="en-ZA" sz="1600" u="none" strike="noStrike" dirty="0">
                          <a:effectLst/>
                        </a:rPr>
                        <a:t>Scoring </a:t>
                      </a:r>
                      <a:endParaRPr lang="en-ZA" sz="1600" b="1" i="0" u="none" strike="noStrike" dirty="0">
                        <a:solidFill>
                          <a:srgbClr val="000000"/>
                        </a:solidFill>
                        <a:effectLst/>
                        <a:latin typeface="Tahoma" panose="020B0604030504040204" pitchFamily="34" charset="0"/>
                      </a:endParaRPr>
                    </a:p>
                  </a:txBody>
                  <a:tcPr marL="5310" marR="5310" marT="531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90645052"/>
                  </a:ext>
                </a:extLst>
              </a:tr>
              <a:tr h="409065">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fontAlgn="ctr">
                        <a:buNone/>
                      </a:pPr>
                      <a:r>
                        <a:rPr lang="en-ZA" sz="800" u="none" strike="noStrike">
                          <a:effectLst/>
                        </a:rPr>
                        <a:t> </a:t>
                      </a:r>
                      <a:endParaRPr lang="en-ZA" sz="800" b="1" i="0" u="none" strike="noStrike">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800" u="none" strike="noStrike">
                          <a:effectLst/>
                        </a:rPr>
                        <a:t> </a:t>
                      </a:r>
                      <a:endParaRPr lang="en-ZA" sz="800" b="1" i="0" u="none" strike="noStrike">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800" u="none" strike="noStrike">
                          <a:effectLst/>
                        </a:rPr>
                        <a:t> </a:t>
                      </a:r>
                      <a:endParaRPr lang="en-ZA" sz="800" b="1" i="0" u="none" strike="noStrike">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800" u="none" strike="noStrike" dirty="0">
                          <a:effectLst/>
                        </a:rPr>
                        <a:t> </a:t>
                      </a:r>
                      <a:endParaRPr lang="en-ZA" sz="8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800" u="none" strike="noStrike">
                          <a:effectLst/>
                        </a:rPr>
                        <a:t> </a:t>
                      </a:r>
                      <a:endParaRPr lang="en-ZA" sz="800" b="1" i="0" u="none" strike="noStrike">
                        <a:solidFill>
                          <a:srgbClr val="000000"/>
                        </a:solidFill>
                        <a:effectLst/>
                        <a:latin typeface="Tahoma" panose="020B0604030504040204" pitchFamily="34" charset="0"/>
                      </a:endParaRPr>
                    </a:p>
                  </a:txBody>
                  <a:tcPr marL="5310" marR="5310" marT="5310" marB="0" anchor="ctr"/>
                </a:tc>
                <a:extLst>
                  <a:ext uri="{0D108BD9-81ED-4DB2-BD59-A6C34878D82A}">
                    <a16:rowId xmlns:a16="http://schemas.microsoft.com/office/drawing/2014/main" val="197721948"/>
                  </a:ext>
                </a:extLst>
              </a:tr>
              <a:tr h="784041">
                <a:tc>
                  <a:txBody>
                    <a:bodyPr/>
                    <a:lstStyle/>
                    <a:p>
                      <a:pPr algn="l" fontAlgn="ctr">
                        <a:buNone/>
                      </a:pPr>
                      <a:r>
                        <a:rPr lang="en-ZA" sz="1200" u="none" strike="noStrike" dirty="0">
                          <a:effectLst/>
                        </a:rPr>
                        <a:t>Criteria</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ZA" sz="1200" u="none" strike="noStrike" dirty="0">
                          <a:effectLst/>
                        </a:rPr>
                        <a:t>Description</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200" u="none" strike="noStrike" dirty="0">
                          <a:effectLst/>
                        </a:rPr>
                        <a:t>Technical Requirement (Failure to submit proof will lead to a score of zero)</a:t>
                      </a:r>
                      <a:endParaRPr lang="en-US"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US" sz="1200" u="none" strike="noStrike" dirty="0">
                          <a:effectLst/>
                        </a:rPr>
                        <a:t>Neatly, Bidder must indicate as required below</a:t>
                      </a:r>
                      <a:endParaRPr lang="en-US"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Weight</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Measure: </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0</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1</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2</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3</a:t>
                      </a:r>
                      <a:endParaRPr lang="en-ZA"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200" u="none" strike="noStrike" dirty="0">
                          <a:effectLst/>
                        </a:rPr>
                        <a:t>4</a:t>
                      </a:r>
                      <a:endParaRPr lang="en-ZA" sz="1200" b="1" i="0" u="none" strike="noStrike" dirty="0">
                        <a:solidFill>
                          <a:srgbClr val="000000"/>
                        </a:solidFill>
                        <a:effectLst/>
                        <a:latin typeface="Tahoma" panose="020B0604030504040204" pitchFamily="34" charset="0"/>
                      </a:endParaRPr>
                    </a:p>
                  </a:txBody>
                  <a:tcPr marL="5310" marR="5310" marT="5310" marB="0" anchor="ctr"/>
                </a:tc>
                <a:extLst>
                  <a:ext uri="{0D108BD9-81ED-4DB2-BD59-A6C34878D82A}">
                    <a16:rowId xmlns:a16="http://schemas.microsoft.com/office/drawing/2014/main" val="1647052510"/>
                  </a:ext>
                </a:extLst>
              </a:tr>
              <a:tr h="3108900">
                <a:tc>
                  <a:txBody>
                    <a:bodyPr/>
                    <a:lstStyle/>
                    <a:p>
                      <a:pPr algn="l" fontAlgn="ctr">
                        <a:buNone/>
                      </a:pPr>
                      <a:r>
                        <a:rPr lang="en-US" sz="1050" u="none" strike="noStrike" dirty="0">
                          <a:effectLst/>
                        </a:rPr>
                        <a:t>Compliance to Technical Specification </a:t>
                      </a:r>
                      <a:br>
                        <a:rPr lang="en-US" sz="1050" u="none" strike="noStrike" dirty="0">
                          <a:effectLst/>
                        </a:rPr>
                      </a:br>
                      <a:br>
                        <a:rPr lang="en-US" sz="1050" u="none" strike="noStrike" dirty="0">
                          <a:effectLst/>
                        </a:rPr>
                      </a:br>
                      <a:r>
                        <a:rPr lang="en-US" sz="1050" u="none" strike="noStrike" dirty="0">
                          <a:effectLst/>
                        </a:rPr>
                        <a:t>(70 %)</a:t>
                      </a:r>
                      <a:endParaRPr lang="en-US" sz="105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200" u="none" strike="noStrike" dirty="0">
                          <a:effectLst/>
                        </a:rPr>
                        <a:t>Compliance to the technical requirements as outlined in the technical specifications</a:t>
                      </a:r>
                      <a:endParaRPr lang="en-US" sz="120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050" u="none" strike="noStrike" dirty="0">
                          <a:effectLst/>
                        </a:rPr>
                        <a:t>Bidders to submit proof of compliance to technical specification. The proof shall contain:</a:t>
                      </a:r>
                      <a:br>
                        <a:rPr lang="en-US" sz="1050" u="none" strike="noStrike" dirty="0">
                          <a:effectLst/>
                        </a:rPr>
                      </a:br>
                      <a:br>
                        <a:rPr lang="en-US" sz="1050" u="none" strike="noStrike" dirty="0">
                          <a:effectLst/>
                        </a:rPr>
                      </a:br>
                      <a:r>
                        <a:rPr lang="en-US" sz="1050" u="none" strike="noStrike" dirty="0">
                          <a:effectLst/>
                        </a:rPr>
                        <a:t>1. Signed returnable technical compliance declaration letter for category 1.</a:t>
                      </a:r>
                      <a:br>
                        <a:rPr lang="en-US" sz="1050" u="none" strike="noStrike" dirty="0">
                          <a:effectLst/>
                        </a:rPr>
                      </a:br>
                      <a:br>
                        <a:rPr lang="en-US" sz="1050" u="none" strike="noStrike" dirty="0">
                          <a:effectLst/>
                        </a:rPr>
                      </a:br>
                      <a:r>
                        <a:rPr lang="en-US" sz="1050" u="none" strike="noStrike" dirty="0">
                          <a:effectLst/>
                        </a:rPr>
                        <a:t>2. Specify the product specifications in the form of technical datasheet.</a:t>
                      </a:r>
                      <a:br>
                        <a:rPr lang="en-US" sz="1050" u="none" strike="noStrike" dirty="0">
                          <a:effectLst/>
                        </a:rPr>
                      </a:br>
                      <a:br>
                        <a:rPr lang="en-US" sz="1050" u="none" strike="noStrike" dirty="0">
                          <a:effectLst/>
                        </a:rPr>
                      </a:br>
                      <a:r>
                        <a:rPr lang="en-US" sz="1050" u="none" strike="noStrike" dirty="0">
                          <a:effectLst/>
                        </a:rPr>
                        <a:t>3. Operation Manual</a:t>
                      </a:r>
                      <a:br>
                        <a:rPr lang="en-US" sz="1050" u="none" strike="noStrike" dirty="0">
                          <a:effectLst/>
                        </a:rPr>
                      </a:br>
                      <a:br>
                        <a:rPr lang="en-US" sz="1050" u="none" strike="noStrike" dirty="0">
                          <a:effectLst/>
                        </a:rPr>
                      </a:br>
                      <a:r>
                        <a:rPr lang="en-US" sz="1050" u="none" strike="noStrike" dirty="0">
                          <a:effectLst/>
                        </a:rPr>
                        <a:t>4. Maintenance Manual</a:t>
                      </a:r>
                      <a:endParaRPr lang="en-US" sz="1050" b="0"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100" u="none" strike="noStrike" dirty="0">
                          <a:effectLst/>
                        </a:rPr>
                        <a:t>Submit Technical data sheets for each tools</a:t>
                      </a:r>
                      <a:br>
                        <a:rPr lang="en-US" sz="800" u="none" strike="noStrike" dirty="0">
                          <a:effectLst/>
                        </a:rPr>
                      </a:br>
                      <a:endParaRPr lang="en-US" sz="800" b="1" i="0" u="none" strike="noStrike" dirty="0">
                        <a:solidFill>
                          <a:srgbClr val="000000"/>
                        </a:solidFill>
                        <a:effectLst/>
                        <a:latin typeface="Tahoma" panose="020B0604030504040204" pitchFamily="34" charset="0"/>
                      </a:endParaRPr>
                    </a:p>
                  </a:txBody>
                  <a:tcPr marL="5310" marR="5310" marT="5310" marB="0" anchor="ctr"/>
                </a:tc>
                <a:tc>
                  <a:txBody>
                    <a:bodyPr/>
                    <a:lstStyle/>
                    <a:p>
                      <a:pPr algn="l" fontAlgn="ctr">
                        <a:buNone/>
                      </a:pPr>
                      <a:r>
                        <a:rPr lang="en-US" sz="1200" u="none" strike="noStrike" dirty="0">
                          <a:effectLst/>
                        </a:rPr>
                        <a:t>Submit Technical data sheets for each tools</a:t>
                      </a:r>
                      <a:br>
                        <a:rPr lang="en-US" sz="1200" u="none" strike="noStrike" dirty="0">
                          <a:effectLst/>
                        </a:rPr>
                      </a:br>
                      <a:endParaRPr lang="en-US" sz="1200" b="1" i="0" u="none" strike="noStrike" dirty="0">
                        <a:solidFill>
                          <a:srgbClr val="000000"/>
                        </a:solidFill>
                        <a:effectLst/>
                        <a:latin typeface="Tahoma" panose="020B0604030504040204" pitchFamily="34" charset="0"/>
                      </a:endParaRPr>
                    </a:p>
                  </a:txBody>
                  <a:tcPr marL="5310" marR="5310" marT="5310" marB="0" anchor="ctr"/>
                </a:tc>
                <a:tc>
                  <a:txBody>
                    <a:bodyPr/>
                    <a:lstStyle/>
                    <a:p>
                      <a:pPr algn="ctr" fontAlgn="ctr">
                        <a:buNone/>
                      </a:pPr>
                      <a:r>
                        <a:rPr lang="en-ZA" sz="1100" u="sng" strike="noStrike" dirty="0">
                          <a:effectLst/>
                        </a:rPr>
                        <a:t>Compliance to specification</a:t>
                      </a:r>
                      <a:endParaRPr lang="en-ZA" sz="1100" b="0" i="0" u="sng" strike="noStrike" dirty="0">
                        <a:solidFill>
                          <a:srgbClr val="000000"/>
                        </a:solidFill>
                        <a:effectLst/>
                        <a:latin typeface="Tahoma" panose="020B0604030504040204" pitchFamily="34" charset="0"/>
                      </a:endParaRPr>
                    </a:p>
                  </a:txBody>
                  <a:tcPr marL="5310" marR="5310" marT="5310" marB="0" anchor="ctr"/>
                </a:tc>
                <a:tc>
                  <a:txBody>
                    <a:bodyPr/>
                    <a:lstStyle/>
                    <a:p>
                      <a:pPr algn="l" fontAlgn="t">
                        <a:buNone/>
                      </a:pPr>
                      <a:r>
                        <a:rPr lang="en-US" sz="1100" u="none" strike="noStrike" dirty="0">
                          <a:effectLst/>
                        </a:rPr>
                        <a:t>Score 0 %:</a:t>
                      </a:r>
                      <a:br>
                        <a:rPr lang="en-US" sz="1100" u="none" strike="noStrike" dirty="0">
                          <a:effectLst/>
                        </a:rPr>
                      </a:br>
                      <a:br>
                        <a:rPr lang="en-US" sz="1100" u="none" strike="noStrike" dirty="0">
                          <a:effectLst/>
                        </a:rPr>
                      </a:br>
                      <a:r>
                        <a:rPr lang="en-US" sz="1100" u="none" strike="noStrike" dirty="0">
                          <a:effectLst/>
                        </a:rPr>
                        <a:t> - No signed technical compliance declaration letter for category 1.</a:t>
                      </a:r>
                      <a:br>
                        <a:rPr lang="en-US" sz="1100" u="none" strike="noStrike" dirty="0">
                          <a:effectLst/>
                        </a:rPr>
                      </a:br>
                      <a:br>
                        <a:rPr lang="en-US" sz="1100" u="none" strike="noStrike" dirty="0">
                          <a:effectLst/>
                        </a:rPr>
                      </a:br>
                      <a:r>
                        <a:rPr lang="en-US" sz="1100" u="none" strike="noStrike" dirty="0">
                          <a:effectLst/>
                        </a:rPr>
                        <a:t>- No submission of technical data sheets or irrelevant technical datasheets submitted.</a:t>
                      </a:r>
                      <a:endParaRPr lang="en-US" sz="11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100" u="none" strike="noStrike" dirty="0">
                          <a:effectLst/>
                        </a:rPr>
                        <a:t>Score 20 %:</a:t>
                      </a:r>
                      <a:br>
                        <a:rPr lang="en-US" sz="1100" u="none" strike="noStrike" dirty="0">
                          <a:effectLst/>
                        </a:rPr>
                      </a:br>
                      <a:br>
                        <a:rPr lang="en-US" sz="1100" u="none" strike="noStrike" dirty="0">
                          <a:effectLst/>
                        </a:rPr>
                      </a:br>
                      <a:r>
                        <a:rPr lang="en-US" sz="1100" u="none" strike="noStrike" dirty="0">
                          <a:effectLst/>
                        </a:rPr>
                        <a:t> - Signed category 1 technical compliance declaration letter submitted.</a:t>
                      </a:r>
                      <a:br>
                        <a:rPr lang="en-US" sz="1100" u="none" strike="noStrike" dirty="0">
                          <a:effectLst/>
                        </a:rPr>
                      </a:br>
                      <a:br>
                        <a:rPr lang="en-US" sz="1100" u="none" strike="noStrike" dirty="0">
                          <a:effectLst/>
                        </a:rPr>
                      </a:br>
                      <a:r>
                        <a:rPr lang="en-US" sz="1100" u="none" strike="noStrike" dirty="0">
                          <a:effectLst/>
                        </a:rPr>
                        <a:t>- No submission of technical data sheets or irrelevant technical datasheets submitted or submitted for all equipment in category 1.</a:t>
                      </a:r>
                      <a:endParaRPr lang="en-US" sz="11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100" u="none" strike="noStrike" dirty="0">
                          <a:effectLst/>
                        </a:rPr>
                        <a:t>Score 30 %:</a:t>
                      </a:r>
                      <a:br>
                        <a:rPr lang="en-US" sz="1100" u="none" strike="noStrike" dirty="0">
                          <a:effectLst/>
                        </a:rPr>
                      </a:br>
                      <a:br>
                        <a:rPr lang="en-US" sz="1100" u="none" strike="noStrike" dirty="0">
                          <a:effectLst/>
                        </a:rPr>
                      </a:br>
                      <a:r>
                        <a:rPr lang="en-US" sz="1100" u="none" strike="noStrike" dirty="0">
                          <a:effectLst/>
                        </a:rPr>
                        <a:t> - Signed category 1 technical compliance declaration letter submitted.</a:t>
                      </a:r>
                      <a:br>
                        <a:rPr lang="en-US" sz="1100" u="none" strike="noStrike" dirty="0">
                          <a:effectLst/>
                        </a:rPr>
                      </a:br>
                      <a:br>
                        <a:rPr lang="en-US" sz="1100" u="none" strike="noStrike" dirty="0">
                          <a:effectLst/>
                        </a:rPr>
                      </a:br>
                      <a:r>
                        <a:rPr lang="en-US" sz="1100" u="none" strike="noStrike" dirty="0">
                          <a:effectLst/>
                        </a:rPr>
                        <a:t>- No submission of technical data sheet for at least 1 equipment/tool in a category 1</a:t>
                      </a:r>
                      <a:br>
                        <a:rPr lang="en-US" sz="1100" u="none" strike="noStrike" dirty="0">
                          <a:effectLst/>
                        </a:rPr>
                      </a:br>
                      <a:r>
                        <a:rPr lang="en-US" sz="1100" u="none" strike="noStrike" dirty="0">
                          <a:effectLst/>
                        </a:rPr>
                        <a:t>              OR</a:t>
                      </a:r>
                      <a:br>
                        <a:rPr lang="en-US" sz="1100" u="none" strike="noStrike" dirty="0">
                          <a:effectLst/>
                        </a:rPr>
                      </a:br>
                      <a:r>
                        <a:rPr lang="en-US" sz="1100" u="none" strike="noStrike" dirty="0">
                          <a:effectLst/>
                        </a:rPr>
                        <a:t>- Irrelevant Technical data sheet submitted for at least 1 equipment in category 1</a:t>
                      </a:r>
                      <a:endParaRPr lang="en-US" sz="11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100" u="none" strike="noStrike" dirty="0">
                          <a:effectLst/>
                        </a:rPr>
                        <a:t>Score 50 %:</a:t>
                      </a:r>
                      <a:br>
                        <a:rPr lang="en-US" sz="1100" u="none" strike="noStrike" dirty="0">
                          <a:effectLst/>
                        </a:rPr>
                      </a:br>
                      <a:br>
                        <a:rPr lang="en-US" sz="1100" u="none" strike="noStrike" dirty="0">
                          <a:effectLst/>
                        </a:rPr>
                      </a:br>
                      <a:r>
                        <a:rPr lang="en-US" sz="1100" u="none" strike="noStrike" dirty="0">
                          <a:effectLst/>
                        </a:rPr>
                        <a:t> - Signed category 1 technical compliance declaration letter submitted.</a:t>
                      </a:r>
                      <a:br>
                        <a:rPr lang="en-US" sz="1100" u="none" strike="noStrike" dirty="0">
                          <a:effectLst/>
                        </a:rPr>
                      </a:br>
                      <a:br>
                        <a:rPr lang="en-US" sz="1100" u="none" strike="noStrike" dirty="0">
                          <a:effectLst/>
                        </a:rPr>
                      </a:br>
                      <a:r>
                        <a:rPr lang="en-US" sz="1100" u="none" strike="noStrike" dirty="0">
                          <a:effectLst/>
                        </a:rPr>
                        <a:t>- Relevant technical datasheets submitted for complete scope of all items in category 1</a:t>
                      </a:r>
                      <a:r>
                        <a:rPr lang="en-US" sz="1200" u="none" strike="noStrike" dirty="0">
                          <a:effectLst/>
                        </a:rPr>
                        <a:t>.</a:t>
                      </a:r>
                      <a:endParaRPr lang="en-US" sz="1200" b="0" i="0" u="none" strike="noStrike" dirty="0">
                        <a:solidFill>
                          <a:srgbClr val="000000"/>
                        </a:solidFill>
                        <a:effectLst/>
                        <a:latin typeface="Tahoma" panose="020B0604030504040204" pitchFamily="34" charset="0"/>
                      </a:endParaRPr>
                    </a:p>
                  </a:txBody>
                  <a:tcPr marL="5310" marR="5310" marT="5310" marB="0"/>
                </a:tc>
                <a:tc>
                  <a:txBody>
                    <a:bodyPr/>
                    <a:lstStyle/>
                    <a:p>
                      <a:pPr algn="l" fontAlgn="t">
                        <a:buNone/>
                      </a:pPr>
                      <a:r>
                        <a:rPr lang="en-US" sz="1100" u="none" strike="noStrike" dirty="0">
                          <a:effectLst/>
                        </a:rPr>
                        <a:t>Score 70 %:</a:t>
                      </a:r>
                      <a:br>
                        <a:rPr lang="en-US" sz="1100" u="none" strike="noStrike" dirty="0">
                          <a:effectLst/>
                        </a:rPr>
                      </a:br>
                      <a:br>
                        <a:rPr lang="en-US" sz="1100" u="none" strike="noStrike" dirty="0">
                          <a:effectLst/>
                        </a:rPr>
                      </a:br>
                      <a:r>
                        <a:rPr lang="en-US" sz="1100" u="none" strike="noStrike" dirty="0">
                          <a:effectLst/>
                        </a:rPr>
                        <a:t> - Signed category 1 technical compliance declaration letter submitted.</a:t>
                      </a:r>
                      <a:br>
                        <a:rPr lang="en-US" sz="1100" u="none" strike="noStrike" dirty="0">
                          <a:effectLst/>
                        </a:rPr>
                      </a:br>
                      <a:br>
                        <a:rPr lang="en-US" sz="1100" u="none" strike="noStrike" dirty="0">
                          <a:effectLst/>
                        </a:rPr>
                      </a:br>
                      <a:r>
                        <a:rPr lang="en-US" sz="1100" u="none" strike="noStrike" dirty="0">
                          <a:effectLst/>
                        </a:rPr>
                        <a:t>- Relevant technical datasheets submitted for complete scope of all items in category 1.</a:t>
                      </a:r>
                      <a:br>
                        <a:rPr lang="en-US" sz="1100" u="none" strike="noStrike" dirty="0">
                          <a:effectLst/>
                        </a:rPr>
                      </a:br>
                      <a:br>
                        <a:rPr lang="en-US" sz="1100" u="none" strike="noStrike" dirty="0">
                          <a:effectLst/>
                        </a:rPr>
                      </a:br>
                      <a:r>
                        <a:rPr lang="en-US" sz="1100" u="none" strike="noStrike" dirty="0">
                          <a:effectLst/>
                        </a:rPr>
                        <a:t>- Operators and/or Maintenance Manual also submitted for a complete scope</a:t>
                      </a:r>
                      <a:endParaRPr lang="en-US" sz="1100" b="0" i="0" u="none" strike="noStrike" dirty="0">
                        <a:solidFill>
                          <a:srgbClr val="000000"/>
                        </a:solidFill>
                        <a:effectLst/>
                        <a:latin typeface="Tahoma" panose="020B0604030504040204" pitchFamily="34" charset="0"/>
                      </a:endParaRPr>
                    </a:p>
                  </a:txBody>
                  <a:tcPr marL="5310" marR="5310" marT="5310" marB="0"/>
                </a:tc>
                <a:extLst>
                  <a:ext uri="{0D108BD9-81ED-4DB2-BD59-A6C34878D82A}">
                    <a16:rowId xmlns:a16="http://schemas.microsoft.com/office/drawing/2014/main" val="1021745666"/>
                  </a:ext>
                </a:extLst>
              </a:tr>
            </a:tbl>
          </a:graphicData>
        </a:graphic>
      </p:graphicFrame>
      <p:graphicFrame>
        <p:nvGraphicFramePr>
          <p:cNvPr id="3" name="Table 2">
            <a:extLst>
              <a:ext uri="{FF2B5EF4-FFF2-40B4-BE49-F238E27FC236}">
                <a16:creationId xmlns:a16="http://schemas.microsoft.com/office/drawing/2014/main" id="{F7471776-D9C0-2A4E-D4B4-6825589D7416}"/>
              </a:ext>
            </a:extLst>
          </p:cNvPr>
          <p:cNvGraphicFramePr>
            <a:graphicFrameLocks noGrp="1"/>
          </p:cNvGraphicFramePr>
          <p:nvPr>
            <p:extLst>
              <p:ext uri="{D42A27DB-BD31-4B8C-83A1-F6EECF244321}">
                <p14:modId xmlns:p14="http://schemas.microsoft.com/office/powerpoint/2010/main" val="3818991706"/>
              </p:ext>
            </p:extLst>
          </p:nvPr>
        </p:nvGraphicFramePr>
        <p:xfrm>
          <a:off x="219313" y="1515748"/>
          <a:ext cx="8558926" cy="7102114"/>
        </p:xfrm>
        <a:graphic>
          <a:graphicData uri="http://schemas.openxmlformats.org/drawingml/2006/table">
            <a:tbl>
              <a:tblPr>
                <a:tableStyleId>{5C22544A-7EE6-4342-B048-85BDC9FD1C3A}</a:tableStyleId>
              </a:tblPr>
              <a:tblGrid>
                <a:gridCol w="923426">
                  <a:extLst>
                    <a:ext uri="{9D8B030D-6E8A-4147-A177-3AD203B41FA5}">
                      <a16:colId xmlns:a16="http://schemas.microsoft.com/office/drawing/2014/main" val="989370448"/>
                    </a:ext>
                  </a:extLst>
                </a:gridCol>
                <a:gridCol w="551300">
                  <a:extLst>
                    <a:ext uri="{9D8B030D-6E8A-4147-A177-3AD203B41FA5}">
                      <a16:colId xmlns:a16="http://schemas.microsoft.com/office/drawing/2014/main" val="3206159104"/>
                    </a:ext>
                  </a:extLst>
                </a:gridCol>
                <a:gridCol w="441041">
                  <a:extLst>
                    <a:ext uri="{9D8B030D-6E8A-4147-A177-3AD203B41FA5}">
                      <a16:colId xmlns:a16="http://schemas.microsoft.com/office/drawing/2014/main" val="2801118608"/>
                    </a:ext>
                  </a:extLst>
                </a:gridCol>
                <a:gridCol w="399693">
                  <a:extLst>
                    <a:ext uri="{9D8B030D-6E8A-4147-A177-3AD203B41FA5}">
                      <a16:colId xmlns:a16="http://schemas.microsoft.com/office/drawing/2014/main" val="2199187447"/>
                    </a:ext>
                  </a:extLst>
                </a:gridCol>
                <a:gridCol w="454822">
                  <a:extLst>
                    <a:ext uri="{9D8B030D-6E8A-4147-A177-3AD203B41FA5}">
                      <a16:colId xmlns:a16="http://schemas.microsoft.com/office/drawing/2014/main" val="2529746659"/>
                    </a:ext>
                  </a:extLst>
                </a:gridCol>
                <a:gridCol w="468604">
                  <a:extLst>
                    <a:ext uri="{9D8B030D-6E8A-4147-A177-3AD203B41FA5}">
                      <a16:colId xmlns:a16="http://schemas.microsoft.com/office/drawing/2014/main" val="3740298014"/>
                    </a:ext>
                  </a:extLst>
                </a:gridCol>
                <a:gridCol w="620212">
                  <a:extLst>
                    <a:ext uri="{9D8B030D-6E8A-4147-A177-3AD203B41FA5}">
                      <a16:colId xmlns:a16="http://schemas.microsoft.com/office/drawing/2014/main" val="1607540822"/>
                    </a:ext>
                  </a:extLst>
                </a:gridCol>
                <a:gridCol w="1212860">
                  <a:extLst>
                    <a:ext uri="{9D8B030D-6E8A-4147-A177-3AD203B41FA5}">
                      <a16:colId xmlns:a16="http://schemas.microsoft.com/office/drawing/2014/main" val="1075010940"/>
                    </a:ext>
                  </a:extLst>
                </a:gridCol>
                <a:gridCol w="771819">
                  <a:extLst>
                    <a:ext uri="{9D8B030D-6E8A-4147-A177-3AD203B41FA5}">
                      <a16:colId xmlns:a16="http://schemas.microsoft.com/office/drawing/2014/main" val="4130116075"/>
                    </a:ext>
                  </a:extLst>
                </a:gridCol>
                <a:gridCol w="578865">
                  <a:extLst>
                    <a:ext uri="{9D8B030D-6E8A-4147-A177-3AD203B41FA5}">
                      <a16:colId xmlns:a16="http://schemas.microsoft.com/office/drawing/2014/main" val="334197174"/>
                    </a:ext>
                  </a:extLst>
                </a:gridCol>
                <a:gridCol w="468604">
                  <a:extLst>
                    <a:ext uri="{9D8B030D-6E8A-4147-A177-3AD203B41FA5}">
                      <a16:colId xmlns:a16="http://schemas.microsoft.com/office/drawing/2014/main" val="3574192063"/>
                    </a:ext>
                  </a:extLst>
                </a:gridCol>
                <a:gridCol w="1667680">
                  <a:extLst>
                    <a:ext uri="{9D8B030D-6E8A-4147-A177-3AD203B41FA5}">
                      <a16:colId xmlns:a16="http://schemas.microsoft.com/office/drawing/2014/main" val="2001601671"/>
                    </a:ext>
                  </a:extLst>
                </a:gridCol>
              </a:tblGrid>
              <a:tr h="480412">
                <a:tc>
                  <a:txBody>
                    <a:bodyPr/>
                    <a:lstStyle/>
                    <a:p>
                      <a:pPr algn="l" fontAlgn="ctr">
                        <a:buNone/>
                      </a:pPr>
                      <a:r>
                        <a:rPr lang="en-ZA" sz="1100" u="none" strike="noStrike" dirty="0">
                          <a:effectLst/>
                        </a:rPr>
                        <a:t>Annexure C</a:t>
                      </a:r>
                      <a:endParaRPr lang="en-ZA" sz="1100" b="1" i="0" u="none" strike="noStrike" dirty="0">
                        <a:solidFill>
                          <a:srgbClr val="000000"/>
                        </a:solidFill>
                        <a:effectLst/>
                        <a:latin typeface="Calibri" panose="020F0502020204030204" pitchFamily="34" charset="0"/>
                      </a:endParaRPr>
                    </a:p>
                  </a:txBody>
                  <a:tcPr marL="0" marR="0" marT="0" marB="0" anchor="ctr"/>
                </a:tc>
                <a:tc gridSpan="11">
                  <a:txBody>
                    <a:bodyPr/>
                    <a:lstStyle/>
                    <a:p>
                      <a:pPr algn="ctr" fontAlgn="ctr">
                        <a:buNone/>
                      </a:pPr>
                      <a:r>
                        <a:rPr lang="en-US" sz="1200" u="none" strike="noStrike" dirty="0">
                          <a:effectLst/>
                        </a:rPr>
                        <a:t>Supply and Delivery of Electrical Maintenance Tools and Equipment for Rail Network Depots for a Period of Three (3) Years, on an “As-And When” Required Basis.</a:t>
                      </a:r>
                      <a:endParaRPr lang="en-U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90081013"/>
                  </a:ext>
                </a:extLst>
              </a:tr>
              <a:tr h="243790">
                <a:tc gridSpan="12">
                  <a:txBody>
                    <a:bodyPr/>
                    <a:lstStyle/>
                    <a:p>
                      <a:pPr algn="ctr" fontAlgn="ctr">
                        <a:buNone/>
                      </a:pPr>
                      <a:r>
                        <a:rPr lang="en-ZA" sz="1100" u="none" strike="noStrike">
                          <a:effectLst/>
                        </a:rPr>
                        <a:t>Category 2: Technical Evaluation Criterial (Supplier Declaration Letter)</a:t>
                      </a:r>
                      <a:endParaRPr lang="en-ZA"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67385192"/>
                  </a:ext>
                </a:extLst>
              </a:tr>
              <a:tr h="315494">
                <a:tc>
                  <a:txBody>
                    <a:bodyPr/>
                    <a:lstStyle/>
                    <a:p>
                      <a:pPr algn="ctr" fontAlgn="ctr">
                        <a:buNone/>
                      </a:pPr>
                      <a:r>
                        <a:rPr lang="en-ZA" sz="1000" u="none" strike="noStrike">
                          <a:effectLst/>
                        </a:rPr>
                        <a:t>ITEM NO.</a:t>
                      </a:r>
                      <a:endParaRPr lang="en-ZA" sz="1000" b="0" i="0" u="none" strike="noStrike">
                        <a:solidFill>
                          <a:srgbClr val="000000"/>
                        </a:solidFill>
                        <a:effectLst/>
                        <a:latin typeface="Tahoma" panose="020B0604030504040204" pitchFamily="34" charset="0"/>
                      </a:endParaRPr>
                    </a:p>
                  </a:txBody>
                  <a:tcPr marL="0" marR="0" marT="0" marB="0" anchor="ctr"/>
                </a:tc>
                <a:tc gridSpan="7">
                  <a:txBody>
                    <a:bodyPr/>
                    <a:lstStyle/>
                    <a:p>
                      <a:pPr algn="ctr" fontAlgn="ctr">
                        <a:buNone/>
                      </a:pPr>
                      <a:r>
                        <a:rPr lang="en-ZA" sz="1000" u="none" strike="noStrike">
                          <a:effectLst/>
                        </a:rPr>
                        <a:t>DESCRIPTION</a:t>
                      </a:r>
                      <a:endParaRPr lang="en-ZA" sz="1000" b="0"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ctr">
                        <a:buNone/>
                      </a:pPr>
                      <a:r>
                        <a:rPr lang="en-ZA" sz="1000" u="none" strike="noStrike">
                          <a:effectLst/>
                        </a:rPr>
                        <a:t>Equipment Brand and Model</a:t>
                      </a:r>
                      <a:endParaRPr lang="en-ZA" sz="1000" b="0"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l" fontAlgn="ctr">
                        <a:buNone/>
                      </a:pPr>
                      <a:r>
                        <a:rPr lang="en-US" sz="1000" u="none" strike="noStrike" dirty="0">
                          <a:effectLst/>
                        </a:rPr>
                        <a:t> Technical data sheet provided  [YES / NO ]</a:t>
                      </a:r>
                      <a:endParaRPr lang="en-US" sz="10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3292565506"/>
                  </a:ext>
                </a:extLst>
              </a:tr>
              <a:tr h="229450">
                <a:tc>
                  <a:txBody>
                    <a:bodyPr/>
                    <a:lstStyle/>
                    <a:p>
                      <a:pPr algn="ctr" fontAlgn="ctr">
                        <a:buNone/>
                      </a:pPr>
                      <a:r>
                        <a:rPr lang="en-ZA" sz="1050" u="none" strike="noStrike" dirty="0">
                          <a:effectLst/>
                        </a:rPr>
                        <a:t>1</a:t>
                      </a:r>
                      <a:endParaRPr lang="en-ZA" sz="1050" b="0" i="0" u="none" strike="noStrike" dirty="0">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a:effectLst/>
                        </a:rPr>
                        <a:t>Cordless angle grinder - 115mm</a:t>
                      </a:r>
                      <a:endParaRPr lang="en-ZA" sz="1050" b="0"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ctr">
                        <a:buNone/>
                      </a:pPr>
                      <a:r>
                        <a:rPr lang="en-ZA" sz="1300" u="none" strike="noStrike">
                          <a:effectLst/>
                        </a:rPr>
                        <a:t> </a:t>
                      </a:r>
                      <a:endParaRPr lang="en-ZA" sz="1300" b="1"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buNone/>
                      </a:pPr>
                      <a:r>
                        <a:rPr lang="en-ZA" sz="1300" u="none" strike="noStrike" dirty="0">
                          <a:effectLst/>
                        </a:rPr>
                        <a:t> </a:t>
                      </a:r>
                      <a:endParaRPr lang="en-ZA" sz="1300" b="1"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3751705867"/>
                  </a:ext>
                </a:extLst>
              </a:tr>
              <a:tr h="229450">
                <a:tc>
                  <a:txBody>
                    <a:bodyPr/>
                    <a:lstStyle/>
                    <a:p>
                      <a:pPr algn="ctr" fontAlgn="ctr">
                        <a:buNone/>
                      </a:pPr>
                      <a:r>
                        <a:rPr lang="en-ZA" sz="1050" u="none" strike="noStrike" dirty="0">
                          <a:effectLst/>
                        </a:rPr>
                        <a:t>2</a:t>
                      </a:r>
                      <a:endParaRPr lang="en-ZA" sz="1050" b="0" i="0" u="none" strike="noStrike" dirty="0">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dirty="0">
                          <a:effectLst/>
                        </a:rPr>
                        <a:t>Cordless angle grinder - 230mm</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ctr">
                        <a:buNone/>
                      </a:pPr>
                      <a:r>
                        <a:rPr lang="en-ZA" sz="1300" u="none" strike="noStrike">
                          <a:effectLst/>
                        </a:rPr>
                        <a:t> </a:t>
                      </a:r>
                      <a:endParaRPr lang="en-ZA" sz="1300" b="1"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buNone/>
                      </a:pPr>
                      <a:r>
                        <a:rPr lang="en-ZA" sz="1300" u="none" strike="noStrike" dirty="0">
                          <a:effectLst/>
                        </a:rPr>
                        <a:t> </a:t>
                      </a:r>
                      <a:endParaRPr lang="en-ZA" sz="1300" b="1"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1276191958"/>
                  </a:ext>
                </a:extLst>
              </a:tr>
              <a:tr h="229450">
                <a:tc>
                  <a:txBody>
                    <a:bodyPr/>
                    <a:lstStyle/>
                    <a:p>
                      <a:pPr algn="ctr" fontAlgn="ctr">
                        <a:buNone/>
                      </a:pPr>
                      <a:r>
                        <a:rPr lang="en-ZA" sz="1050" u="none" strike="noStrike">
                          <a:effectLst/>
                        </a:rPr>
                        <a:t>3</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dirty="0">
                          <a:effectLst/>
                        </a:rPr>
                        <a:t>Electric Angle Grinder – 115mm</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ctr">
                        <a:buNone/>
                      </a:pPr>
                      <a:r>
                        <a:rPr lang="en-ZA" sz="1300" u="none" strike="noStrike">
                          <a:effectLst/>
                        </a:rPr>
                        <a:t> </a:t>
                      </a:r>
                      <a:endParaRPr lang="en-ZA" sz="1300" b="1"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buNone/>
                      </a:pPr>
                      <a:r>
                        <a:rPr lang="en-ZA" sz="1300" u="none" strike="noStrike" dirty="0">
                          <a:effectLst/>
                        </a:rPr>
                        <a:t> </a:t>
                      </a:r>
                      <a:endParaRPr lang="en-ZA" sz="1300" b="1"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3640925470"/>
                  </a:ext>
                </a:extLst>
              </a:tr>
              <a:tr h="229450">
                <a:tc>
                  <a:txBody>
                    <a:bodyPr/>
                    <a:lstStyle/>
                    <a:p>
                      <a:pPr algn="ctr" fontAlgn="ctr">
                        <a:buNone/>
                      </a:pPr>
                      <a:r>
                        <a:rPr lang="en-ZA" sz="1050" u="none" strike="noStrike">
                          <a:effectLst/>
                        </a:rPr>
                        <a:t>4</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dirty="0">
                          <a:effectLst/>
                        </a:rPr>
                        <a:t>Electric Angle Grinder – 230mm</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ctr">
                        <a:buNone/>
                      </a:pPr>
                      <a:r>
                        <a:rPr lang="en-ZA" sz="1300" u="none" strike="noStrike">
                          <a:effectLst/>
                        </a:rPr>
                        <a:t> </a:t>
                      </a:r>
                      <a:endParaRPr lang="en-ZA" sz="1300" b="1"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buNone/>
                      </a:pPr>
                      <a:r>
                        <a:rPr lang="en-ZA" sz="1300" u="none" strike="noStrike" dirty="0">
                          <a:effectLst/>
                        </a:rPr>
                        <a:t> </a:t>
                      </a:r>
                      <a:endParaRPr lang="en-ZA" sz="1300" b="1"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2928440155"/>
                  </a:ext>
                </a:extLst>
              </a:tr>
              <a:tr h="229450">
                <a:tc>
                  <a:txBody>
                    <a:bodyPr/>
                    <a:lstStyle/>
                    <a:p>
                      <a:pPr algn="ctr" fontAlgn="ctr">
                        <a:buNone/>
                      </a:pPr>
                      <a:r>
                        <a:rPr lang="en-ZA" sz="1050" u="none" strike="noStrike">
                          <a:effectLst/>
                        </a:rPr>
                        <a:t>5</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dirty="0">
                          <a:effectLst/>
                        </a:rPr>
                        <a:t>Electric Impact Drill</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ctr">
                        <a:buNone/>
                      </a:pPr>
                      <a:r>
                        <a:rPr lang="en-ZA" sz="1300" u="none" strike="noStrike">
                          <a:effectLst/>
                        </a:rPr>
                        <a:t> </a:t>
                      </a:r>
                      <a:endParaRPr lang="en-ZA" sz="1300" b="1"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buNone/>
                      </a:pPr>
                      <a:r>
                        <a:rPr lang="en-ZA" sz="1300" u="none" strike="noStrike" dirty="0">
                          <a:effectLst/>
                        </a:rPr>
                        <a:t> </a:t>
                      </a:r>
                      <a:endParaRPr lang="en-ZA" sz="1300" b="1"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3717513781"/>
                  </a:ext>
                </a:extLst>
              </a:tr>
              <a:tr h="229450">
                <a:tc>
                  <a:txBody>
                    <a:bodyPr/>
                    <a:lstStyle/>
                    <a:p>
                      <a:pPr algn="ctr" fontAlgn="ctr">
                        <a:buNone/>
                      </a:pPr>
                      <a:r>
                        <a:rPr lang="en-ZA" sz="1050" u="none" strike="noStrike">
                          <a:effectLst/>
                        </a:rPr>
                        <a:t>6</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dirty="0">
                          <a:effectLst/>
                        </a:rPr>
                        <a:t>Electric Rail Drill</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ctr">
                        <a:buNone/>
                      </a:pPr>
                      <a:r>
                        <a:rPr lang="en-ZA" sz="1300" u="none" strike="noStrike">
                          <a:effectLst/>
                        </a:rPr>
                        <a:t> </a:t>
                      </a:r>
                      <a:endParaRPr lang="en-ZA" sz="1300" b="1" i="0" u="none" strike="noStrike">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buNone/>
                      </a:pPr>
                      <a:r>
                        <a:rPr lang="en-ZA" sz="1300" u="none" strike="noStrike" dirty="0">
                          <a:effectLst/>
                        </a:rPr>
                        <a:t> </a:t>
                      </a:r>
                      <a:endParaRPr lang="en-ZA" sz="1300" b="1"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3120638876"/>
                  </a:ext>
                </a:extLst>
              </a:tr>
              <a:tr h="229450">
                <a:tc>
                  <a:txBody>
                    <a:bodyPr/>
                    <a:lstStyle/>
                    <a:p>
                      <a:pPr algn="ctr" fontAlgn="ctr">
                        <a:buNone/>
                      </a:pPr>
                      <a:r>
                        <a:rPr lang="en-ZA" sz="1050" u="none" strike="noStrike">
                          <a:effectLst/>
                        </a:rPr>
                        <a:t>7</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l" fontAlgn="ctr">
                        <a:buNone/>
                      </a:pPr>
                      <a:r>
                        <a:rPr lang="en-US" sz="1050" u="none" strike="noStrike" dirty="0">
                          <a:effectLst/>
                        </a:rPr>
                        <a:t>Electric Oil Pump with Quick Couplings, Fittings and Pipes</a:t>
                      </a:r>
                      <a:endParaRPr lang="en-US"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8420028"/>
                  </a:ext>
                </a:extLst>
              </a:tr>
              <a:tr h="229450">
                <a:tc>
                  <a:txBody>
                    <a:bodyPr/>
                    <a:lstStyle/>
                    <a:p>
                      <a:pPr algn="ctr" fontAlgn="ctr">
                        <a:buNone/>
                      </a:pPr>
                      <a:r>
                        <a:rPr lang="en-ZA" sz="1050" u="none" strike="noStrike">
                          <a:effectLst/>
                        </a:rPr>
                        <a:t>8</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1050" u="none" strike="noStrike" dirty="0">
                          <a:effectLst/>
                        </a:rPr>
                        <a:t>Cordless Bolt Cutter - Rechargeable</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4360461"/>
                  </a:ext>
                </a:extLst>
              </a:tr>
              <a:tr h="229450">
                <a:tc>
                  <a:txBody>
                    <a:bodyPr/>
                    <a:lstStyle/>
                    <a:p>
                      <a:pPr algn="ctr" fontAlgn="ctr">
                        <a:buNone/>
                      </a:pPr>
                      <a:r>
                        <a:rPr lang="en-ZA" sz="1050" u="none" strike="noStrike">
                          <a:effectLst/>
                        </a:rPr>
                        <a:t>9</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l" fontAlgn="ctr">
                        <a:buNone/>
                      </a:pPr>
                      <a:r>
                        <a:rPr lang="en-US" sz="1050" u="none" strike="noStrike" dirty="0">
                          <a:effectLst/>
                        </a:rPr>
                        <a:t>Cordless impact drill 18V LI-Ion Kit – rechargeable</a:t>
                      </a:r>
                      <a:endParaRPr lang="en-US"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8951160"/>
                  </a:ext>
                </a:extLst>
              </a:tr>
              <a:tr h="229450">
                <a:tc>
                  <a:txBody>
                    <a:bodyPr/>
                    <a:lstStyle/>
                    <a:p>
                      <a:pPr algn="ctr" fontAlgn="ctr">
                        <a:buNone/>
                      </a:pPr>
                      <a:r>
                        <a:rPr lang="en-ZA" sz="1050" u="none" strike="noStrike">
                          <a:effectLst/>
                        </a:rPr>
                        <a:t>10</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US" sz="1050" u="none" strike="noStrike" dirty="0">
                          <a:effectLst/>
                        </a:rPr>
                        <a:t>Cordless electric leaf blower – rechargeable</a:t>
                      </a:r>
                      <a:endParaRPr lang="en-US"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0876537"/>
                  </a:ext>
                </a:extLst>
              </a:tr>
              <a:tr h="229450">
                <a:tc>
                  <a:txBody>
                    <a:bodyPr/>
                    <a:lstStyle/>
                    <a:p>
                      <a:pPr algn="ctr" fontAlgn="ctr">
                        <a:buNone/>
                      </a:pPr>
                      <a:r>
                        <a:rPr lang="en-ZA" sz="1050" u="none" strike="noStrike">
                          <a:effectLst/>
                        </a:rPr>
                        <a:t>11</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l" fontAlgn="ctr">
                        <a:buNone/>
                      </a:pPr>
                      <a:r>
                        <a:rPr lang="en-ZA" sz="1050" u="none" strike="noStrike" dirty="0">
                          <a:effectLst/>
                        </a:rPr>
                        <a:t>Extension cord - 25m</a:t>
                      </a:r>
                      <a:endParaRPr lang="en-ZA"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1257763"/>
                  </a:ext>
                </a:extLst>
              </a:tr>
              <a:tr h="229450">
                <a:tc>
                  <a:txBody>
                    <a:bodyPr/>
                    <a:lstStyle/>
                    <a:p>
                      <a:pPr algn="ctr" fontAlgn="ctr">
                        <a:buNone/>
                      </a:pPr>
                      <a:r>
                        <a:rPr lang="en-ZA" sz="1050" u="none" strike="noStrike">
                          <a:effectLst/>
                        </a:rPr>
                        <a:t>12</a:t>
                      </a:r>
                      <a:endParaRPr lang="en-ZA" sz="1050" b="0" i="0" u="none" strike="noStrike">
                        <a:solidFill>
                          <a:srgbClr val="000000"/>
                        </a:solidFill>
                        <a:effectLst/>
                        <a:latin typeface="Tahoma" panose="020B0604030504040204" pitchFamily="34" charset="0"/>
                      </a:endParaRPr>
                    </a:p>
                  </a:txBody>
                  <a:tcPr marL="0" marR="0" marT="0" marB="0" anchor="ctr"/>
                </a:tc>
                <a:tc gridSpan="7">
                  <a:txBody>
                    <a:bodyPr/>
                    <a:lstStyle/>
                    <a:p>
                      <a:pPr algn="l" fontAlgn="ctr">
                        <a:buNone/>
                      </a:pPr>
                      <a:r>
                        <a:rPr lang="en-US" sz="1050" u="none" strike="noStrike" dirty="0">
                          <a:effectLst/>
                        </a:rPr>
                        <a:t>LED Flashlight / Torch / Hand Lamp</a:t>
                      </a:r>
                      <a:endParaRPr lang="en-US" sz="105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1124330"/>
                  </a:ext>
                </a:extLst>
              </a:tr>
              <a:tr h="215111">
                <a:tc>
                  <a:txBody>
                    <a:bodyPr/>
                    <a:lstStyle/>
                    <a:p>
                      <a:pPr algn="ctr" fontAlgn="ctr">
                        <a:buNone/>
                      </a:pPr>
                      <a:r>
                        <a:rPr lang="en-ZA" sz="800" u="none" strike="noStrike">
                          <a:effectLst/>
                        </a:rPr>
                        <a:t> </a:t>
                      </a:r>
                      <a:endParaRPr lang="en-ZA" sz="800" b="0" i="0" u="none" strike="noStrike">
                        <a:solidFill>
                          <a:srgbClr val="000000"/>
                        </a:solidFill>
                        <a:effectLst/>
                        <a:latin typeface="Tahoma" panose="020B0604030504040204" pitchFamily="34" charset="0"/>
                      </a:endParaRPr>
                    </a:p>
                  </a:txBody>
                  <a:tcPr marL="0" marR="0" marT="0" marB="0" anchor="ctr"/>
                </a:tc>
                <a:tc gridSpan="7">
                  <a:txBody>
                    <a:bodyPr/>
                    <a:lstStyle/>
                    <a:p>
                      <a:pPr algn="just" fontAlgn="ctr">
                        <a:buNone/>
                      </a:pPr>
                      <a:r>
                        <a:rPr lang="en-ZA" sz="800" u="none" strike="noStrike" dirty="0">
                          <a:effectLst/>
                        </a:rPr>
                        <a:t> </a:t>
                      </a:r>
                      <a:endParaRPr lang="en-ZA" sz="80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9693489"/>
                  </a:ext>
                </a:extLst>
              </a:tr>
              <a:tr h="200769">
                <a:tc>
                  <a:txBody>
                    <a:bodyPr/>
                    <a:lstStyle/>
                    <a:p>
                      <a:pPr algn="ctr" fontAlgn="ctr">
                        <a:buNone/>
                      </a:pPr>
                      <a:r>
                        <a:rPr lang="en-ZA" sz="800" u="none" strike="noStrike" dirty="0">
                          <a:effectLst/>
                        </a:rPr>
                        <a:t> </a:t>
                      </a:r>
                      <a:endParaRPr lang="en-ZA" sz="800" b="0" i="0" u="none" strike="noStrike" dirty="0">
                        <a:solidFill>
                          <a:srgbClr val="000000"/>
                        </a:solidFill>
                        <a:effectLst/>
                        <a:latin typeface="Tahoma" panose="020B0604030504040204" pitchFamily="34" charset="0"/>
                      </a:endParaRPr>
                    </a:p>
                  </a:txBody>
                  <a:tcPr marL="0" marR="0" marT="0" marB="0" anchor="ctr"/>
                </a:tc>
                <a:tc gridSpan="7">
                  <a:txBody>
                    <a:bodyPr/>
                    <a:lstStyle/>
                    <a:p>
                      <a:pPr algn="l" fontAlgn="ctr">
                        <a:buNone/>
                      </a:pPr>
                      <a:r>
                        <a:rPr lang="en-ZA" sz="800" u="none" strike="noStrike" dirty="0">
                          <a:effectLst/>
                        </a:rPr>
                        <a:t> </a:t>
                      </a:r>
                      <a:endParaRPr lang="en-ZA" sz="800" b="0" i="0" u="none" strike="noStrike" dirty="0">
                        <a:solidFill>
                          <a:srgbClr val="000000"/>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l" fontAlgn="b">
                        <a:buNone/>
                      </a:pP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a:txBody>
                    <a:bodyPr/>
                    <a:lstStyle/>
                    <a:p>
                      <a:pPr algn="l" fontAlgn="b">
                        <a:buNone/>
                      </a:pP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0509763"/>
                  </a:ext>
                </a:extLst>
              </a:tr>
              <a:tr h="164918">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3826472"/>
                  </a:ext>
                </a:extLst>
              </a:tr>
              <a:tr h="1419731">
                <a:tc gridSpan="12">
                  <a:txBody>
                    <a:bodyPr/>
                    <a:lstStyle/>
                    <a:p>
                      <a:pPr algn="l" fontAlgn="t">
                        <a:buNone/>
                      </a:pPr>
                      <a:r>
                        <a:rPr lang="en-US" sz="1050" u="none" strike="noStrike" dirty="0">
                          <a:effectLst/>
                        </a:rPr>
                        <a:t>I, the undersigned, hereby declare on behalf of [</a:t>
                      </a:r>
                      <a:r>
                        <a:rPr lang="en-US" sz="1050" u="none" strike="noStrike" dirty="0" err="1">
                          <a:effectLst/>
                        </a:rPr>
                        <a:t>Bidder,s</a:t>
                      </a:r>
                      <a:r>
                        <a:rPr lang="en-US" sz="1050" u="none" strike="noStrike" dirty="0">
                          <a:effectLst/>
                        </a:rPr>
                        <a:t> name]______________________________________ that the above listed tools, equipment, and items to be delivered as part of our bid for this Project are fully compliant with the specifications set forth by Transnet Freight Rail in the tender document. To substantiate this declaration, the technical data sheet for the tools is attached, demonstrating compliance with all specified requirements</a:t>
                      </a:r>
                      <a:br>
                        <a:rPr lang="en-US" sz="1050" u="none" strike="noStrike" dirty="0">
                          <a:effectLst/>
                        </a:rPr>
                      </a:br>
                      <a:r>
                        <a:rPr lang="en-US" sz="1050" u="none" strike="noStrike" dirty="0">
                          <a:effectLst/>
                        </a:rPr>
                        <a:t>We understand that the tools are required to meet the standards and performance specifications as outlined in the tender, and we confirm that all items provided will adhere to these requirements without deviation. Furthermore, we guarantee that the tools will be of the highest quality, as per the technical specifications, and will be fit for their intended purpose.</a:t>
                      </a:r>
                      <a:br>
                        <a:rPr lang="en-US" sz="1050" u="none" strike="noStrike" dirty="0">
                          <a:effectLst/>
                        </a:rPr>
                      </a:br>
                      <a:r>
                        <a:rPr lang="en-US" sz="1050" u="none" strike="noStrike" dirty="0">
                          <a:effectLst/>
                        </a:rPr>
                        <a:t>In case of any discrepancy or failure to meet the required standards, we agree to take corrective actions at our own expense, including replacement or rectification, to ensure full compliance.</a:t>
                      </a:r>
                      <a:endParaRPr lang="en-US" sz="1050" b="0" i="0" u="none" strike="noStrike" dirty="0">
                        <a:solidFill>
                          <a:srgbClr val="000000"/>
                        </a:solidFill>
                        <a:effectLst/>
                        <a:latin typeface="Calibri" panose="020F050202020403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40496724"/>
                  </a:ext>
                </a:extLst>
              </a:tr>
              <a:tr h="157746">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buNone/>
                      </a:pPr>
                      <a:endParaRPr lang="en-Z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663615940"/>
                  </a:ext>
                </a:extLst>
              </a:tr>
              <a:tr h="358516">
                <a:tc gridSpan="4">
                  <a:txBody>
                    <a:bodyPr/>
                    <a:lstStyle/>
                    <a:p>
                      <a:pPr algn="l" fontAlgn="b">
                        <a:buNone/>
                      </a:pPr>
                      <a:r>
                        <a:rPr lang="en-ZA" sz="1000" u="none" strike="noStrike" dirty="0">
                          <a:effectLst/>
                        </a:rPr>
                        <a:t>Bidder's Representative                  :</a:t>
                      </a: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gridSpan="8">
                  <a:txBody>
                    <a:bodyPr/>
                    <a:lstStyle/>
                    <a:p>
                      <a:pPr algn="l" fontAlgn="b">
                        <a:buNone/>
                      </a:pPr>
                      <a:r>
                        <a:rPr lang="en-ZA" sz="1000" u="none" strike="noStrike" dirty="0">
                          <a:effectLst/>
                        </a:rPr>
                        <a:t>_______________________________________________________________</a:t>
                      </a: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91364477"/>
                  </a:ext>
                </a:extLst>
              </a:tr>
              <a:tr h="307016">
                <a:tc gridSpan="4">
                  <a:txBody>
                    <a:bodyPr/>
                    <a:lstStyle/>
                    <a:p>
                      <a:pPr algn="l" fontAlgn="b">
                        <a:buNone/>
                      </a:pPr>
                      <a:r>
                        <a:rPr lang="en-ZA" sz="1000" u="none" strike="noStrike" dirty="0">
                          <a:effectLst/>
                        </a:rPr>
                        <a:t>Signature and Date                           :</a:t>
                      </a: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gridSpan="8">
                  <a:txBody>
                    <a:bodyPr/>
                    <a:lstStyle/>
                    <a:p>
                      <a:pPr algn="l" fontAlgn="b">
                        <a:buNone/>
                      </a:pPr>
                      <a:r>
                        <a:rPr lang="en-ZA" sz="1000" u="none" strike="noStrike" dirty="0">
                          <a:effectLst/>
                        </a:rPr>
                        <a:t>_______________________________________________________________</a:t>
                      </a: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84030456"/>
                  </a:ext>
                </a:extLst>
              </a:tr>
              <a:tr h="157746">
                <a:tc gridSpan="4">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buNone/>
                      </a:pP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en-ZA"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0952308"/>
                  </a:ext>
                </a:extLst>
              </a:tr>
              <a:tr h="307016">
                <a:tc gridSpan="4">
                  <a:txBody>
                    <a:bodyPr/>
                    <a:lstStyle/>
                    <a:p>
                      <a:pPr algn="l" fontAlgn="b">
                        <a:buNone/>
                      </a:pPr>
                      <a:r>
                        <a:rPr lang="en-ZA" sz="1000" u="none" strike="noStrike" dirty="0">
                          <a:effectLst/>
                        </a:rPr>
                        <a:t>Bidder's Name and Stamp               :</a:t>
                      </a: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gridSpan="8">
                  <a:txBody>
                    <a:bodyPr/>
                    <a:lstStyle/>
                    <a:p>
                      <a:pPr algn="l" fontAlgn="b">
                        <a:buNone/>
                      </a:pPr>
                      <a:r>
                        <a:rPr lang="en-ZA" sz="1000" u="none" strike="noStrike" dirty="0">
                          <a:effectLst/>
                        </a:rPr>
                        <a:t>_______________________________________________________________</a:t>
                      </a:r>
                      <a:endParaRPr lang="en-ZA"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6101698"/>
                  </a:ext>
                </a:extLst>
              </a:tr>
            </a:tbl>
          </a:graphicData>
        </a:graphic>
      </p:graphicFrame>
    </p:spTree>
    <p:extLst>
      <p:ext uri="{BB962C8B-B14F-4D97-AF65-F5344CB8AC3E}">
        <p14:creationId xmlns:p14="http://schemas.microsoft.com/office/powerpoint/2010/main" val="23845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 MASTER">
  <a:themeElements>
    <a:clrScheme name="Transnet1">
      <a:dk1>
        <a:srgbClr val="000000"/>
      </a:dk1>
      <a:lt1>
        <a:sysClr val="window" lastClr="FFFFFF"/>
      </a:lt1>
      <a:dk2>
        <a:srgbClr val="8C944D"/>
      </a:dk2>
      <a:lt2>
        <a:srgbClr val="66594D"/>
      </a:lt2>
      <a:accent1>
        <a:srgbClr val="7D8F29"/>
      </a:accent1>
      <a:accent2>
        <a:srgbClr val="5C788F"/>
      </a:accent2>
      <a:accent3>
        <a:srgbClr val="87ADB0"/>
      </a:accent3>
      <a:accent4>
        <a:srgbClr val="A8960A"/>
      </a:accent4>
      <a:accent5>
        <a:srgbClr val="D42E12"/>
      </a:accent5>
      <a:accent6>
        <a:srgbClr val="7DBA00"/>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extLst>
    <a:ext uri="{05A4C25C-085E-4340-85A3-A5531E510DB2}">
      <thm15:themeFamily xmlns:thm15="http://schemas.microsoft.com/office/thememl/2012/main" name="DWDM new Reporting Template Dec 2018" id="{F6D72531-7B39-4C7E-8E7A-6342609CC56C}" vid="{9534F999-2E51-4EA1-A8E8-54CA4BB55590}"/>
    </a:ext>
  </a:extLst>
</a:theme>
</file>

<file path=ppt/theme/theme2.xml><?xml version="1.0" encoding="utf-8"?>
<a:theme xmlns:a="http://schemas.openxmlformats.org/drawingml/2006/main" name="2018 TFR">
  <a:themeElements>
    <a:clrScheme name="Transnet1">
      <a:dk1>
        <a:srgbClr val="000000"/>
      </a:dk1>
      <a:lt1>
        <a:sysClr val="window" lastClr="FFFFFF"/>
      </a:lt1>
      <a:dk2>
        <a:srgbClr val="8C944D"/>
      </a:dk2>
      <a:lt2>
        <a:srgbClr val="66594D"/>
      </a:lt2>
      <a:accent1>
        <a:srgbClr val="7D8F29"/>
      </a:accent1>
      <a:accent2>
        <a:srgbClr val="5C788F"/>
      </a:accent2>
      <a:accent3>
        <a:srgbClr val="87ADB0"/>
      </a:accent3>
      <a:accent4>
        <a:srgbClr val="A8960A"/>
      </a:accent4>
      <a:accent5>
        <a:srgbClr val="D42E12"/>
      </a:accent5>
      <a:accent6>
        <a:srgbClr val="7DBA00"/>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extLst>
    <a:ext uri="{05A4C25C-085E-4340-85A3-A5531E510DB2}">
      <thm15:themeFamily xmlns:thm15="http://schemas.microsoft.com/office/thememl/2012/main" name="DWDM new Reporting Template Dec 2018" id="{F6D72531-7B39-4C7E-8E7A-6342609CC56C}" vid="{892100A8-7FE3-4333-B75B-6AA49F7BD73B}"/>
    </a:ext>
  </a:extLst>
</a:theme>
</file>

<file path=ppt/theme/theme3.xml><?xml version="1.0" encoding="utf-8"?>
<a:theme xmlns:a="http://schemas.openxmlformats.org/drawingml/2006/main" name="1_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8cf86ee-526f-4536-9daf-d1ee8064d50e}" enabled="1" method="Standard" siteId="{a1a39996-f913-4016-a58a-361c60dec580}" removed="0"/>
</clbl:labelList>
</file>

<file path=docProps/app.xml><?xml version="1.0" encoding="utf-8"?>
<Properties xmlns="http://schemas.openxmlformats.org/officeDocument/2006/extended-properties" xmlns:vt="http://schemas.openxmlformats.org/officeDocument/2006/docPropsVTypes">
  <Template>DWDM new Reporting Template Dec 2018</Template>
  <TotalTime>6278</TotalTime>
  <Words>2921</Words>
  <Application>Microsoft Office PowerPoint</Application>
  <PresentationFormat>Custom</PresentationFormat>
  <Paragraphs>688</Paragraphs>
  <Slides>16</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8" baseType="lpstr">
      <vt:lpstr>Apex New Medium</vt:lpstr>
      <vt:lpstr>Apex Serif Book</vt:lpstr>
      <vt:lpstr>Aptos Narrow</vt:lpstr>
      <vt:lpstr>Arial</vt:lpstr>
      <vt:lpstr>Calibri</vt:lpstr>
      <vt:lpstr>Tahoma</vt:lpstr>
      <vt:lpstr>Tahoma Regular</vt:lpstr>
      <vt:lpstr>Wingdings</vt:lpstr>
      <vt:lpstr>TEMPLATE MASTER</vt:lpstr>
      <vt:lpstr>2018 TFR</vt:lpstr>
      <vt:lpstr>1_TEMPLATE MASTER</vt:lpstr>
      <vt:lpstr>think-cell Slide</vt:lpstr>
      <vt:lpstr>PowerPoint Presentation</vt:lpstr>
      <vt:lpstr>AGENDA</vt:lpstr>
      <vt:lpstr>Key Dates</vt:lpstr>
      <vt:lpstr>Evaluation Criteria</vt:lpstr>
      <vt:lpstr>Evaluation Criteria Cont.</vt:lpstr>
      <vt:lpstr>PowerPoint Presentation</vt:lpstr>
      <vt:lpstr>HOAC-VAR-56962  - BILL OF QUANTITIES</vt:lpstr>
      <vt:lpstr>PowerPoint Presentation</vt:lpstr>
      <vt:lpstr>HOAC-VAR-56962 – TECHNICAL EVALUATION </vt:lpstr>
      <vt:lpstr>HOAC-VAR-56962 – Previous Experience</vt:lpstr>
      <vt:lpstr>- </vt:lpstr>
      <vt:lpstr>HOAC-VAR-56962 - SUMMARY  </vt:lpstr>
      <vt:lpstr>HOAC-VAR-56962  Q and A</vt:lpstr>
      <vt:lpstr>HOAC-VAR-56962  B BBEE</vt:lpstr>
      <vt:lpstr>HOAC-VAR-56962  Closing Remarks</vt:lpstr>
      <vt:lpstr>PowerPoint Presentation</vt:lpstr>
    </vt:vector>
  </TitlesOfParts>
  <Company>Transnet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Kabelo Ngobeni      Transnet Freight Rail    JHB</dc:creator>
  <cp:lastModifiedBy>Alex Baloyi     Transnet Freight Rail   JHB</cp:lastModifiedBy>
  <cp:revision>194</cp:revision>
  <dcterms:created xsi:type="dcterms:W3CDTF">2019-02-12T01:43:03Z</dcterms:created>
  <dcterms:modified xsi:type="dcterms:W3CDTF">2026-04-10T12:04:53Z</dcterms:modified>
</cp:coreProperties>
</file>